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87" r:id="rId5"/>
    <p:sldId id="268" r:id="rId6"/>
    <p:sldId id="259" r:id="rId7"/>
    <p:sldId id="273" r:id="rId8"/>
    <p:sldId id="260" r:id="rId9"/>
    <p:sldId id="275" r:id="rId10"/>
    <p:sldId id="276" r:id="rId11"/>
    <p:sldId id="277" r:id="rId12"/>
    <p:sldId id="261" r:id="rId13"/>
    <p:sldId id="274" r:id="rId14"/>
    <p:sldId id="262" r:id="rId15"/>
    <p:sldId id="263" r:id="rId16"/>
    <p:sldId id="269" r:id="rId17"/>
    <p:sldId id="281" r:id="rId18"/>
    <p:sldId id="284" r:id="rId19"/>
    <p:sldId id="278" r:id="rId20"/>
    <p:sldId id="282" r:id="rId21"/>
    <p:sldId id="279" r:id="rId22"/>
    <p:sldId id="289" r:id="rId23"/>
    <p:sldId id="280" r:id="rId24"/>
    <p:sldId id="288" r:id="rId25"/>
    <p:sldId id="283" r:id="rId26"/>
    <p:sldId id="266" r:id="rId27"/>
    <p:sldId id="267" r:id="rId28"/>
    <p:sldId id="285" r:id="rId2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0" autoAdjust="0"/>
    <p:restoredTop sz="94660"/>
  </p:normalViewPr>
  <p:slideViewPr>
    <p:cSldViewPr snapToGrid="0">
      <p:cViewPr varScale="1">
        <p:scale>
          <a:sx n="86" d="100"/>
          <a:sy n="86" d="100"/>
        </p:scale>
        <p:origin x="73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4F196CB-C9BB-4A26-9FBE-DDB12F128111}" type="datetimeFigureOut">
              <a:rPr lang="en-GB" smtClean="0"/>
              <a:t>01/05/2024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17F1B56-3113-4E20-BE34-1629D23D4ACA}" type="slidenum">
              <a:rPr lang="en-GB" smtClean="0"/>
              <a:t>‹#›</a:t>
            </a:fld>
            <a:endParaRPr lang="en-GB"/>
          </a:p>
        </p:txBody>
      </p:sp>
    </p:spTree>
    <p:extLst>
      <p:ext uri="{BB962C8B-B14F-4D97-AF65-F5344CB8AC3E}">
        <p14:creationId xmlns:p14="http://schemas.microsoft.com/office/powerpoint/2010/main" val="31664897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98AE7-B870-0386-734C-CF0D9825B2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294ACC3-3330-726B-B9CD-B0BEAE7E39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9E6236B-7575-8CDD-81B7-5E51C23697D2}"/>
              </a:ext>
            </a:extLst>
          </p:cNvPr>
          <p:cNvSpPr>
            <a:spLocks noGrp="1"/>
          </p:cNvSpPr>
          <p:nvPr>
            <p:ph type="dt" sz="half" idx="10"/>
          </p:nvPr>
        </p:nvSpPr>
        <p:spPr/>
        <p:txBody>
          <a:bodyPr/>
          <a:lstStyle/>
          <a:p>
            <a:fld id="{3D1FBCF6-1FCF-4C81-B0A2-D46B5DB0222B}" type="datetime1">
              <a:rPr lang="en-GB" smtClean="0"/>
              <a:t>01/05/2024</a:t>
            </a:fld>
            <a:endParaRPr lang="en-GB"/>
          </a:p>
        </p:txBody>
      </p:sp>
      <p:sp>
        <p:nvSpPr>
          <p:cNvPr id="5" name="Footer Placeholder 4">
            <a:extLst>
              <a:ext uri="{FF2B5EF4-FFF2-40B4-BE49-F238E27FC236}">
                <a16:creationId xmlns:a16="http://schemas.microsoft.com/office/drawing/2014/main" id="{C64C37D6-00DD-229F-A574-BD7DC7F8EC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B39947-8FE0-A4AC-44F5-CB2ED38281E8}"/>
              </a:ext>
            </a:extLst>
          </p:cNvPr>
          <p:cNvSpPr>
            <a:spLocks noGrp="1"/>
          </p:cNvSpPr>
          <p:nvPr>
            <p:ph type="sldNum" sz="quarter" idx="12"/>
          </p:nvPr>
        </p:nvSpPr>
        <p:spPr/>
        <p:txBody>
          <a:bodyPr/>
          <a:lstStyle/>
          <a:p>
            <a:fld id="{9A85B619-5DE2-4FAE-AFEE-B0D3A1CA4D3C}" type="slidenum">
              <a:rPr lang="en-GB" smtClean="0"/>
              <a:t>‹#›</a:t>
            </a:fld>
            <a:endParaRPr lang="en-GB"/>
          </a:p>
        </p:txBody>
      </p:sp>
    </p:spTree>
    <p:extLst>
      <p:ext uri="{BB962C8B-B14F-4D97-AF65-F5344CB8AC3E}">
        <p14:creationId xmlns:p14="http://schemas.microsoft.com/office/powerpoint/2010/main" val="3942346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CAB4A-C2A2-6E21-47B0-08585F1F550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93D2EC9-4681-AEA9-9FC1-3999856E0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6B96DA-DF4F-7DCB-A20F-D5AEA8A33BA6}"/>
              </a:ext>
            </a:extLst>
          </p:cNvPr>
          <p:cNvSpPr>
            <a:spLocks noGrp="1"/>
          </p:cNvSpPr>
          <p:nvPr>
            <p:ph type="dt" sz="half" idx="10"/>
          </p:nvPr>
        </p:nvSpPr>
        <p:spPr/>
        <p:txBody>
          <a:bodyPr/>
          <a:lstStyle/>
          <a:p>
            <a:fld id="{99EAF4F1-DD67-45C4-8E99-DD3D65F94E56}" type="datetime1">
              <a:rPr lang="en-GB" smtClean="0"/>
              <a:t>01/05/2024</a:t>
            </a:fld>
            <a:endParaRPr lang="en-GB"/>
          </a:p>
        </p:txBody>
      </p:sp>
      <p:sp>
        <p:nvSpPr>
          <p:cNvPr id="5" name="Footer Placeholder 4">
            <a:extLst>
              <a:ext uri="{FF2B5EF4-FFF2-40B4-BE49-F238E27FC236}">
                <a16:creationId xmlns:a16="http://schemas.microsoft.com/office/drawing/2014/main" id="{203EA8DE-84CF-A7D9-ABDC-F786FD1A98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BA5E2C-1364-61DD-FF0E-3F18A170738F}"/>
              </a:ext>
            </a:extLst>
          </p:cNvPr>
          <p:cNvSpPr>
            <a:spLocks noGrp="1"/>
          </p:cNvSpPr>
          <p:nvPr>
            <p:ph type="sldNum" sz="quarter" idx="12"/>
          </p:nvPr>
        </p:nvSpPr>
        <p:spPr/>
        <p:txBody>
          <a:bodyPr/>
          <a:lstStyle/>
          <a:p>
            <a:fld id="{9A85B619-5DE2-4FAE-AFEE-B0D3A1CA4D3C}" type="slidenum">
              <a:rPr lang="en-GB" smtClean="0"/>
              <a:t>‹#›</a:t>
            </a:fld>
            <a:endParaRPr lang="en-GB"/>
          </a:p>
        </p:txBody>
      </p:sp>
    </p:spTree>
    <p:extLst>
      <p:ext uri="{BB962C8B-B14F-4D97-AF65-F5344CB8AC3E}">
        <p14:creationId xmlns:p14="http://schemas.microsoft.com/office/powerpoint/2010/main" val="3333539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5D24AB-CDFD-35DE-C2AD-6FD4D2D5E14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C4DE61E-783B-625C-7C18-04BE2BF762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459433-705E-4D9D-FAEB-66FAB47B405C}"/>
              </a:ext>
            </a:extLst>
          </p:cNvPr>
          <p:cNvSpPr>
            <a:spLocks noGrp="1"/>
          </p:cNvSpPr>
          <p:nvPr>
            <p:ph type="dt" sz="half" idx="10"/>
          </p:nvPr>
        </p:nvSpPr>
        <p:spPr/>
        <p:txBody>
          <a:bodyPr/>
          <a:lstStyle/>
          <a:p>
            <a:fld id="{8F94CCF2-D431-48BD-8E33-CF01EB0DC6D2}" type="datetime1">
              <a:rPr lang="en-GB" smtClean="0"/>
              <a:t>01/05/2024</a:t>
            </a:fld>
            <a:endParaRPr lang="en-GB"/>
          </a:p>
        </p:txBody>
      </p:sp>
      <p:sp>
        <p:nvSpPr>
          <p:cNvPr id="5" name="Footer Placeholder 4">
            <a:extLst>
              <a:ext uri="{FF2B5EF4-FFF2-40B4-BE49-F238E27FC236}">
                <a16:creationId xmlns:a16="http://schemas.microsoft.com/office/drawing/2014/main" id="{EF8F0715-F507-D85D-406B-8E488C2263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95BDCE-444C-8777-F7BB-75BADFB4FB38}"/>
              </a:ext>
            </a:extLst>
          </p:cNvPr>
          <p:cNvSpPr>
            <a:spLocks noGrp="1"/>
          </p:cNvSpPr>
          <p:nvPr>
            <p:ph type="sldNum" sz="quarter" idx="12"/>
          </p:nvPr>
        </p:nvSpPr>
        <p:spPr/>
        <p:txBody>
          <a:bodyPr/>
          <a:lstStyle/>
          <a:p>
            <a:fld id="{9A85B619-5DE2-4FAE-AFEE-B0D3A1CA4D3C}" type="slidenum">
              <a:rPr lang="en-GB" smtClean="0"/>
              <a:t>‹#›</a:t>
            </a:fld>
            <a:endParaRPr lang="en-GB"/>
          </a:p>
        </p:txBody>
      </p:sp>
    </p:spTree>
    <p:extLst>
      <p:ext uri="{BB962C8B-B14F-4D97-AF65-F5344CB8AC3E}">
        <p14:creationId xmlns:p14="http://schemas.microsoft.com/office/powerpoint/2010/main" val="401341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337C1-CCEF-2370-B41A-4E4D956F4D1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B726113-6B1D-E505-462D-37AB248D30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3A5995-A8E3-DA43-879C-809851A946DE}"/>
              </a:ext>
            </a:extLst>
          </p:cNvPr>
          <p:cNvSpPr>
            <a:spLocks noGrp="1"/>
          </p:cNvSpPr>
          <p:nvPr>
            <p:ph type="dt" sz="half" idx="10"/>
          </p:nvPr>
        </p:nvSpPr>
        <p:spPr/>
        <p:txBody>
          <a:bodyPr/>
          <a:lstStyle/>
          <a:p>
            <a:fld id="{3FFCD2D5-8312-40AE-9C1D-ECC9363FC62E}" type="datetime1">
              <a:rPr lang="en-GB" smtClean="0"/>
              <a:t>01/05/2024</a:t>
            </a:fld>
            <a:endParaRPr lang="en-GB"/>
          </a:p>
        </p:txBody>
      </p:sp>
      <p:sp>
        <p:nvSpPr>
          <p:cNvPr id="5" name="Footer Placeholder 4">
            <a:extLst>
              <a:ext uri="{FF2B5EF4-FFF2-40B4-BE49-F238E27FC236}">
                <a16:creationId xmlns:a16="http://schemas.microsoft.com/office/drawing/2014/main" id="{FE2B6549-7290-106A-4BAE-219A3062EA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7F68BA-9CE7-A824-1CAA-391C2EC15E76}"/>
              </a:ext>
            </a:extLst>
          </p:cNvPr>
          <p:cNvSpPr>
            <a:spLocks noGrp="1"/>
          </p:cNvSpPr>
          <p:nvPr>
            <p:ph type="sldNum" sz="quarter" idx="12"/>
          </p:nvPr>
        </p:nvSpPr>
        <p:spPr/>
        <p:txBody>
          <a:bodyPr/>
          <a:lstStyle/>
          <a:p>
            <a:fld id="{9A85B619-5DE2-4FAE-AFEE-B0D3A1CA4D3C}" type="slidenum">
              <a:rPr lang="en-GB" smtClean="0"/>
              <a:t>‹#›</a:t>
            </a:fld>
            <a:endParaRPr lang="en-GB"/>
          </a:p>
        </p:txBody>
      </p:sp>
    </p:spTree>
    <p:extLst>
      <p:ext uri="{BB962C8B-B14F-4D97-AF65-F5344CB8AC3E}">
        <p14:creationId xmlns:p14="http://schemas.microsoft.com/office/powerpoint/2010/main" val="357295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AE26E-3214-4BC0-309D-255B43D91A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9871E92-A7E0-945B-3BF2-CEAA58D9CDA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80EE96-D6D1-3B3F-0FFF-72AC45569173}"/>
              </a:ext>
            </a:extLst>
          </p:cNvPr>
          <p:cNvSpPr>
            <a:spLocks noGrp="1"/>
          </p:cNvSpPr>
          <p:nvPr>
            <p:ph type="dt" sz="half" idx="10"/>
          </p:nvPr>
        </p:nvSpPr>
        <p:spPr/>
        <p:txBody>
          <a:bodyPr/>
          <a:lstStyle/>
          <a:p>
            <a:fld id="{A46E0D4D-ECAA-47F9-8141-025EFED0F90C}" type="datetime1">
              <a:rPr lang="en-GB" smtClean="0"/>
              <a:t>01/05/2024</a:t>
            </a:fld>
            <a:endParaRPr lang="en-GB"/>
          </a:p>
        </p:txBody>
      </p:sp>
      <p:sp>
        <p:nvSpPr>
          <p:cNvPr id="5" name="Footer Placeholder 4">
            <a:extLst>
              <a:ext uri="{FF2B5EF4-FFF2-40B4-BE49-F238E27FC236}">
                <a16:creationId xmlns:a16="http://schemas.microsoft.com/office/drawing/2014/main" id="{C29C1808-C6BE-826D-3318-5296CF2B48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A52C0D-89B0-9AFB-66BF-3C46FCF298C7}"/>
              </a:ext>
            </a:extLst>
          </p:cNvPr>
          <p:cNvSpPr>
            <a:spLocks noGrp="1"/>
          </p:cNvSpPr>
          <p:nvPr>
            <p:ph type="sldNum" sz="quarter" idx="12"/>
          </p:nvPr>
        </p:nvSpPr>
        <p:spPr/>
        <p:txBody>
          <a:bodyPr/>
          <a:lstStyle/>
          <a:p>
            <a:fld id="{9A85B619-5DE2-4FAE-AFEE-B0D3A1CA4D3C}" type="slidenum">
              <a:rPr lang="en-GB" smtClean="0"/>
              <a:t>‹#›</a:t>
            </a:fld>
            <a:endParaRPr lang="en-GB"/>
          </a:p>
        </p:txBody>
      </p:sp>
    </p:spTree>
    <p:extLst>
      <p:ext uri="{BB962C8B-B14F-4D97-AF65-F5344CB8AC3E}">
        <p14:creationId xmlns:p14="http://schemas.microsoft.com/office/powerpoint/2010/main" val="2840373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52AA7-CF3B-C2CE-C832-2CB1E3ADABB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2E48B8-8904-A3C7-197D-26E275C95C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A478F5E-5180-C03E-AAD8-658C1B80F4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94CA770-6269-5BE9-0FD2-B8A94D897709}"/>
              </a:ext>
            </a:extLst>
          </p:cNvPr>
          <p:cNvSpPr>
            <a:spLocks noGrp="1"/>
          </p:cNvSpPr>
          <p:nvPr>
            <p:ph type="dt" sz="half" idx="10"/>
          </p:nvPr>
        </p:nvSpPr>
        <p:spPr/>
        <p:txBody>
          <a:bodyPr/>
          <a:lstStyle/>
          <a:p>
            <a:fld id="{A5738D55-EE14-4533-81F5-AC4BB6833160}" type="datetime1">
              <a:rPr lang="en-GB" smtClean="0"/>
              <a:t>01/05/2024</a:t>
            </a:fld>
            <a:endParaRPr lang="en-GB"/>
          </a:p>
        </p:txBody>
      </p:sp>
      <p:sp>
        <p:nvSpPr>
          <p:cNvPr id="6" name="Footer Placeholder 5">
            <a:extLst>
              <a:ext uri="{FF2B5EF4-FFF2-40B4-BE49-F238E27FC236}">
                <a16:creationId xmlns:a16="http://schemas.microsoft.com/office/drawing/2014/main" id="{5ED05DA3-883D-F1AD-0EF6-73C6868E5B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6ACA55-B573-7193-9EFE-54CE3D8EAEDE}"/>
              </a:ext>
            </a:extLst>
          </p:cNvPr>
          <p:cNvSpPr>
            <a:spLocks noGrp="1"/>
          </p:cNvSpPr>
          <p:nvPr>
            <p:ph type="sldNum" sz="quarter" idx="12"/>
          </p:nvPr>
        </p:nvSpPr>
        <p:spPr/>
        <p:txBody>
          <a:bodyPr/>
          <a:lstStyle/>
          <a:p>
            <a:fld id="{9A85B619-5DE2-4FAE-AFEE-B0D3A1CA4D3C}" type="slidenum">
              <a:rPr lang="en-GB" smtClean="0"/>
              <a:t>‹#›</a:t>
            </a:fld>
            <a:endParaRPr lang="en-GB"/>
          </a:p>
        </p:txBody>
      </p:sp>
    </p:spTree>
    <p:extLst>
      <p:ext uri="{BB962C8B-B14F-4D97-AF65-F5344CB8AC3E}">
        <p14:creationId xmlns:p14="http://schemas.microsoft.com/office/powerpoint/2010/main" val="2225420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F097A-E297-14A2-5384-D8B9CA125F6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5B7F56-4E89-41B0-ABAD-1EDFEA3D12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47032C-8C39-185B-6A00-2755C4076AC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FA5E18F-C6D2-6EFE-DF9A-39CBB144A5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B306C4-726C-1AAC-A7A9-F6CCEACDD7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5421698-D51C-D7EF-F8FF-0D3F83FDBFBE}"/>
              </a:ext>
            </a:extLst>
          </p:cNvPr>
          <p:cNvSpPr>
            <a:spLocks noGrp="1"/>
          </p:cNvSpPr>
          <p:nvPr>
            <p:ph type="dt" sz="half" idx="10"/>
          </p:nvPr>
        </p:nvSpPr>
        <p:spPr/>
        <p:txBody>
          <a:bodyPr/>
          <a:lstStyle/>
          <a:p>
            <a:fld id="{FDD1A065-1DB2-433F-91A4-A2CFDC906E6C}" type="datetime1">
              <a:rPr lang="en-GB" smtClean="0"/>
              <a:t>01/05/2024</a:t>
            </a:fld>
            <a:endParaRPr lang="en-GB"/>
          </a:p>
        </p:txBody>
      </p:sp>
      <p:sp>
        <p:nvSpPr>
          <p:cNvPr id="8" name="Footer Placeholder 7">
            <a:extLst>
              <a:ext uri="{FF2B5EF4-FFF2-40B4-BE49-F238E27FC236}">
                <a16:creationId xmlns:a16="http://schemas.microsoft.com/office/drawing/2014/main" id="{048A661A-356D-0ACB-F087-77C855905E2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2888554-72C8-4B3C-F52C-473142DE1114}"/>
              </a:ext>
            </a:extLst>
          </p:cNvPr>
          <p:cNvSpPr>
            <a:spLocks noGrp="1"/>
          </p:cNvSpPr>
          <p:nvPr>
            <p:ph type="sldNum" sz="quarter" idx="12"/>
          </p:nvPr>
        </p:nvSpPr>
        <p:spPr/>
        <p:txBody>
          <a:bodyPr/>
          <a:lstStyle/>
          <a:p>
            <a:fld id="{9A85B619-5DE2-4FAE-AFEE-B0D3A1CA4D3C}" type="slidenum">
              <a:rPr lang="en-GB" smtClean="0"/>
              <a:t>‹#›</a:t>
            </a:fld>
            <a:endParaRPr lang="en-GB"/>
          </a:p>
        </p:txBody>
      </p:sp>
    </p:spTree>
    <p:extLst>
      <p:ext uri="{BB962C8B-B14F-4D97-AF65-F5344CB8AC3E}">
        <p14:creationId xmlns:p14="http://schemas.microsoft.com/office/powerpoint/2010/main" val="3776369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48355-E9B4-B5FB-B2B0-7E2B50E36AD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30B39A7-A700-14D5-719C-52E2B31BA562}"/>
              </a:ext>
            </a:extLst>
          </p:cNvPr>
          <p:cNvSpPr>
            <a:spLocks noGrp="1"/>
          </p:cNvSpPr>
          <p:nvPr>
            <p:ph type="dt" sz="half" idx="10"/>
          </p:nvPr>
        </p:nvSpPr>
        <p:spPr/>
        <p:txBody>
          <a:bodyPr/>
          <a:lstStyle/>
          <a:p>
            <a:fld id="{7F112957-A1E9-49FB-9446-5C2E3F4FF4F3}" type="datetime1">
              <a:rPr lang="en-GB" smtClean="0"/>
              <a:t>01/05/2024</a:t>
            </a:fld>
            <a:endParaRPr lang="en-GB"/>
          </a:p>
        </p:txBody>
      </p:sp>
      <p:sp>
        <p:nvSpPr>
          <p:cNvPr id="4" name="Footer Placeholder 3">
            <a:extLst>
              <a:ext uri="{FF2B5EF4-FFF2-40B4-BE49-F238E27FC236}">
                <a16:creationId xmlns:a16="http://schemas.microsoft.com/office/drawing/2014/main" id="{5490FFE6-644E-8238-96ED-7D8B708B199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07636FB-CF7B-2353-91C7-973AC019D8A1}"/>
              </a:ext>
            </a:extLst>
          </p:cNvPr>
          <p:cNvSpPr>
            <a:spLocks noGrp="1"/>
          </p:cNvSpPr>
          <p:nvPr>
            <p:ph type="sldNum" sz="quarter" idx="12"/>
          </p:nvPr>
        </p:nvSpPr>
        <p:spPr/>
        <p:txBody>
          <a:bodyPr/>
          <a:lstStyle/>
          <a:p>
            <a:fld id="{9A85B619-5DE2-4FAE-AFEE-B0D3A1CA4D3C}" type="slidenum">
              <a:rPr lang="en-GB" smtClean="0"/>
              <a:t>‹#›</a:t>
            </a:fld>
            <a:endParaRPr lang="en-GB"/>
          </a:p>
        </p:txBody>
      </p:sp>
    </p:spTree>
    <p:extLst>
      <p:ext uri="{BB962C8B-B14F-4D97-AF65-F5344CB8AC3E}">
        <p14:creationId xmlns:p14="http://schemas.microsoft.com/office/powerpoint/2010/main" val="3980328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1CFF40-F233-8069-72A7-11A3F8C07E07}"/>
              </a:ext>
            </a:extLst>
          </p:cNvPr>
          <p:cNvSpPr>
            <a:spLocks noGrp="1"/>
          </p:cNvSpPr>
          <p:nvPr>
            <p:ph type="dt" sz="half" idx="10"/>
          </p:nvPr>
        </p:nvSpPr>
        <p:spPr/>
        <p:txBody>
          <a:bodyPr/>
          <a:lstStyle/>
          <a:p>
            <a:fld id="{7E103B6B-18C5-424C-9429-1593116068EE}" type="datetime1">
              <a:rPr lang="en-GB" smtClean="0"/>
              <a:t>01/05/2024</a:t>
            </a:fld>
            <a:endParaRPr lang="en-GB"/>
          </a:p>
        </p:txBody>
      </p:sp>
      <p:sp>
        <p:nvSpPr>
          <p:cNvPr id="3" name="Footer Placeholder 2">
            <a:extLst>
              <a:ext uri="{FF2B5EF4-FFF2-40B4-BE49-F238E27FC236}">
                <a16:creationId xmlns:a16="http://schemas.microsoft.com/office/drawing/2014/main" id="{F710CFD9-15F5-55C6-E576-70E8F90208C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6918A35-25E6-9A79-D4E7-624AD8D7C20D}"/>
              </a:ext>
            </a:extLst>
          </p:cNvPr>
          <p:cNvSpPr>
            <a:spLocks noGrp="1"/>
          </p:cNvSpPr>
          <p:nvPr>
            <p:ph type="sldNum" sz="quarter" idx="12"/>
          </p:nvPr>
        </p:nvSpPr>
        <p:spPr/>
        <p:txBody>
          <a:bodyPr/>
          <a:lstStyle/>
          <a:p>
            <a:fld id="{9A85B619-5DE2-4FAE-AFEE-B0D3A1CA4D3C}" type="slidenum">
              <a:rPr lang="en-GB" smtClean="0"/>
              <a:t>‹#›</a:t>
            </a:fld>
            <a:endParaRPr lang="en-GB"/>
          </a:p>
        </p:txBody>
      </p:sp>
    </p:spTree>
    <p:extLst>
      <p:ext uri="{BB962C8B-B14F-4D97-AF65-F5344CB8AC3E}">
        <p14:creationId xmlns:p14="http://schemas.microsoft.com/office/powerpoint/2010/main" val="119806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CCB3E-D211-3CA4-2B78-9FA6E521D6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5DDBBDD-2844-02DC-1AC3-166845550F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EB7FD03-022A-D322-8E13-4B64388AD1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90EEE7-7C63-0DCB-2B38-DF4C577CA0EC}"/>
              </a:ext>
            </a:extLst>
          </p:cNvPr>
          <p:cNvSpPr>
            <a:spLocks noGrp="1"/>
          </p:cNvSpPr>
          <p:nvPr>
            <p:ph type="dt" sz="half" idx="10"/>
          </p:nvPr>
        </p:nvSpPr>
        <p:spPr/>
        <p:txBody>
          <a:bodyPr/>
          <a:lstStyle/>
          <a:p>
            <a:fld id="{23D997B0-6869-4C1D-9663-BDBACC264E75}" type="datetime1">
              <a:rPr lang="en-GB" smtClean="0"/>
              <a:t>01/05/2024</a:t>
            </a:fld>
            <a:endParaRPr lang="en-GB"/>
          </a:p>
        </p:txBody>
      </p:sp>
      <p:sp>
        <p:nvSpPr>
          <p:cNvPr id="6" name="Footer Placeholder 5">
            <a:extLst>
              <a:ext uri="{FF2B5EF4-FFF2-40B4-BE49-F238E27FC236}">
                <a16:creationId xmlns:a16="http://schemas.microsoft.com/office/drawing/2014/main" id="{9579DB00-A3C3-78D8-9923-D528AF1F11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0E9722C-F671-5859-15B0-EFA260778D6F}"/>
              </a:ext>
            </a:extLst>
          </p:cNvPr>
          <p:cNvSpPr>
            <a:spLocks noGrp="1"/>
          </p:cNvSpPr>
          <p:nvPr>
            <p:ph type="sldNum" sz="quarter" idx="12"/>
          </p:nvPr>
        </p:nvSpPr>
        <p:spPr/>
        <p:txBody>
          <a:bodyPr/>
          <a:lstStyle/>
          <a:p>
            <a:fld id="{9A85B619-5DE2-4FAE-AFEE-B0D3A1CA4D3C}" type="slidenum">
              <a:rPr lang="en-GB" smtClean="0"/>
              <a:t>‹#›</a:t>
            </a:fld>
            <a:endParaRPr lang="en-GB"/>
          </a:p>
        </p:txBody>
      </p:sp>
    </p:spTree>
    <p:extLst>
      <p:ext uri="{BB962C8B-B14F-4D97-AF65-F5344CB8AC3E}">
        <p14:creationId xmlns:p14="http://schemas.microsoft.com/office/powerpoint/2010/main" val="2503527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BD165-546C-A2C1-508C-8E012E51F5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0608087-23E1-8DE6-BBC6-9B9E53908A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D2D6B29-3D25-A179-7E4C-EFE9D871E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DEE7A0-A555-C086-4373-2F9182AE76A7}"/>
              </a:ext>
            </a:extLst>
          </p:cNvPr>
          <p:cNvSpPr>
            <a:spLocks noGrp="1"/>
          </p:cNvSpPr>
          <p:nvPr>
            <p:ph type="dt" sz="half" idx="10"/>
          </p:nvPr>
        </p:nvSpPr>
        <p:spPr/>
        <p:txBody>
          <a:bodyPr/>
          <a:lstStyle/>
          <a:p>
            <a:fld id="{E4256D14-8C77-444C-9930-C2A4F667D963}" type="datetime1">
              <a:rPr lang="en-GB" smtClean="0"/>
              <a:t>01/05/2024</a:t>
            </a:fld>
            <a:endParaRPr lang="en-GB"/>
          </a:p>
        </p:txBody>
      </p:sp>
      <p:sp>
        <p:nvSpPr>
          <p:cNvPr id="6" name="Footer Placeholder 5">
            <a:extLst>
              <a:ext uri="{FF2B5EF4-FFF2-40B4-BE49-F238E27FC236}">
                <a16:creationId xmlns:a16="http://schemas.microsoft.com/office/drawing/2014/main" id="{F04C2C22-5C64-BF84-06B3-73707C2842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FD206AC-7BC6-1E06-9276-82E107F7FAC5}"/>
              </a:ext>
            </a:extLst>
          </p:cNvPr>
          <p:cNvSpPr>
            <a:spLocks noGrp="1"/>
          </p:cNvSpPr>
          <p:nvPr>
            <p:ph type="sldNum" sz="quarter" idx="12"/>
          </p:nvPr>
        </p:nvSpPr>
        <p:spPr/>
        <p:txBody>
          <a:bodyPr/>
          <a:lstStyle/>
          <a:p>
            <a:fld id="{9A85B619-5DE2-4FAE-AFEE-B0D3A1CA4D3C}" type="slidenum">
              <a:rPr lang="en-GB" smtClean="0"/>
              <a:t>‹#›</a:t>
            </a:fld>
            <a:endParaRPr lang="en-GB"/>
          </a:p>
        </p:txBody>
      </p:sp>
    </p:spTree>
    <p:extLst>
      <p:ext uri="{BB962C8B-B14F-4D97-AF65-F5344CB8AC3E}">
        <p14:creationId xmlns:p14="http://schemas.microsoft.com/office/powerpoint/2010/main" val="63976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F4420E-C998-21A8-231F-6B1D011C28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B3587AC-3D07-B4D0-93CE-2CE1F3F813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C7136F-A018-8CAF-179E-FB668C7FB7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60C6BF6-4EE7-4DFD-87C3-BB18543D0332}" type="datetime1">
              <a:rPr lang="en-GB" smtClean="0"/>
              <a:t>01/05/2024</a:t>
            </a:fld>
            <a:endParaRPr lang="en-GB"/>
          </a:p>
        </p:txBody>
      </p:sp>
      <p:sp>
        <p:nvSpPr>
          <p:cNvPr id="5" name="Footer Placeholder 4">
            <a:extLst>
              <a:ext uri="{FF2B5EF4-FFF2-40B4-BE49-F238E27FC236}">
                <a16:creationId xmlns:a16="http://schemas.microsoft.com/office/drawing/2014/main" id="{DDBA4305-4250-70ED-1DEB-27B664510D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A5C0EF06-D4B0-1B2E-CDCA-8706E171C6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A85B619-5DE2-4FAE-AFEE-B0D3A1CA4D3C}" type="slidenum">
              <a:rPr lang="en-GB" smtClean="0"/>
              <a:t>‹#›</a:t>
            </a:fld>
            <a:endParaRPr lang="en-GB"/>
          </a:p>
        </p:txBody>
      </p:sp>
    </p:spTree>
    <p:extLst>
      <p:ext uri="{BB962C8B-B14F-4D97-AF65-F5344CB8AC3E}">
        <p14:creationId xmlns:p14="http://schemas.microsoft.com/office/powerpoint/2010/main" val="1929137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9B7AD9F6-8CE7-4299-8FC6-328F4DCD3FF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44B34B-637B-451A-B721-CC117DA2F846}"/>
              </a:ext>
            </a:extLst>
          </p:cNvPr>
          <p:cNvSpPr>
            <a:spLocks noGrp="1"/>
          </p:cNvSpPr>
          <p:nvPr>
            <p:ph type="ctrTitle"/>
          </p:nvPr>
        </p:nvSpPr>
        <p:spPr>
          <a:xfrm>
            <a:off x="5297762" y="640080"/>
            <a:ext cx="6251110" cy="1790365"/>
          </a:xfrm>
        </p:spPr>
        <p:txBody>
          <a:bodyPr anchor="b">
            <a:normAutofit/>
          </a:bodyPr>
          <a:lstStyle/>
          <a:p>
            <a:r>
              <a:rPr lang="en-US" sz="5400" dirty="0">
                <a:latin typeface="Arial" panose="020B0604020202020204" pitchFamily="34" charset="0"/>
                <a:cs typeface="Arial" panose="020B0604020202020204" pitchFamily="34" charset="0"/>
              </a:rPr>
              <a:t>Tests of Dyslexia (TOD)</a:t>
            </a:r>
            <a:endParaRPr lang="en-GB" sz="54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1D415644-80EF-4070-6C56-8D0E83A42C4B}"/>
              </a:ext>
            </a:extLst>
          </p:cNvPr>
          <p:cNvSpPr>
            <a:spLocks noGrp="1"/>
          </p:cNvSpPr>
          <p:nvPr>
            <p:ph type="subTitle" idx="1"/>
          </p:nvPr>
        </p:nvSpPr>
        <p:spPr>
          <a:xfrm>
            <a:off x="5648634" y="2854787"/>
            <a:ext cx="6251111" cy="1572768"/>
          </a:xfrm>
        </p:spPr>
        <p:txBody>
          <a:bodyPr>
            <a:normAutofit/>
          </a:bodyPr>
          <a:lstStyle/>
          <a:p>
            <a:pPr algn="l"/>
            <a:r>
              <a:rPr lang="en-US" dirty="0">
                <a:latin typeface="Arial" panose="020B0604020202020204" pitchFamily="34" charset="0"/>
                <a:cs typeface="Arial" panose="020B0604020202020204" pitchFamily="34" charset="0"/>
              </a:rPr>
              <a:t>SASC Conference 2024</a:t>
            </a:r>
          </a:p>
          <a:p>
            <a:pPr algn="l"/>
            <a:r>
              <a:rPr lang="en-US" dirty="0">
                <a:latin typeface="Arial" panose="020B0604020202020204" pitchFamily="34" charset="0"/>
                <a:cs typeface="Arial" panose="020B0604020202020204" pitchFamily="34" charset="0"/>
              </a:rPr>
              <a:t>Mrs. Armande Fryatt, </a:t>
            </a:r>
            <a:endParaRPr lang="en-US" dirty="0" smtClean="0">
              <a:latin typeface="Arial" panose="020B0604020202020204" pitchFamily="34" charset="0"/>
              <a:cs typeface="Arial" panose="020B0604020202020204" pitchFamily="34" charset="0"/>
            </a:endParaRPr>
          </a:p>
          <a:p>
            <a:pPr algn="l"/>
            <a:r>
              <a:rPr lang="en-US" dirty="0" smtClean="0">
                <a:latin typeface="Arial" panose="020B0604020202020204" pitchFamily="34" charset="0"/>
                <a:cs typeface="Arial" panose="020B0604020202020204" pitchFamily="34" charset="0"/>
              </a:rPr>
              <a:t>Member </a:t>
            </a:r>
            <a:r>
              <a:rPr lang="en-US" dirty="0">
                <a:latin typeface="Arial" panose="020B0604020202020204" pitchFamily="34" charset="0"/>
                <a:cs typeface="Arial" panose="020B0604020202020204" pitchFamily="34" charset="0"/>
              </a:rPr>
              <a:t>of STEC Committee</a:t>
            </a:r>
            <a:endParaRPr lang="en-GB" dirty="0">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E582FF87-AAB1-41DB-A822-BFFEBE923B27}"/>
              </a:ext>
            </a:extLst>
          </p:cNvPr>
          <p:cNvPicPr>
            <a:picLocks noChangeAspect="1"/>
          </p:cNvPicPr>
          <p:nvPr/>
        </p:nvPicPr>
        <p:blipFill rotWithShape="1">
          <a:blip r:embed="rId2"/>
          <a:srcRect l="22737" r="935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7"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blue and black logo&#10;&#10;Description automatically generated">
            <a:extLst>
              <a:ext uri="{FF2B5EF4-FFF2-40B4-BE49-F238E27FC236}">
                <a16:creationId xmlns:a16="http://schemas.microsoft.com/office/drawing/2014/main" id="{64CB65DF-A15E-83BD-27C8-4B16108CCC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08588" y="4541770"/>
            <a:ext cx="5072063" cy="1914525"/>
          </a:xfrm>
          <a:prstGeom prst="rect">
            <a:avLst/>
          </a:prstGeom>
        </p:spPr>
      </p:pic>
      <p:sp>
        <p:nvSpPr>
          <p:cNvPr id="4" name="Slide Number Placeholder 3">
            <a:extLst>
              <a:ext uri="{FF2B5EF4-FFF2-40B4-BE49-F238E27FC236}">
                <a16:creationId xmlns:a16="http://schemas.microsoft.com/office/drawing/2014/main" id="{F822BB07-0F68-7301-FFEF-C554AA306EA4}"/>
              </a:ext>
            </a:extLst>
          </p:cNvPr>
          <p:cNvSpPr>
            <a:spLocks noGrp="1"/>
          </p:cNvSpPr>
          <p:nvPr>
            <p:ph type="sldNum" sz="quarter" idx="12"/>
          </p:nvPr>
        </p:nvSpPr>
        <p:spPr/>
        <p:txBody>
          <a:bodyPr/>
          <a:lstStyle/>
          <a:p>
            <a:fld id="{9A85B619-5DE2-4FAE-AFEE-B0D3A1CA4D3C}" type="slidenum">
              <a:rPr lang="en-GB" smtClean="0"/>
              <a:t>1</a:t>
            </a:fld>
            <a:endParaRPr lang="en-GB"/>
          </a:p>
        </p:txBody>
      </p:sp>
    </p:spTree>
    <p:extLst>
      <p:ext uri="{BB962C8B-B14F-4D97-AF65-F5344CB8AC3E}">
        <p14:creationId xmlns:p14="http://schemas.microsoft.com/office/powerpoint/2010/main" val="3021901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500"/>
                                  </p:stCondLst>
                                  <p:iterate>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ED394-547E-704B-1545-F62E757A6E53}"/>
              </a:ext>
            </a:extLst>
          </p:cNvPr>
          <p:cNvSpPr>
            <a:spLocks noGrp="1"/>
          </p:cNvSpPr>
          <p:nvPr>
            <p:ph type="title"/>
          </p:nvPr>
        </p:nvSpPr>
        <p:spPr/>
        <p:txBody>
          <a:bodyPr/>
          <a:lstStyle/>
          <a:p>
            <a:pPr algn="ctr"/>
            <a:r>
              <a:rPr lang="en-US" dirty="0"/>
              <a:t>TOD-E Subtests Part 2</a:t>
            </a:r>
            <a:endParaRPr lang="en-GB" dirty="0"/>
          </a:p>
        </p:txBody>
      </p:sp>
      <p:sp>
        <p:nvSpPr>
          <p:cNvPr id="3" name="Content Placeholder 2">
            <a:extLst>
              <a:ext uri="{FF2B5EF4-FFF2-40B4-BE49-F238E27FC236}">
                <a16:creationId xmlns:a16="http://schemas.microsoft.com/office/drawing/2014/main" id="{71CC2021-13C1-4D0A-FA49-AA15F78D3FD8}"/>
              </a:ext>
            </a:extLst>
          </p:cNvPr>
          <p:cNvSpPr>
            <a:spLocks noGrp="1"/>
          </p:cNvSpPr>
          <p:nvPr>
            <p:ph idx="1"/>
          </p:nvPr>
        </p:nvSpPr>
        <p:spPr/>
        <p:txBody>
          <a:bodyPr>
            <a:normAutofit fontScale="55000" lnSpcReduction="20000"/>
          </a:bodyPr>
          <a:lstStyle/>
          <a:p>
            <a:pPr>
              <a:lnSpc>
                <a:spcPct val="120000"/>
              </a:lnSpc>
              <a:spcAft>
                <a:spcPts val="800"/>
              </a:spcAft>
            </a:pPr>
            <a:r>
              <a:rPr lang="en-GB" sz="32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7E Letter and Sight Word Recognition: </a:t>
            </a:r>
            <a:r>
              <a:rPr lang="en-GB" sz="32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test consists of two sections. In the first section, the examinee points to and then names specific letters. In the second section, the examinee points to and then reads aloud sight words. </a:t>
            </a:r>
            <a:r>
              <a:rPr lang="en-GB" sz="32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NB the test is untimed</a:t>
            </a:r>
            <a:endParaRPr lang="en-GB" sz="32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Aft>
                <a:spcPts val="800"/>
              </a:spcAft>
            </a:pPr>
            <a:r>
              <a:rPr lang="en-GB" sz="32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8E Early Segmenting: </a:t>
            </a:r>
            <a:r>
              <a:rPr lang="en-GB" sz="32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test consists of three sections. In the first section, the examiner orally presents a compound word, and the examinee says the two parts of the word. In the second section, the examiner orally presents a multisyllabic word, and the examinee says the syllables of the word. In the third section, the examiner orally presents a word, and the examinee says the phonemes of the word.</a:t>
            </a:r>
            <a:r>
              <a:rPr lang="en-GB" sz="3200" dirty="0">
                <a:solidFill>
                  <a:srgbClr val="0070C0"/>
                </a:solidFill>
                <a:effectLst/>
                <a:latin typeface="Arial" panose="020B0604020202020204" pitchFamily="34" charset="0"/>
                <a:ea typeface="Calibri" panose="020F0502020204030204" pitchFamily="34" charset="0"/>
                <a:cs typeface="Arial" panose="020B0604020202020204" pitchFamily="34" charset="0"/>
              </a:rPr>
              <a:t> </a:t>
            </a:r>
            <a:r>
              <a:rPr lang="en-GB" sz="32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A familiar test of segmentation as seen in CTOPP2 segmenting nonwords. </a:t>
            </a:r>
            <a:endParaRPr lang="en-GB" sz="32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Aft>
                <a:spcPts val="800"/>
              </a:spcAft>
            </a:pPr>
            <a:r>
              <a:rPr lang="en-GB" sz="32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9E Letter and Sound Knowledge: </a:t>
            </a:r>
            <a:r>
              <a:rPr lang="en-GB" sz="32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test consists of three sections. The examinee says (or points to ) the letter or letters that represent the first sound, then the last sound, and then the middle sound in words that the examiner presents orally. </a:t>
            </a:r>
            <a:r>
              <a:rPr lang="en-GB" sz="32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Similar to the </a:t>
            </a:r>
            <a:r>
              <a:rPr lang="en-GB" sz="3200" dirty="0" smtClean="0">
                <a:solidFill>
                  <a:srgbClr val="7030A0"/>
                </a:solidFill>
                <a:effectLst/>
                <a:latin typeface="Arial" panose="020B0604020202020204" pitchFamily="34" charset="0"/>
                <a:ea typeface="Yu Mincho" panose="02020400000000000000" pitchFamily="18" charset="-128"/>
                <a:cs typeface="Arial" panose="020B0604020202020204" pitchFamily="34" charset="0"/>
              </a:rPr>
              <a:t>WIATIII-UK-T </a:t>
            </a:r>
            <a:r>
              <a:rPr lang="en-GB" sz="32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Early Reading Skills test. Also similar to the CTOPP2 Ages 4 – 6 Sound Matching test.</a:t>
            </a:r>
          </a:p>
          <a:p>
            <a:pPr>
              <a:lnSpc>
                <a:spcPct val="120000"/>
              </a:lnSpc>
              <a:spcAft>
                <a:spcPts val="800"/>
              </a:spcAft>
            </a:pPr>
            <a:endParaRPr lang="en-GB" sz="3200" dirty="0">
              <a:solidFill>
                <a:srgbClr val="0070C0"/>
              </a:solidFill>
              <a:effectLst/>
              <a:latin typeface="Arial" panose="020B0604020202020204" pitchFamily="34" charset="0"/>
              <a:ea typeface="Calibri" panose="020F0502020204030204" pitchFamily="34" charset="0"/>
              <a:cs typeface="Arial" panose="020B0604020202020204" pitchFamily="34" charset="0"/>
            </a:endParaRPr>
          </a:p>
          <a:p>
            <a:endParaRPr lang="en-GB" dirty="0"/>
          </a:p>
        </p:txBody>
      </p:sp>
      <p:sp>
        <p:nvSpPr>
          <p:cNvPr id="4" name="Slide Number Placeholder 3">
            <a:extLst>
              <a:ext uri="{FF2B5EF4-FFF2-40B4-BE49-F238E27FC236}">
                <a16:creationId xmlns:a16="http://schemas.microsoft.com/office/drawing/2014/main" id="{0FA386A9-63B4-13D7-8CD6-5DCD5FC4E8B7}"/>
              </a:ext>
            </a:extLst>
          </p:cNvPr>
          <p:cNvSpPr>
            <a:spLocks noGrp="1"/>
          </p:cNvSpPr>
          <p:nvPr>
            <p:ph type="sldNum" sz="quarter" idx="12"/>
          </p:nvPr>
        </p:nvSpPr>
        <p:spPr/>
        <p:txBody>
          <a:bodyPr/>
          <a:lstStyle/>
          <a:p>
            <a:fld id="{9A85B619-5DE2-4FAE-AFEE-B0D3A1CA4D3C}" type="slidenum">
              <a:rPr lang="en-GB" smtClean="0"/>
              <a:t>10</a:t>
            </a:fld>
            <a:endParaRPr lang="en-GB"/>
          </a:p>
        </p:txBody>
      </p:sp>
    </p:spTree>
    <p:extLst>
      <p:ext uri="{BB962C8B-B14F-4D97-AF65-F5344CB8AC3E}">
        <p14:creationId xmlns:p14="http://schemas.microsoft.com/office/powerpoint/2010/main" val="2973420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F2B5C-F8F3-7114-F2CD-3FA6A4AEDC23}"/>
              </a:ext>
            </a:extLst>
          </p:cNvPr>
          <p:cNvSpPr>
            <a:spLocks noGrp="1"/>
          </p:cNvSpPr>
          <p:nvPr>
            <p:ph type="title"/>
          </p:nvPr>
        </p:nvSpPr>
        <p:spPr/>
        <p:txBody>
          <a:bodyPr>
            <a:noAutofit/>
          </a:bodyPr>
          <a:lstStyle/>
          <a:p>
            <a:pPr algn="ctr"/>
            <a:r>
              <a:rPr lang="en-US" sz="3200" b="1" dirty="0">
                <a:latin typeface="Arial" panose="020B0604020202020204" pitchFamily="34" charset="0"/>
                <a:cs typeface="Arial" panose="020B0604020202020204" pitchFamily="34" charset="0"/>
              </a:rPr>
              <a:t>TOD-C </a:t>
            </a:r>
            <a:r>
              <a:rPr lang="en-GB" sz="3200" b="1" dirty="0">
                <a:latin typeface="Arial" panose="020B0604020202020204" pitchFamily="34" charset="0"/>
                <a:cs typeface="Arial" panose="020B0604020202020204" pitchFamily="34" charset="0"/>
              </a:rPr>
              <a:t>(6:0 - 89:11)</a:t>
            </a:r>
            <a:r>
              <a:rPr lang="en-GB" sz="3200" dirty="0">
                <a:latin typeface="Arial" panose="020B0604020202020204" pitchFamily="34" charset="0"/>
                <a:cs typeface="Arial" panose="020B0604020202020204" pitchFamily="34" charset="0"/>
              </a:rPr>
              <a:t/>
            </a:r>
            <a:br>
              <a:rPr lang="en-GB" sz="3200" dirty="0">
                <a:latin typeface="Arial" panose="020B0604020202020204" pitchFamily="34" charset="0"/>
                <a:cs typeface="Arial" panose="020B0604020202020204" pitchFamily="34" charset="0"/>
              </a:rPr>
            </a:br>
            <a:r>
              <a:rPr lang="en-GB" sz="2400" dirty="0" err="1">
                <a:latin typeface="Arial" panose="020B0604020202020204" pitchFamily="34" charset="0"/>
                <a:cs typeface="Arial" panose="020B0604020202020204" pitchFamily="34" charset="0"/>
              </a:rPr>
              <a:t>Hogrefe</a:t>
            </a:r>
            <a:r>
              <a:rPr lang="en-GB" sz="2400" dirty="0">
                <a:latin typeface="Arial" panose="020B0604020202020204" pitchFamily="34" charset="0"/>
                <a:cs typeface="Arial" panose="020B0604020202020204" pitchFamily="34" charset="0"/>
              </a:rPr>
              <a:t> website lists the Age Range, not the Grades</a:t>
            </a:r>
            <a:endParaRPr lang="en-GB"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64D3220-E9E6-B542-336D-3864E7CDD5C2}"/>
              </a:ext>
            </a:extLst>
          </p:cNvPr>
          <p:cNvSpPr>
            <a:spLocks noGrp="1"/>
          </p:cNvSpPr>
          <p:nvPr>
            <p:ph idx="1"/>
          </p:nvPr>
        </p:nvSpPr>
        <p:spPr/>
        <p:txBody>
          <a:bodyPr/>
          <a:lstStyle/>
          <a:p>
            <a:pPr>
              <a:lnSpc>
                <a:spcPct val="150000"/>
              </a:lnSpc>
            </a:pPr>
            <a:r>
              <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Administering the six TOD-C tests (in addition to the three TOD-S tests) required for the Dyslexia Diagnostic Index (DDI) takes approximately 30-40 minutes (the examiner would select additional tests to administer based on the purpose of further testing, which would determine the length of administration).</a:t>
            </a:r>
            <a:endParaRPr lang="en-GB"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33416494-3B97-F56D-5321-FFA619E13E30}"/>
              </a:ext>
            </a:extLst>
          </p:cNvPr>
          <p:cNvSpPr>
            <a:spLocks noGrp="1"/>
          </p:cNvSpPr>
          <p:nvPr>
            <p:ph type="sldNum" sz="quarter" idx="12"/>
          </p:nvPr>
        </p:nvSpPr>
        <p:spPr/>
        <p:txBody>
          <a:bodyPr/>
          <a:lstStyle/>
          <a:p>
            <a:fld id="{9A85B619-5DE2-4FAE-AFEE-B0D3A1CA4D3C}" type="slidenum">
              <a:rPr lang="en-GB" smtClean="0"/>
              <a:t>11</a:t>
            </a:fld>
            <a:endParaRPr lang="en-GB"/>
          </a:p>
        </p:txBody>
      </p:sp>
    </p:spTree>
    <p:extLst>
      <p:ext uri="{BB962C8B-B14F-4D97-AF65-F5344CB8AC3E}">
        <p14:creationId xmlns:p14="http://schemas.microsoft.com/office/powerpoint/2010/main" val="4115430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C1640-40D9-7AEF-88BF-4AAD65E553BB}"/>
              </a:ext>
            </a:extLst>
          </p:cNvPr>
          <p:cNvSpPr>
            <a:spLocks noGrp="1"/>
          </p:cNvSpPr>
          <p:nvPr>
            <p:ph type="title"/>
          </p:nvPr>
        </p:nvSpPr>
        <p:spPr>
          <a:xfrm>
            <a:off x="914400" y="365125"/>
            <a:ext cx="10439400" cy="900149"/>
          </a:xfrm>
        </p:spPr>
        <p:txBody>
          <a:bodyPr>
            <a:normAutofit/>
          </a:bodyPr>
          <a:lstStyle/>
          <a:p>
            <a:pPr algn="ctr"/>
            <a:r>
              <a:rPr lang="en-US" dirty="0">
                <a:latin typeface="Arial" panose="020B0604020202020204" pitchFamily="34" charset="0"/>
                <a:cs typeface="Arial" panose="020B0604020202020204" pitchFamily="34" charset="0"/>
              </a:rPr>
              <a:t>TOD-C Subtests Part 1</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4356E9E-0BB3-6BA7-DB0F-496DEF34110C}"/>
              </a:ext>
            </a:extLst>
          </p:cNvPr>
          <p:cNvSpPr>
            <a:spLocks noGrp="1"/>
          </p:cNvSpPr>
          <p:nvPr>
            <p:ph idx="1"/>
          </p:nvPr>
        </p:nvSpPr>
        <p:spPr>
          <a:xfrm>
            <a:off x="180753" y="1265274"/>
            <a:ext cx="11834038" cy="5592726"/>
          </a:xfrm>
        </p:spPr>
        <p:txBody>
          <a:bodyPr>
            <a:normAutofit fontScale="25000" lnSpcReduction="20000"/>
          </a:bodyPr>
          <a:lstStyle/>
          <a:p>
            <a:pPr>
              <a:lnSpc>
                <a:spcPct val="120000"/>
              </a:lnSpc>
              <a:spcAft>
                <a:spcPts val="800"/>
              </a:spcAft>
            </a:pPr>
            <a:r>
              <a:rPr lang="en-GB" sz="6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4C Phonological Manipulation:</a:t>
            </a:r>
            <a:r>
              <a:rPr lang="en-GB" sz="6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GB" sz="64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Consists </a:t>
            </a:r>
            <a:r>
              <a:rPr lang="en-GB" sz="6400" dirty="0">
                <a:solidFill>
                  <a:srgbClr val="000000"/>
                </a:solidFill>
                <a:effectLst/>
                <a:latin typeface="Arial" panose="020B0604020202020204" pitchFamily="34" charset="0"/>
                <a:ea typeface="Calibri" panose="020F0502020204030204" pitchFamily="34" charset="0"/>
                <a:cs typeface="Arial" panose="020B0604020202020204" pitchFamily="34" charset="0"/>
              </a:rPr>
              <a:t>of two subtests: </a:t>
            </a:r>
            <a:r>
              <a:rPr lang="en-GB" sz="64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Substitution</a:t>
            </a:r>
            <a:r>
              <a:rPr lang="en-GB" sz="6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and </a:t>
            </a:r>
            <a:r>
              <a:rPr lang="en-GB" sz="64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Deletion</a:t>
            </a:r>
            <a:endParaRPr lang="en-GB" sz="6400" dirty="0">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Aft>
                <a:spcPts val="800"/>
              </a:spcAft>
            </a:pPr>
            <a:r>
              <a:rPr lang="en-GB" sz="64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Substitution:</a:t>
            </a:r>
            <a:r>
              <a:rPr lang="en-GB" sz="6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GB" sz="64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Examinee </a:t>
            </a:r>
            <a:r>
              <a:rPr lang="en-GB" sz="6400" dirty="0">
                <a:solidFill>
                  <a:srgbClr val="000000"/>
                </a:solidFill>
                <a:effectLst/>
                <a:latin typeface="Arial" panose="020B0604020202020204" pitchFamily="34" charset="0"/>
                <a:ea typeface="Calibri" panose="020F0502020204030204" pitchFamily="34" charset="0"/>
                <a:cs typeface="Arial" panose="020B0604020202020204" pitchFamily="34" charset="0"/>
              </a:rPr>
              <a:t>changes a word, syllable, or phoneme to make a new word. </a:t>
            </a:r>
            <a:r>
              <a:rPr lang="en-GB" sz="64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Advice is not provided on what to do if the examinee cannot pronounce the prompt word.</a:t>
            </a:r>
            <a:endParaRPr lang="en-GB" sz="64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Aft>
                <a:spcPts val="800"/>
              </a:spcAft>
            </a:pPr>
            <a:r>
              <a:rPr lang="en-GB" sz="64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Deletion:</a:t>
            </a:r>
            <a:r>
              <a:rPr lang="en-GB" sz="6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GB" sz="64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Examinee </a:t>
            </a:r>
            <a:r>
              <a:rPr lang="en-GB" sz="6400" dirty="0">
                <a:solidFill>
                  <a:srgbClr val="000000"/>
                </a:solidFill>
                <a:effectLst/>
                <a:latin typeface="Arial" panose="020B0604020202020204" pitchFamily="34" charset="0"/>
                <a:ea typeface="Calibri" panose="020F0502020204030204" pitchFamily="34" charset="0"/>
                <a:cs typeface="Arial" panose="020B0604020202020204" pitchFamily="34" charset="0"/>
              </a:rPr>
              <a:t>takes away a word, syllable or phoneme to make a new word. </a:t>
            </a:r>
            <a:r>
              <a:rPr lang="en-GB" sz="64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A similar task to CTOPP2 Elision.</a:t>
            </a:r>
            <a:endParaRPr lang="en-GB" sz="64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Aft>
                <a:spcPts val="800"/>
              </a:spcAft>
            </a:pPr>
            <a:r>
              <a:rPr lang="en-GB" sz="6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5C Irregular Word Spelling:</a:t>
            </a:r>
            <a:r>
              <a:rPr lang="en-GB" sz="6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GB" sz="64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Examiner </a:t>
            </a:r>
            <a:r>
              <a:rPr lang="en-GB" sz="6400" dirty="0">
                <a:solidFill>
                  <a:srgbClr val="000000"/>
                </a:solidFill>
                <a:effectLst/>
                <a:latin typeface="Arial" panose="020B0604020202020204" pitchFamily="34" charset="0"/>
                <a:ea typeface="Calibri" panose="020F0502020204030204" pitchFamily="34" charset="0"/>
                <a:cs typeface="Arial" panose="020B0604020202020204" pitchFamily="34" charset="0"/>
              </a:rPr>
              <a:t>orally presents words that contain irregular sound-symbol correspondences of increasing difficulty, and the examinee spells the words in the Response Booklet.</a:t>
            </a:r>
            <a:r>
              <a:rPr lang="en-GB" sz="64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en-GB" sz="64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A single word spelling test, presented in a format which would be familiar to assessors.</a:t>
            </a:r>
            <a:endParaRPr lang="en-GB" sz="64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Aft>
                <a:spcPts val="800"/>
              </a:spcAft>
            </a:pPr>
            <a:r>
              <a:rPr lang="en-GB" sz="6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6C Rapid Letter Naming:</a:t>
            </a:r>
            <a:r>
              <a:rPr lang="en-GB" sz="6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(timed) examinee is presented with rows of confusable letters in a random sequence and then must name the letters as quickly as possible within a set time limit.</a:t>
            </a:r>
            <a:r>
              <a:rPr lang="en-GB" sz="64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en-GB" sz="64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It can be difficult to follow the examinee if they make multiple errors. It would be advisable to make an audio recording. The instructions do not make it clear that the examinee should name them horizontally across the row. Some seconds may be lost while the easel is turned to the next page</a:t>
            </a:r>
            <a:r>
              <a:rPr lang="en-GB" sz="6400" dirty="0">
                <a:solidFill>
                  <a:srgbClr val="7030A0"/>
                </a:solidFill>
                <a:latin typeface="Arial" panose="020B0604020202020204" pitchFamily="34" charset="0"/>
                <a:ea typeface="Yu Mincho" panose="02020400000000000000" pitchFamily="18" charset="-128"/>
                <a:cs typeface="Arial" panose="020B0604020202020204" pitchFamily="34" charset="0"/>
              </a:rPr>
              <a:t>. O</a:t>
            </a:r>
            <a:r>
              <a:rPr lang="en-GB" sz="6400" dirty="0">
                <a:solidFill>
                  <a:srgbClr val="7030A0"/>
                </a:solidFill>
                <a:latin typeface="Arial" panose="020B0604020202020204" pitchFamily="34" charset="0"/>
                <a:cs typeface="Arial" panose="020B0604020202020204" pitchFamily="34" charset="0"/>
              </a:rPr>
              <a:t>n her WPS webinar about the </a:t>
            </a:r>
            <a:r>
              <a:rPr lang="en-GB" sz="6400" dirty="0" smtClean="0">
                <a:solidFill>
                  <a:srgbClr val="7030A0"/>
                </a:solidFill>
                <a:latin typeface="Arial" panose="020B0604020202020204" pitchFamily="34" charset="0"/>
                <a:cs typeface="Arial" panose="020B0604020202020204" pitchFamily="34" charset="0"/>
              </a:rPr>
              <a:t>TOD, Nancy </a:t>
            </a:r>
            <a:r>
              <a:rPr lang="en-GB" sz="6400" dirty="0">
                <a:solidFill>
                  <a:srgbClr val="7030A0"/>
                </a:solidFill>
                <a:latin typeface="Arial" panose="020B0604020202020204" pitchFamily="34" charset="0"/>
                <a:cs typeface="Arial" panose="020B0604020202020204" pitchFamily="34" charset="0"/>
              </a:rPr>
              <a:t>Mather says that one of the reasons they used confusable letters was to make the RSN tests more difficult for adults.</a:t>
            </a:r>
          </a:p>
          <a:p>
            <a:pPr>
              <a:lnSpc>
                <a:spcPct val="120000"/>
              </a:lnSpc>
              <a:spcAft>
                <a:spcPts val="800"/>
              </a:spcAft>
            </a:pPr>
            <a:r>
              <a:rPr lang="en-GB" sz="6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7C Pseudoword Reading:</a:t>
            </a:r>
            <a:r>
              <a:rPr lang="en-GB" sz="6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GB" sz="64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Examinee </a:t>
            </a:r>
            <a:r>
              <a:rPr lang="en-GB" sz="6400" dirty="0">
                <a:solidFill>
                  <a:srgbClr val="000000"/>
                </a:solidFill>
                <a:effectLst/>
                <a:latin typeface="Arial" panose="020B0604020202020204" pitchFamily="34" charset="0"/>
                <a:ea typeface="Calibri" panose="020F0502020204030204" pitchFamily="34" charset="0"/>
                <a:cs typeface="Arial" panose="020B0604020202020204" pitchFamily="34" charset="0"/>
              </a:rPr>
              <a:t>says the sound associated with letters and then reads aloud pseudowords. </a:t>
            </a:r>
            <a:r>
              <a:rPr lang="en-GB" sz="64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An untimed non-word decoding test which will be familiar to assessors.</a:t>
            </a:r>
            <a:endParaRPr lang="en-GB" sz="6400" dirty="0">
              <a:effectLst/>
              <a:latin typeface="Arial" panose="020B0604020202020204" pitchFamily="34" charset="0"/>
              <a:ea typeface="Yu Mincho" panose="02020400000000000000" pitchFamily="18" charset="-128"/>
              <a:cs typeface="Arial" panose="020B0604020202020204" pitchFamily="34" charset="0"/>
            </a:endParaRPr>
          </a:p>
          <a:p>
            <a:pPr>
              <a:lnSpc>
                <a:spcPct val="120000"/>
              </a:lnSpc>
              <a:spcAft>
                <a:spcPts val="800"/>
              </a:spcAft>
            </a:pPr>
            <a:endParaRPr lang="en-GB" sz="6400" dirty="0">
              <a:effectLst/>
              <a:latin typeface="Arial" panose="020B0604020202020204" pitchFamily="34" charset="0"/>
              <a:ea typeface="Yu Mincho" panose="02020400000000000000" pitchFamily="18" charset="-128"/>
              <a:cs typeface="Arial" panose="020B0604020202020204" pitchFamily="34" charset="0"/>
            </a:endParaRPr>
          </a:p>
          <a:p>
            <a:pPr marL="0" indent="0">
              <a:buNone/>
            </a:pPr>
            <a:endParaRPr lang="en-GB" dirty="0"/>
          </a:p>
        </p:txBody>
      </p:sp>
      <p:sp>
        <p:nvSpPr>
          <p:cNvPr id="4" name="Slide Number Placeholder 3">
            <a:extLst>
              <a:ext uri="{FF2B5EF4-FFF2-40B4-BE49-F238E27FC236}">
                <a16:creationId xmlns:a16="http://schemas.microsoft.com/office/drawing/2014/main" id="{862AAA04-95DD-5124-0C31-D5DCD85BCA49}"/>
              </a:ext>
            </a:extLst>
          </p:cNvPr>
          <p:cNvSpPr>
            <a:spLocks noGrp="1"/>
          </p:cNvSpPr>
          <p:nvPr>
            <p:ph type="sldNum" sz="quarter" idx="12"/>
          </p:nvPr>
        </p:nvSpPr>
        <p:spPr/>
        <p:txBody>
          <a:bodyPr/>
          <a:lstStyle/>
          <a:p>
            <a:fld id="{9A85B619-5DE2-4FAE-AFEE-B0D3A1CA4D3C}" type="slidenum">
              <a:rPr lang="en-GB" smtClean="0"/>
              <a:t>12</a:t>
            </a:fld>
            <a:endParaRPr lang="en-GB"/>
          </a:p>
        </p:txBody>
      </p:sp>
    </p:spTree>
    <p:extLst>
      <p:ext uri="{BB962C8B-B14F-4D97-AF65-F5344CB8AC3E}">
        <p14:creationId xmlns:p14="http://schemas.microsoft.com/office/powerpoint/2010/main" val="1943407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F6445-15D7-976D-858E-733552C1989D}"/>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TOD-C Subtests Part 2</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EF5D3B9-5EE5-D757-17F0-0C510FF430AE}"/>
              </a:ext>
            </a:extLst>
          </p:cNvPr>
          <p:cNvSpPr>
            <a:spLocks noGrp="1"/>
          </p:cNvSpPr>
          <p:nvPr>
            <p:ph idx="1"/>
          </p:nvPr>
        </p:nvSpPr>
        <p:spPr>
          <a:xfrm>
            <a:off x="542260" y="1488558"/>
            <a:ext cx="10811540" cy="5004317"/>
          </a:xfrm>
        </p:spPr>
        <p:txBody>
          <a:bodyPr>
            <a:normAutofit fontScale="62500" lnSpcReduction="20000"/>
          </a:bodyPr>
          <a:lstStyle/>
          <a:p>
            <a:pPr>
              <a:lnSpc>
                <a:spcPct val="170000"/>
              </a:lnSpc>
              <a:spcAft>
                <a:spcPts val="800"/>
              </a:spcAft>
            </a:pPr>
            <a:r>
              <a:rPr lang="en-GB" sz="33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8C Word Pattern Choice:</a:t>
            </a:r>
            <a:r>
              <a:rPr lang="en-GB" sz="33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GB" sz="33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Examinee </a:t>
            </a:r>
            <a:r>
              <a:rPr lang="en-GB" sz="3300" dirty="0">
                <a:solidFill>
                  <a:srgbClr val="000000"/>
                </a:solidFill>
                <a:effectLst/>
                <a:latin typeface="Arial" panose="020B0604020202020204" pitchFamily="34" charset="0"/>
                <a:ea typeface="Calibri" panose="020F0502020204030204" pitchFamily="34" charset="0"/>
                <a:cs typeface="Arial" panose="020B0604020202020204" pitchFamily="34" charset="0"/>
              </a:rPr>
              <a:t>looks at a row of four groups of letters and then chooses as quickly as possible the one that conforms to spelling patterns typical of real English words. Within a set time limit. </a:t>
            </a:r>
            <a:r>
              <a:rPr lang="en-GB" sz="33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Employs skills of phonological awareness. </a:t>
            </a:r>
            <a:endParaRPr lang="en-GB" sz="33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pPr>
              <a:lnSpc>
                <a:spcPct val="170000"/>
              </a:lnSpc>
              <a:spcAft>
                <a:spcPts val="800"/>
              </a:spcAft>
            </a:pPr>
            <a:r>
              <a:rPr lang="en-GB" sz="33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9C Word Memory:</a:t>
            </a:r>
            <a:r>
              <a:rPr lang="en-GB" sz="33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GB" sz="33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Examinee </a:t>
            </a:r>
            <a:r>
              <a:rPr lang="en-GB" sz="3300" dirty="0">
                <a:solidFill>
                  <a:srgbClr val="000000"/>
                </a:solidFill>
                <a:effectLst/>
                <a:latin typeface="Arial" panose="020B0604020202020204" pitchFamily="34" charset="0"/>
                <a:ea typeface="Calibri" panose="020F0502020204030204" pitchFamily="34" charset="0"/>
                <a:cs typeface="Arial" panose="020B0604020202020204" pitchFamily="34" charset="0"/>
              </a:rPr>
              <a:t>listens to a string of words and then repeats the words in reverse order. </a:t>
            </a:r>
          </a:p>
          <a:p>
            <a:pPr>
              <a:lnSpc>
                <a:spcPct val="170000"/>
              </a:lnSpc>
              <a:spcAft>
                <a:spcPts val="800"/>
              </a:spcAft>
            </a:pPr>
            <a:r>
              <a:rPr lang="en-GB" sz="3300" b="1" dirty="0">
                <a:latin typeface="Arial" panose="020B0604020202020204" pitchFamily="34" charset="0"/>
                <a:ea typeface="Calibri" panose="020F0502020204030204" pitchFamily="34" charset="0"/>
                <a:cs typeface="Arial" panose="020B0604020202020204" pitchFamily="34" charset="0"/>
              </a:rPr>
              <a:t>10</a:t>
            </a:r>
            <a:r>
              <a:rPr lang="en-GB" sz="3300" b="1" dirty="0">
                <a:effectLst/>
                <a:latin typeface="Arial" panose="020B0604020202020204" pitchFamily="34" charset="0"/>
                <a:ea typeface="Calibri" panose="020F0502020204030204" pitchFamily="34" charset="0"/>
                <a:cs typeface="Arial" panose="020B0604020202020204" pitchFamily="34" charset="0"/>
              </a:rPr>
              <a:t>C Picture Analogies: </a:t>
            </a:r>
            <a:r>
              <a:rPr lang="en-GB" sz="3300" dirty="0">
                <a:latin typeface="Arial" panose="020B0604020202020204" pitchFamily="34" charset="0"/>
                <a:ea typeface="Calibri" panose="020F0502020204030204" pitchFamily="34" charset="0"/>
                <a:cs typeface="Arial" panose="020B0604020202020204" pitchFamily="34" charset="0"/>
              </a:rPr>
              <a:t>E</a:t>
            </a:r>
            <a:r>
              <a:rPr lang="en-GB" sz="3300" dirty="0" smtClean="0">
                <a:effectLst/>
                <a:latin typeface="Arial" panose="020B0604020202020204" pitchFamily="34" charset="0"/>
                <a:ea typeface="Calibri" panose="020F0502020204030204" pitchFamily="34" charset="0"/>
                <a:cs typeface="Arial" panose="020B0604020202020204" pitchFamily="34" charset="0"/>
              </a:rPr>
              <a:t>xaminee </a:t>
            </a:r>
            <a:r>
              <a:rPr lang="en-GB" sz="3300" dirty="0">
                <a:effectLst/>
                <a:latin typeface="Arial" panose="020B0604020202020204" pitchFamily="34" charset="0"/>
                <a:ea typeface="Calibri" panose="020F0502020204030204" pitchFamily="34" charset="0"/>
                <a:cs typeface="Arial" panose="020B0604020202020204" pitchFamily="34" charset="0"/>
              </a:rPr>
              <a:t>selects one of four response options that completes a picture analogy presented in an </a:t>
            </a:r>
            <a:r>
              <a:rPr lang="en-GB" sz="3300" i="1" dirty="0">
                <a:effectLst/>
                <a:latin typeface="Arial" panose="020B0604020202020204" pitchFamily="34" charset="0"/>
                <a:ea typeface="Calibri" panose="020F0502020204030204" pitchFamily="34" charset="0"/>
                <a:cs typeface="Arial" panose="020B0604020202020204" pitchFamily="34" charset="0"/>
              </a:rPr>
              <a:t>A is to B as </a:t>
            </a:r>
            <a:r>
              <a:rPr lang="en-GB" sz="3300" dirty="0">
                <a:effectLst/>
                <a:latin typeface="Arial" panose="020B0604020202020204" pitchFamily="34" charset="0"/>
                <a:ea typeface="Calibri" panose="020F0502020204030204" pitchFamily="34" charset="0"/>
                <a:cs typeface="Arial" panose="020B0604020202020204" pitchFamily="34" charset="0"/>
              </a:rPr>
              <a:t>C </a:t>
            </a:r>
            <a:r>
              <a:rPr lang="en-GB" sz="3300" i="1" dirty="0">
                <a:effectLst/>
                <a:latin typeface="Arial" panose="020B0604020202020204" pitchFamily="34" charset="0"/>
                <a:ea typeface="Calibri" panose="020F0502020204030204" pitchFamily="34" charset="0"/>
                <a:cs typeface="Arial" panose="020B0604020202020204" pitchFamily="34" charset="0"/>
              </a:rPr>
              <a:t>is to ? </a:t>
            </a:r>
            <a:r>
              <a:rPr lang="en-GB" sz="3300" dirty="0">
                <a:effectLst/>
                <a:latin typeface="Arial" panose="020B0604020202020204" pitchFamily="34" charset="0"/>
                <a:ea typeface="Calibri" panose="020F0502020204030204" pitchFamily="34" charset="0"/>
                <a:cs typeface="Arial" panose="020B0604020202020204" pitchFamily="34" charset="0"/>
              </a:rPr>
              <a:t>matrix format. </a:t>
            </a:r>
            <a:r>
              <a:rPr lang="en-GB" sz="33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Some American cultural items may affect the validity of the raw score in this </a:t>
            </a:r>
            <a:r>
              <a:rPr lang="en-GB" sz="3300" dirty="0" smtClean="0">
                <a:solidFill>
                  <a:srgbClr val="7030A0"/>
                </a:solidFill>
                <a:effectLst/>
                <a:latin typeface="Arial" panose="020B0604020202020204" pitchFamily="34" charset="0"/>
                <a:ea typeface="Yu Mincho" panose="02020400000000000000" pitchFamily="18" charset="-128"/>
                <a:cs typeface="Arial" panose="020B0604020202020204" pitchFamily="34" charset="0"/>
              </a:rPr>
              <a:t>item, </a:t>
            </a:r>
            <a:r>
              <a:rPr lang="en-GB" sz="33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e.g. items 9, 10, and 26</a:t>
            </a:r>
            <a:r>
              <a:rPr lang="en-GB" sz="3300" dirty="0">
                <a:solidFill>
                  <a:srgbClr val="00B0F0"/>
                </a:solidFill>
                <a:effectLst/>
                <a:latin typeface="Arial" panose="020B0604020202020204" pitchFamily="34" charset="0"/>
                <a:ea typeface="Yu Mincho" panose="02020400000000000000" pitchFamily="18" charset="-128"/>
                <a:cs typeface="Arial" panose="020B0604020202020204" pitchFamily="34" charset="0"/>
              </a:rPr>
              <a:t>. </a:t>
            </a:r>
          </a:p>
          <a:p>
            <a:endParaRPr lang="en-GB" dirty="0"/>
          </a:p>
        </p:txBody>
      </p:sp>
      <p:sp>
        <p:nvSpPr>
          <p:cNvPr id="4" name="Slide Number Placeholder 3">
            <a:extLst>
              <a:ext uri="{FF2B5EF4-FFF2-40B4-BE49-F238E27FC236}">
                <a16:creationId xmlns:a16="http://schemas.microsoft.com/office/drawing/2014/main" id="{82A43268-3A8C-01B9-7831-0D051C78A698}"/>
              </a:ext>
            </a:extLst>
          </p:cNvPr>
          <p:cNvSpPr>
            <a:spLocks noGrp="1"/>
          </p:cNvSpPr>
          <p:nvPr>
            <p:ph type="sldNum" sz="quarter" idx="12"/>
          </p:nvPr>
        </p:nvSpPr>
        <p:spPr/>
        <p:txBody>
          <a:bodyPr/>
          <a:lstStyle/>
          <a:p>
            <a:fld id="{9A85B619-5DE2-4FAE-AFEE-B0D3A1CA4D3C}" type="slidenum">
              <a:rPr lang="en-GB" smtClean="0"/>
              <a:t>13</a:t>
            </a:fld>
            <a:endParaRPr lang="en-GB"/>
          </a:p>
        </p:txBody>
      </p:sp>
    </p:spTree>
    <p:extLst>
      <p:ext uri="{BB962C8B-B14F-4D97-AF65-F5344CB8AC3E}">
        <p14:creationId xmlns:p14="http://schemas.microsoft.com/office/powerpoint/2010/main" val="718298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9B6C1-9677-35FF-B24B-08BA62B7CFBD}"/>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TOD-C Subtests Part 3</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13E21FEA-900D-A38E-0FD9-77413BBD0113}"/>
              </a:ext>
            </a:extLst>
          </p:cNvPr>
          <p:cNvSpPr>
            <a:spLocks noGrp="1"/>
          </p:cNvSpPr>
          <p:nvPr>
            <p:ph idx="1"/>
          </p:nvPr>
        </p:nvSpPr>
        <p:spPr>
          <a:xfrm>
            <a:off x="574158" y="1286540"/>
            <a:ext cx="10779642" cy="4890423"/>
          </a:xfrm>
        </p:spPr>
        <p:txBody>
          <a:bodyPr>
            <a:normAutofit fontScale="25000" lnSpcReduction="20000"/>
          </a:bodyPr>
          <a:lstStyle/>
          <a:p>
            <a:pPr fontAlgn="auto">
              <a:lnSpc>
                <a:spcPct val="120000"/>
              </a:lnSpc>
              <a:spcAft>
                <a:spcPts val="800"/>
              </a:spcAft>
            </a:pPr>
            <a:r>
              <a:rPr lang="en-GB" sz="4800" b="1" dirty="0">
                <a:effectLst/>
                <a:latin typeface="Arial" panose="020B0604020202020204" pitchFamily="34" charset="0"/>
                <a:ea typeface="Calibri" panose="020F0502020204030204" pitchFamily="34" charset="0"/>
                <a:cs typeface="Arial" panose="020B0604020202020204" pitchFamily="34" charset="0"/>
              </a:rPr>
              <a:t>11C Irregular Word Reading: </a:t>
            </a:r>
            <a:r>
              <a:rPr lang="en-GB" sz="4800" b="1" dirty="0" smtClean="0">
                <a:effectLst/>
                <a:latin typeface="Arial" panose="020B0604020202020204" pitchFamily="34" charset="0"/>
                <a:ea typeface="Calibri" panose="020F0502020204030204" pitchFamily="34" charset="0"/>
                <a:cs typeface="Arial" panose="020B0604020202020204" pitchFamily="34" charset="0"/>
              </a:rPr>
              <a:t>E</a:t>
            </a:r>
            <a:r>
              <a:rPr lang="en-GB" sz="4800" dirty="0" smtClean="0">
                <a:effectLst/>
                <a:latin typeface="Arial" panose="020B0604020202020204" pitchFamily="34" charset="0"/>
                <a:ea typeface="Calibri" panose="020F0502020204030204" pitchFamily="34" charset="0"/>
                <a:cs typeface="Arial" panose="020B0604020202020204" pitchFamily="34" charset="0"/>
              </a:rPr>
              <a:t>xaminee </a:t>
            </a:r>
            <a:r>
              <a:rPr lang="en-GB" sz="4800" dirty="0">
                <a:effectLst/>
                <a:latin typeface="Arial" panose="020B0604020202020204" pitchFamily="34" charset="0"/>
                <a:ea typeface="Calibri" panose="020F0502020204030204" pitchFamily="34" charset="0"/>
                <a:cs typeface="Arial" panose="020B0604020202020204" pitchFamily="34" charset="0"/>
              </a:rPr>
              <a:t>reads aloud words that contain irregular sound-symbol correspondences of increasing difficulty. </a:t>
            </a:r>
            <a:r>
              <a:rPr lang="en-GB" sz="48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Incorrect spelling of ‘</a:t>
            </a:r>
            <a:r>
              <a:rPr lang="en-GB" sz="4800" dirty="0" err="1">
                <a:solidFill>
                  <a:srgbClr val="7030A0"/>
                </a:solidFill>
                <a:effectLst/>
                <a:latin typeface="Arial" panose="020B0604020202020204" pitchFamily="34" charset="0"/>
                <a:ea typeface="Yu Mincho" panose="02020400000000000000" pitchFamily="18" charset="-128"/>
                <a:cs typeface="Arial" panose="020B0604020202020204" pitchFamily="34" charset="0"/>
              </a:rPr>
              <a:t>color</a:t>
            </a:r>
            <a:r>
              <a:rPr lang="en-GB" sz="48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 </a:t>
            </a:r>
            <a:endParaRPr lang="en-GB" sz="48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pPr fontAlgn="auto">
              <a:lnSpc>
                <a:spcPct val="120000"/>
              </a:lnSpc>
              <a:spcAft>
                <a:spcPts val="800"/>
              </a:spcAft>
              <a:tabLst>
                <a:tab pos="1577340" algn="l"/>
              </a:tabLst>
            </a:pPr>
            <a:r>
              <a:rPr lang="en-GB" sz="4800" b="1" dirty="0">
                <a:effectLst/>
                <a:latin typeface="Arial" panose="020B0604020202020204" pitchFamily="34" charset="0"/>
                <a:ea typeface="Calibri" panose="020F0502020204030204" pitchFamily="34" charset="0"/>
                <a:cs typeface="Arial" panose="020B0604020202020204" pitchFamily="34" charset="0"/>
              </a:rPr>
              <a:t>12C Oral Reading Efficiency: </a:t>
            </a:r>
            <a:r>
              <a:rPr lang="en-GB" sz="4800" dirty="0">
                <a:latin typeface="Arial" panose="020B0604020202020204" pitchFamily="34" charset="0"/>
                <a:ea typeface="Calibri" panose="020F0502020204030204" pitchFamily="34" charset="0"/>
                <a:cs typeface="Arial" panose="020B0604020202020204" pitchFamily="34" charset="0"/>
              </a:rPr>
              <a:t>E</a:t>
            </a:r>
            <a:r>
              <a:rPr lang="en-GB" sz="4800" dirty="0" smtClean="0">
                <a:effectLst/>
                <a:latin typeface="Arial" panose="020B0604020202020204" pitchFamily="34" charset="0"/>
                <a:ea typeface="Calibri" panose="020F0502020204030204" pitchFamily="34" charset="0"/>
                <a:cs typeface="Arial" panose="020B0604020202020204" pitchFamily="34" charset="0"/>
              </a:rPr>
              <a:t>xaminee </a:t>
            </a:r>
            <a:r>
              <a:rPr lang="en-GB" sz="4800" dirty="0">
                <a:effectLst/>
                <a:latin typeface="Arial" panose="020B0604020202020204" pitchFamily="34" charset="0"/>
                <a:ea typeface="Calibri" panose="020F0502020204030204" pitchFamily="34" charset="0"/>
                <a:cs typeface="Arial" panose="020B0604020202020204" pitchFamily="34" charset="0"/>
              </a:rPr>
              <a:t>is presented a grade-level passage to read aloud within a set time limit. The examiner marks any errors that are made. This test has a 1-minute time limit. </a:t>
            </a:r>
            <a:r>
              <a:rPr lang="en-GB" sz="48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No instructions are given if the examinee is unable to access the test item set at all. </a:t>
            </a:r>
            <a:r>
              <a:rPr lang="en-GB" sz="4800" dirty="0">
                <a:solidFill>
                  <a:srgbClr val="7030A0"/>
                </a:solidFill>
                <a:latin typeface="Arial" panose="020B0604020202020204" pitchFamily="34" charset="0"/>
                <a:cs typeface="Arial" panose="020B0604020202020204" pitchFamily="34" charset="0"/>
              </a:rPr>
              <a:t>If you have individuals who are ages 6 through 9 years 3 months who do not read connected text, they will need to be given the TOD-Early. </a:t>
            </a:r>
          </a:p>
          <a:p>
            <a:pPr fontAlgn="auto">
              <a:lnSpc>
                <a:spcPct val="120000"/>
              </a:lnSpc>
              <a:spcAft>
                <a:spcPts val="800"/>
              </a:spcAft>
              <a:tabLst>
                <a:tab pos="1577340" algn="l"/>
              </a:tabLst>
            </a:pPr>
            <a:r>
              <a:rPr lang="en-GB" sz="4800" b="1" dirty="0">
                <a:effectLst/>
                <a:latin typeface="Arial" panose="020B0604020202020204" pitchFamily="34" charset="0"/>
                <a:ea typeface="Calibri" panose="020F0502020204030204" pitchFamily="34" charset="0"/>
                <a:cs typeface="Arial" panose="020B0604020202020204" pitchFamily="34" charset="0"/>
              </a:rPr>
              <a:t>13C Blending: </a:t>
            </a:r>
            <a:r>
              <a:rPr lang="en-GB" sz="4800" dirty="0">
                <a:latin typeface="Arial" panose="020B0604020202020204" pitchFamily="34" charset="0"/>
                <a:ea typeface="Calibri" panose="020F0502020204030204" pitchFamily="34" charset="0"/>
                <a:cs typeface="Arial" panose="020B0604020202020204" pitchFamily="34" charset="0"/>
              </a:rPr>
              <a:t>E</a:t>
            </a:r>
            <a:r>
              <a:rPr lang="en-GB" sz="4800" dirty="0" smtClean="0">
                <a:effectLst/>
                <a:latin typeface="Arial" panose="020B0604020202020204" pitchFamily="34" charset="0"/>
                <a:ea typeface="Calibri" panose="020F0502020204030204" pitchFamily="34" charset="0"/>
                <a:cs typeface="Arial" panose="020B0604020202020204" pitchFamily="34" charset="0"/>
              </a:rPr>
              <a:t>xaminee </a:t>
            </a:r>
            <a:r>
              <a:rPr lang="en-GB" sz="4800" dirty="0">
                <a:effectLst/>
                <a:latin typeface="Arial" panose="020B0604020202020204" pitchFamily="34" charset="0"/>
                <a:ea typeface="Calibri" panose="020F0502020204030204" pitchFamily="34" charset="0"/>
                <a:cs typeface="Arial" panose="020B0604020202020204" pitchFamily="34" charset="0"/>
              </a:rPr>
              <a:t>blends compound words, syllables, and phonemes to make a whole word. </a:t>
            </a:r>
            <a:r>
              <a:rPr lang="en-GB" sz="48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A familiar test of blending words (phonological awareness). </a:t>
            </a:r>
            <a:endParaRPr lang="en-GB" sz="48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Aft>
                <a:spcPts val="800"/>
              </a:spcAft>
            </a:pPr>
            <a:r>
              <a:rPr lang="en-GB" sz="4800" b="1" dirty="0">
                <a:effectLst/>
                <a:latin typeface="Arial" panose="020B0604020202020204" pitchFamily="34" charset="0"/>
                <a:ea typeface="Calibri" panose="020F0502020204030204" pitchFamily="34" charset="0"/>
                <a:cs typeface="Arial" panose="020B0604020202020204" pitchFamily="34" charset="0"/>
              </a:rPr>
              <a:t>14C Segmenting: </a:t>
            </a:r>
            <a:r>
              <a:rPr lang="en-GB" sz="4800" dirty="0">
                <a:latin typeface="Arial" panose="020B0604020202020204" pitchFamily="34" charset="0"/>
                <a:ea typeface="Calibri" panose="020F0502020204030204" pitchFamily="34" charset="0"/>
                <a:cs typeface="Arial" panose="020B0604020202020204" pitchFamily="34" charset="0"/>
              </a:rPr>
              <a:t>E</a:t>
            </a:r>
            <a:r>
              <a:rPr lang="en-GB" sz="4800" dirty="0" smtClean="0">
                <a:effectLst/>
                <a:latin typeface="Arial" panose="020B0604020202020204" pitchFamily="34" charset="0"/>
                <a:ea typeface="Calibri" panose="020F0502020204030204" pitchFamily="34" charset="0"/>
                <a:cs typeface="Arial" panose="020B0604020202020204" pitchFamily="34" charset="0"/>
              </a:rPr>
              <a:t>xaminee </a:t>
            </a:r>
            <a:r>
              <a:rPr lang="en-GB" sz="4800" dirty="0">
                <a:effectLst/>
                <a:latin typeface="Arial" panose="020B0604020202020204" pitchFamily="34" charset="0"/>
                <a:ea typeface="Calibri" panose="020F0502020204030204" pitchFamily="34" charset="0"/>
                <a:cs typeface="Arial" panose="020B0604020202020204" pitchFamily="34" charset="0"/>
              </a:rPr>
              <a:t>breaks apart compound words, syllables, and phonemes. </a:t>
            </a:r>
            <a:r>
              <a:rPr lang="en-GB" sz="48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A familiar test of segmentation as seen in CTOPP2 segmenting nonwords. Be aware that in different accents syllable division may appear different. </a:t>
            </a:r>
            <a:endParaRPr lang="en-GB" sz="48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Aft>
                <a:spcPts val="800"/>
              </a:spcAft>
            </a:pPr>
            <a:r>
              <a:rPr lang="en-GB" sz="4800" b="1" dirty="0">
                <a:effectLst/>
                <a:latin typeface="Arial" panose="020B0604020202020204" pitchFamily="34" charset="0"/>
                <a:ea typeface="Calibri" panose="020F0502020204030204" pitchFamily="34" charset="0"/>
                <a:cs typeface="Arial" panose="020B0604020202020204" pitchFamily="34" charset="0"/>
              </a:rPr>
              <a:t>15C Regular Word Spelling: </a:t>
            </a:r>
            <a:r>
              <a:rPr lang="en-GB" sz="4800" dirty="0">
                <a:latin typeface="Arial" panose="020B0604020202020204" pitchFamily="34" charset="0"/>
                <a:ea typeface="Calibri" panose="020F0502020204030204" pitchFamily="34" charset="0"/>
                <a:cs typeface="Arial" panose="020B0604020202020204" pitchFamily="34" charset="0"/>
              </a:rPr>
              <a:t>E</a:t>
            </a:r>
            <a:r>
              <a:rPr lang="en-GB" sz="4800" dirty="0" smtClean="0">
                <a:effectLst/>
                <a:latin typeface="Arial" panose="020B0604020202020204" pitchFamily="34" charset="0"/>
                <a:ea typeface="Calibri" panose="020F0502020204030204" pitchFamily="34" charset="0"/>
                <a:cs typeface="Arial" panose="020B0604020202020204" pitchFamily="34" charset="0"/>
              </a:rPr>
              <a:t>xaminer </a:t>
            </a:r>
            <a:r>
              <a:rPr lang="en-GB" sz="4800" dirty="0">
                <a:effectLst/>
                <a:latin typeface="Arial" panose="020B0604020202020204" pitchFamily="34" charset="0"/>
                <a:ea typeface="Calibri" panose="020F0502020204030204" pitchFamily="34" charset="0"/>
                <a:cs typeface="Arial" panose="020B0604020202020204" pitchFamily="34" charset="0"/>
              </a:rPr>
              <a:t>orally presents words that contain regular sound-symbol correspondences of increasing difficulty, and the examinee spells the words in the Response Booklet. </a:t>
            </a:r>
            <a:r>
              <a:rPr lang="en-GB" sz="48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A single word spelling test, presented in a format which would be familiar to assessors. Can be compared with irregular word spelling above. NB UK examinees may not be familiar with the </a:t>
            </a:r>
            <a:r>
              <a:rPr lang="en-GB" sz="4800" dirty="0" smtClean="0">
                <a:solidFill>
                  <a:srgbClr val="7030A0"/>
                </a:solidFill>
                <a:effectLst/>
                <a:latin typeface="Arial" panose="020B0604020202020204" pitchFamily="34" charset="0"/>
                <a:ea typeface="Yu Mincho" panose="02020400000000000000" pitchFamily="18" charset="-128"/>
                <a:cs typeface="Arial" panose="020B0604020202020204" pitchFamily="34" charset="0"/>
              </a:rPr>
              <a:t>word </a:t>
            </a:r>
            <a:r>
              <a:rPr lang="en-GB" sz="48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‘president’. </a:t>
            </a:r>
            <a:endParaRPr lang="en-GB" sz="48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pPr fontAlgn="auto">
              <a:lnSpc>
                <a:spcPct val="120000"/>
              </a:lnSpc>
              <a:spcAft>
                <a:spcPts val="800"/>
              </a:spcAft>
            </a:pPr>
            <a:r>
              <a:rPr lang="en-GB" sz="4800" b="1" dirty="0">
                <a:effectLst/>
                <a:latin typeface="Arial" panose="020B0604020202020204" pitchFamily="34" charset="0"/>
                <a:ea typeface="Calibri" panose="020F0502020204030204" pitchFamily="34" charset="0"/>
                <a:cs typeface="Arial" panose="020B0604020202020204" pitchFamily="34" charset="0"/>
              </a:rPr>
              <a:t>16C Silent Reading Efficiency: </a:t>
            </a:r>
            <a:r>
              <a:rPr lang="en-GB" sz="4800" dirty="0">
                <a:latin typeface="Arial" panose="020B0604020202020204" pitchFamily="34" charset="0"/>
                <a:ea typeface="Calibri" panose="020F0502020204030204" pitchFamily="34" charset="0"/>
                <a:cs typeface="Arial" panose="020B0604020202020204" pitchFamily="34" charset="0"/>
              </a:rPr>
              <a:t>E</a:t>
            </a:r>
            <a:r>
              <a:rPr lang="en-GB" sz="4800" dirty="0" smtClean="0">
                <a:effectLst/>
                <a:latin typeface="Arial" panose="020B0604020202020204" pitchFamily="34" charset="0"/>
                <a:ea typeface="Calibri" panose="020F0502020204030204" pitchFamily="34" charset="0"/>
                <a:cs typeface="Arial" panose="020B0604020202020204" pitchFamily="34" charset="0"/>
              </a:rPr>
              <a:t>xaminee </a:t>
            </a:r>
            <a:r>
              <a:rPr lang="en-GB" sz="4800" dirty="0">
                <a:effectLst/>
                <a:latin typeface="Arial" panose="020B0604020202020204" pitchFamily="34" charset="0"/>
                <a:ea typeface="Calibri" panose="020F0502020204030204" pitchFamily="34" charset="0"/>
                <a:cs typeface="Arial" panose="020B0604020202020204" pitchFamily="34" charset="0"/>
              </a:rPr>
              <a:t>silently reads passages of increasing difficulty and then answers comprehension questions in the Response Booklet while being timed for a set time, depending on the Grade level. </a:t>
            </a:r>
            <a:r>
              <a:rPr lang="en-GB" sz="48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There are problems with this test because of the Americanisation. This means that a lot of the words may be inaccessible to a UK audience, affecting their decoding and comprehension of these texts. American words include: grades, Elementary, dirt, </a:t>
            </a:r>
            <a:r>
              <a:rPr lang="en-GB" sz="4800" dirty="0" err="1">
                <a:solidFill>
                  <a:srgbClr val="7030A0"/>
                </a:solidFill>
                <a:effectLst/>
                <a:latin typeface="Arial" panose="020B0604020202020204" pitchFamily="34" charset="0"/>
                <a:ea typeface="Yu Mincho" panose="02020400000000000000" pitchFamily="18" charset="-128"/>
                <a:cs typeface="Arial" panose="020B0604020202020204" pitchFamily="34" charset="0"/>
              </a:rPr>
              <a:t>Neighborhood</a:t>
            </a:r>
            <a:r>
              <a:rPr lang="en-GB" sz="48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 program, High School, First Grade, fall, mom, state park, vacation. </a:t>
            </a:r>
            <a:endParaRPr lang="en-GB" sz="48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pPr fontAlgn="auto">
              <a:lnSpc>
                <a:spcPct val="120000"/>
              </a:lnSpc>
              <a:spcAft>
                <a:spcPts val="800"/>
              </a:spcAft>
            </a:pPr>
            <a:r>
              <a:rPr lang="en-GB" sz="4800" b="1" dirty="0">
                <a:effectLst/>
                <a:latin typeface="Arial" panose="020B0604020202020204" pitchFamily="34" charset="0"/>
                <a:ea typeface="Calibri" panose="020F0502020204030204" pitchFamily="34" charset="0"/>
                <a:cs typeface="Arial" panose="020B0604020202020204" pitchFamily="34" charset="0"/>
              </a:rPr>
              <a:t>17C Rapid Number and Letter Naming: </a:t>
            </a:r>
            <a:r>
              <a:rPr lang="en-GB" sz="4800" b="1" dirty="0" smtClean="0">
                <a:effectLst/>
                <a:latin typeface="Arial" panose="020B0604020202020204" pitchFamily="34" charset="0"/>
                <a:ea typeface="Calibri" panose="020F0502020204030204" pitchFamily="34" charset="0"/>
                <a:cs typeface="Arial" panose="020B0604020202020204" pitchFamily="34" charset="0"/>
              </a:rPr>
              <a:t>E</a:t>
            </a:r>
            <a:r>
              <a:rPr lang="en-GB" sz="4800" dirty="0" smtClean="0">
                <a:effectLst/>
                <a:latin typeface="Arial" panose="020B0604020202020204" pitchFamily="34" charset="0"/>
                <a:ea typeface="Calibri" panose="020F0502020204030204" pitchFamily="34" charset="0"/>
                <a:cs typeface="Arial" panose="020B0604020202020204" pitchFamily="34" charset="0"/>
              </a:rPr>
              <a:t>xaminee </a:t>
            </a:r>
            <a:r>
              <a:rPr lang="en-GB" sz="4800" dirty="0">
                <a:effectLst/>
                <a:latin typeface="Arial" panose="020B0604020202020204" pitchFamily="34" charset="0"/>
                <a:ea typeface="Calibri" panose="020F0502020204030204" pitchFamily="34" charset="0"/>
                <a:cs typeface="Arial" panose="020B0604020202020204" pitchFamily="34" charset="0"/>
              </a:rPr>
              <a:t>is presented with rows of three </a:t>
            </a:r>
            <a:r>
              <a:rPr lang="en-GB" sz="4800" dirty="0" smtClean="0">
                <a:effectLst/>
                <a:latin typeface="Arial" panose="020B0604020202020204" pitchFamily="34" charset="0"/>
                <a:ea typeface="Calibri" panose="020F0502020204030204" pitchFamily="34" charset="0"/>
                <a:cs typeface="Arial" panose="020B0604020202020204" pitchFamily="34" charset="0"/>
              </a:rPr>
              <a:t>numbers </a:t>
            </a:r>
            <a:r>
              <a:rPr lang="en-GB" sz="4800" dirty="0">
                <a:effectLst/>
                <a:latin typeface="Arial" panose="020B0604020202020204" pitchFamily="34" charset="0"/>
                <a:ea typeface="Calibri" panose="020F0502020204030204" pitchFamily="34" charset="0"/>
                <a:cs typeface="Arial" panose="020B0604020202020204" pitchFamily="34" charset="0"/>
              </a:rPr>
              <a:t>and three </a:t>
            </a:r>
            <a:r>
              <a:rPr lang="en-GB" sz="4800" dirty="0" smtClean="0">
                <a:effectLst/>
                <a:latin typeface="Arial" panose="020B0604020202020204" pitchFamily="34" charset="0"/>
                <a:ea typeface="Calibri" panose="020F0502020204030204" pitchFamily="34" charset="0"/>
                <a:cs typeface="Arial" panose="020B0604020202020204" pitchFamily="34" charset="0"/>
              </a:rPr>
              <a:t>upper case </a:t>
            </a:r>
            <a:r>
              <a:rPr lang="en-GB" sz="4800" dirty="0">
                <a:effectLst/>
                <a:latin typeface="Arial" panose="020B0604020202020204" pitchFamily="34" charset="0"/>
                <a:ea typeface="Calibri" panose="020F0502020204030204" pitchFamily="34" charset="0"/>
                <a:cs typeface="Arial" panose="020B0604020202020204" pitchFamily="34" charset="0"/>
              </a:rPr>
              <a:t>letters in random sequence and then must name them as quickly as possible within a set time limit. </a:t>
            </a:r>
            <a:r>
              <a:rPr lang="en-GB" sz="48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As well as RSN, this could indicate difficulties with executive function (switching attention between letter names and number names). </a:t>
            </a:r>
            <a:endParaRPr lang="en-GB" sz="48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endParaRPr lang="en-GB" dirty="0"/>
          </a:p>
        </p:txBody>
      </p:sp>
      <p:sp>
        <p:nvSpPr>
          <p:cNvPr id="4" name="Slide Number Placeholder 3">
            <a:extLst>
              <a:ext uri="{FF2B5EF4-FFF2-40B4-BE49-F238E27FC236}">
                <a16:creationId xmlns:a16="http://schemas.microsoft.com/office/drawing/2014/main" id="{598F86DC-4CC5-DC7C-B56A-1AF0FFBD411C}"/>
              </a:ext>
            </a:extLst>
          </p:cNvPr>
          <p:cNvSpPr>
            <a:spLocks noGrp="1"/>
          </p:cNvSpPr>
          <p:nvPr>
            <p:ph type="sldNum" sz="quarter" idx="12"/>
          </p:nvPr>
        </p:nvSpPr>
        <p:spPr/>
        <p:txBody>
          <a:bodyPr/>
          <a:lstStyle/>
          <a:p>
            <a:fld id="{9A85B619-5DE2-4FAE-AFEE-B0D3A1CA4D3C}" type="slidenum">
              <a:rPr lang="en-GB" smtClean="0"/>
              <a:t>14</a:t>
            </a:fld>
            <a:endParaRPr lang="en-GB"/>
          </a:p>
        </p:txBody>
      </p:sp>
    </p:spTree>
    <p:extLst>
      <p:ext uri="{BB962C8B-B14F-4D97-AF65-F5344CB8AC3E}">
        <p14:creationId xmlns:p14="http://schemas.microsoft.com/office/powerpoint/2010/main" val="3572872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2035F-811E-7162-93D2-D4A0455F8A32}"/>
              </a:ext>
            </a:extLst>
          </p:cNvPr>
          <p:cNvSpPr>
            <a:spLocks noGrp="1"/>
          </p:cNvSpPr>
          <p:nvPr>
            <p:ph type="title"/>
          </p:nvPr>
        </p:nvSpPr>
        <p:spPr>
          <a:xfrm>
            <a:off x="838200" y="365125"/>
            <a:ext cx="10515600" cy="878885"/>
          </a:xfrm>
        </p:spPr>
        <p:txBody>
          <a:bodyPr>
            <a:normAutofit/>
          </a:bodyPr>
          <a:lstStyle/>
          <a:p>
            <a:pPr algn="ctr"/>
            <a:r>
              <a:rPr lang="en-US" sz="4000" dirty="0"/>
              <a:t>TOD – C Subtests Part 4</a:t>
            </a:r>
            <a:endParaRPr lang="en-GB" sz="4000" dirty="0"/>
          </a:p>
        </p:txBody>
      </p:sp>
      <p:sp>
        <p:nvSpPr>
          <p:cNvPr id="3" name="Content Placeholder 2">
            <a:extLst>
              <a:ext uri="{FF2B5EF4-FFF2-40B4-BE49-F238E27FC236}">
                <a16:creationId xmlns:a16="http://schemas.microsoft.com/office/drawing/2014/main" id="{656A7113-D96F-AB23-C6B4-298A36258CF6}"/>
              </a:ext>
            </a:extLst>
          </p:cNvPr>
          <p:cNvSpPr>
            <a:spLocks noGrp="1"/>
          </p:cNvSpPr>
          <p:nvPr>
            <p:ph idx="1"/>
          </p:nvPr>
        </p:nvSpPr>
        <p:spPr>
          <a:xfrm>
            <a:off x="180753" y="1244010"/>
            <a:ext cx="11653284" cy="5613990"/>
          </a:xfrm>
        </p:spPr>
        <p:txBody>
          <a:bodyPr>
            <a:normAutofit fontScale="92500"/>
          </a:bodyPr>
          <a:lstStyle/>
          <a:p>
            <a:pPr fontAlgn="auto">
              <a:lnSpc>
                <a:spcPct val="120000"/>
              </a:lnSpc>
              <a:spcAft>
                <a:spcPts val="800"/>
              </a:spcAft>
            </a:pPr>
            <a:r>
              <a:rPr lang="en-GB" sz="1600" b="1" dirty="0">
                <a:effectLst/>
                <a:latin typeface="Arial" panose="020B0604020202020204" pitchFamily="34" charset="0"/>
                <a:ea typeface="Calibri" panose="020F0502020204030204" pitchFamily="34" charset="0"/>
                <a:cs typeface="Arial" panose="020B0604020202020204" pitchFamily="34" charset="0"/>
              </a:rPr>
              <a:t>18C Letter Memory: </a:t>
            </a:r>
            <a:r>
              <a:rPr lang="en-GB" sz="1600" dirty="0">
                <a:latin typeface="Arial" panose="020B0604020202020204" pitchFamily="34" charset="0"/>
                <a:ea typeface="Calibri" panose="020F0502020204030204" pitchFamily="34" charset="0"/>
                <a:cs typeface="Arial" panose="020B0604020202020204" pitchFamily="34" charset="0"/>
              </a:rPr>
              <a:t>E</a:t>
            </a:r>
            <a:r>
              <a:rPr lang="en-GB" sz="1600" dirty="0" smtClean="0">
                <a:effectLst/>
                <a:latin typeface="Arial" panose="020B0604020202020204" pitchFamily="34" charset="0"/>
                <a:ea typeface="Calibri" panose="020F0502020204030204" pitchFamily="34" charset="0"/>
                <a:cs typeface="Arial" panose="020B0604020202020204" pitchFamily="34" charset="0"/>
              </a:rPr>
              <a:t>xaminee </a:t>
            </a:r>
            <a:r>
              <a:rPr lang="en-GB" sz="1600" dirty="0">
                <a:effectLst/>
                <a:latin typeface="Arial" panose="020B0604020202020204" pitchFamily="34" charset="0"/>
                <a:ea typeface="Calibri" panose="020F0502020204030204" pitchFamily="34" charset="0"/>
                <a:cs typeface="Arial" panose="020B0604020202020204" pitchFamily="34" charset="0"/>
              </a:rPr>
              <a:t>listens to a string of letters and then repeats the letters in reverse order. </a:t>
            </a:r>
            <a:r>
              <a:rPr lang="en-GB" sz="16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A test of verbal working memory, as in the Letters Backward task of TOMAL2. </a:t>
            </a:r>
            <a:endParaRPr lang="en-GB" sz="16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Aft>
                <a:spcPts val="800"/>
              </a:spcAft>
            </a:pPr>
            <a:r>
              <a:rPr lang="en-GB" sz="1600" b="1" dirty="0">
                <a:effectLst/>
                <a:latin typeface="Arial" panose="020B0604020202020204" pitchFamily="34" charset="0"/>
                <a:ea typeface="Calibri" panose="020F0502020204030204" pitchFamily="34" charset="0"/>
                <a:cs typeface="Arial" panose="020B0604020202020204" pitchFamily="34" charset="0"/>
              </a:rPr>
              <a:t>19C Rapid Pseudoword Reading: </a:t>
            </a:r>
            <a:r>
              <a:rPr lang="en-GB" sz="1600" dirty="0">
                <a:latin typeface="Arial" panose="020B0604020202020204" pitchFamily="34" charset="0"/>
                <a:ea typeface="Calibri" panose="020F0502020204030204" pitchFamily="34" charset="0"/>
                <a:cs typeface="Arial" panose="020B0604020202020204" pitchFamily="34" charset="0"/>
              </a:rPr>
              <a:t>E</a:t>
            </a:r>
            <a:r>
              <a:rPr lang="en-GB" sz="1600" dirty="0" smtClean="0">
                <a:effectLst/>
                <a:latin typeface="Arial" panose="020B0604020202020204" pitchFamily="34" charset="0"/>
                <a:ea typeface="Calibri" panose="020F0502020204030204" pitchFamily="34" charset="0"/>
                <a:cs typeface="Arial" panose="020B0604020202020204" pitchFamily="34" charset="0"/>
              </a:rPr>
              <a:t>xaminee</a:t>
            </a:r>
            <a:r>
              <a:rPr lang="en-GB" sz="1600" b="1" dirty="0" smtClean="0">
                <a:effectLst/>
                <a:latin typeface="Arial" panose="020B0604020202020204" pitchFamily="34" charset="0"/>
                <a:ea typeface="Calibri" panose="020F0502020204030204" pitchFamily="34" charset="0"/>
                <a:cs typeface="Arial" panose="020B0604020202020204" pitchFamily="34" charset="0"/>
              </a:rPr>
              <a:t> </a:t>
            </a:r>
            <a:r>
              <a:rPr lang="en-GB" sz="1600" dirty="0">
                <a:effectLst/>
                <a:latin typeface="Arial" panose="020B0604020202020204" pitchFamily="34" charset="0"/>
                <a:ea typeface="Calibri" panose="020F0502020204030204" pitchFamily="34" charset="0"/>
                <a:cs typeface="Arial" panose="020B0604020202020204" pitchFamily="34" charset="0"/>
              </a:rPr>
              <a:t>says the sounds associated with letters and then reads aloud pseudowords  as quickly as possible within a set time limit. </a:t>
            </a:r>
            <a:r>
              <a:rPr lang="en-GB" sz="16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Compare the results to that of Pseudoword Reading above. This is similar to the Phonemic Decoding Efficiency Test in the TOWRE-2. Some seconds may be lost from turning the page </a:t>
            </a:r>
            <a:r>
              <a:rPr lang="en-GB" sz="1600" dirty="0" smtClean="0">
                <a:solidFill>
                  <a:srgbClr val="7030A0"/>
                </a:solidFill>
                <a:effectLst/>
                <a:latin typeface="Arial" panose="020B0604020202020204" pitchFamily="34" charset="0"/>
                <a:ea typeface="Yu Mincho" panose="02020400000000000000" pitchFamily="18" charset="-128"/>
                <a:cs typeface="Arial" panose="020B0604020202020204" pitchFamily="34" charset="0"/>
              </a:rPr>
              <a:t>on </a:t>
            </a:r>
            <a:r>
              <a:rPr lang="en-GB" sz="16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the easel. </a:t>
            </a:r>
            <a:endParaRPr lang="en-GB" sz="16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pPr fontAlgn="auto">
              <a:lnSpc>
                <a:spcPct val="120000"/>
              </a:lnSpc>
              <a:spcAft>
                <a:spcPts val="800"/>
              </a:spcAft>
            </a:pPr>
            <a:r>
              <a:rPr lang="en-GB" sz="1600" b="1" dirty="0">
                <a:effectLst/>
                <a:latin typeface="Arial" panose="020B0604020202020204" pitchFamily="34" charset="0"/>
                <a:ea typeface="Calibri" panose="020F0502020204030204" pitchFamily="34" charset="0"/>
                <a:cs typeface="Arial" panose="020B0604020202020204" pitchFamily="34" charset="0"/>
              </a:rPr>
              <a:t>20C Rapid Irregular Word Reading: </a:t>
            </a:r>
            <a:r>
              <a:rPr lang="en-GB" sz="1600" dirty="0">
                <a:latin typeface="Arial" panose="020B0604020202020204" pitchFamily="34" charset="0"/>
                <a:ea typeface="Calibri" panose="020F0502020204030204" pitchFamily="34" charset="0"/>
                <a:cs typeface="Arial" panose="020B0604020202020204" pitchFamily="34" charset="0"/>
              </a:rPr>
              <a:t>E</a:t>
            </a:r>
            <a:r>
              <a:rPr lang="en-GB" sz="1600" dirty="0" smtClean="0">
                <a:effectLst/>
                <a:latin typeface="Arial" panose="020B0604020202020204" pitchFamily="34" charset="0"/>
                <a:ea typeface="Calibri" panose="020F0502020204030204" pitchFamily="34" charset="0"/>
                <a:cs typeface="Arial" panose="020B0604020202020204" pitchFamily="34" charset="0"/>
              </a:rPr>
              <a:t>xaminee </a:t>
            </a:r>
            <a:r>
              <a:rPr lang="en-GB" sz="1600" dirty="0">
                <a:effectLst/>
                <a:latin typeface="Arial" panose="020B0604020202020204" pitchFamily="34" charset="0"/>
                <a:ea typeface="Calibri" panose="020F0502020204030204" pitchFamily="34" charset="0"/>
                <a:cs typeface="Arial" panose="020B0604020202020204" pitchFamily="34" charset="0"/>
              </a:rPr>
              <a:t>reads aloud as quickly as possible words that contain irregular sound-symbol correspondences of increasing difficulty within a set time limit. </a:t>
            </a:r>
            <a:r>
              <a:rPr lang="en-GB" sz="16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Similar to the Sight Word Efficiency test in the TOWRE-2.</a:t>
            </a:r>
            <a:endParaRPr lang="en-GB" sz="16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pPr fontAlgn="auto">
              <a:lnSpc>
                <a:spcPct val="120000"/>
              </a:lnSpc>
              <a:spcAft>
                <a:spcPts val="800"/>
              </a:spcAft>
            </a:pPr>
            <a:r>
              <a:rPr lang="en-GB" sz="1600" b="1" dirty="0">
                <a:effectLst/>
                <a:latin typeface="Arial" panose="020B0604020202020204" pitchFamily="34" charset="0"/>
                <a:ea typeface="Calibri" panose="020F0502020204030204" pitchFamily="34" charset="0"/>
                <a:cs typeface="Arial" panose="020B0604020202020204" pitchFamily="34" charset="0"/>
              </a:rPr>
              <a:t>21C Symbol to Sound Learning: </a:t>
            </a:r>
            <a:r>
              <a:rPr lang="en-GB" sz="1600" dirty="0">
                <a:latin typeface="Arial" panose="020B0604020202020204" pitchFamily="34" charset="0"/>
                <a:ea typeface="Calibri" panose="020F0502020204030204" pitchFamily="34" charset="0"/>
                <a:cs typeface="Arial" panose="020B0604020202020204" pitchFamily="34" charset="0"/>
              </a:rPr>
              <a:t>E</a:t>
            </a:r>
            <a:r>
              <a:rPr lang="en-GB" sz="1600" dirty="0" smtClean="0">
                <a:effectLst/>
                <a:latin typeface="Arial" panose="020B0604020202020204" pitchFamily="34" charset="0"/>
                <a:ea typeface="Calibri" panose="020F0502020204030204" pitchFamily="34" charset="0"/>
                <a:cs typeface="Arial" panose="020B0604020202020204" pitchFamily="34" charset="0"/>
              </a:rPr>
              <a:t>xaminee </a:t>
            </a:r>
            <a:r>
              <a:rPr lang="en-GB" sz="1600" dirty="0">
                <a:effectLst/>
                <a:latin typeface="Arial" panose="020B0604020202020204" pitchFamily="34" charset="0"/>
                <a:ea typeface="Calibri" panose="020F0502020204030204" pitchFamily="34" charset="0"/>
                <a:cs typeface="Arial" panose="020B0604020202020204" pitchFamily="34" charset="0"/>
              </a:rPr>
              <a:t>is presented with novel symbols that represent letter sounds and then must blend the sounds to pronounce real words. </a:t>
            </a:r>
          </a:p>
          <a:p>
            <a:pPr fontAlgn="auto">
              <a:lnSpc>
                <a:spcPct val="120000"/>
              </a:lnSpc>
              <a:spcAft>
                <a:spcPts val="800"/>
              </a:spcAft>
            </a:pPr>
            <a:r>
              <a:rPr lang="en-GB" sz="1600" b="1" dirty="0">
                <a:effectLst/>
                <a:latin typeface="Arial" panose="020B0604020202020204" pitchFamily="34" charset="0"/>
                <a:ea typeface="Calibri" panose="020F0502020204030204" pitchFamily="34" charset="0"/>
                <a:cs typeface="Arial" panose="020B0604020202020204" pitchFamily="34" charset="0"/>
              </a:rPr>
              <a:t>22C Listening Vocabulary: </a:t>
            </a:r>
            <a:r>
              <a:rPr lang="en-GB" sz="1600" dirty="0">
                <a:latin typeface="Arial" panose="020B0604020202020204" pitchFamily="34" charset="0"/>
                <a:ea typeface="Calibri" panose="020F0502020204030204" pitchFamily="34" charset="0"/>
                <a:cs typeface="Arial" panose="020B0604020202020204" pitchFamily="34" charset="0"/>
              </a:rPr>
              <a:t>E</a:t>
            </a:r>
            <a:r>
              <a:rPr lang="en-GB" sz="1600" dirty="0" smtClean="0">
                <a:effectLst/>
                <a:latin typeface="Arial" panose="020B0604020202020204" pitchFamily="34" charset="0"/>
                <a:ea typeface="Calibri" panose="020F0502020204030204" pitchFamily="34" charset="0"/>
                <a:cs typeface="Arial" panose="020B0604020202020204" pitchFamily="34" charset="0"/>
              </a:rPr>
              <a:t>xaminee </a:t>
            </a:r>
            <a:r>
              <a:rPr lang="en-GB" sz="1600" dirty="0">
                <a:effectLst/>
                <a:latin typeface="Arial" panose="020B0604020202020204" pitchFamily="34" charset="0"/>
                <a:ea typeface="Calibri" panose="020F0502020204030204" pitchFamily="34" charset="0"/>
                <a:cs typeface="Arial" panose="020B0604020202020204" pitchFamily="34" charset="0"/>
              </a:rPr>
              <a:t>says (or points to) one of four words that best answers a question that the examiner presents orally. </a:t>
            </a:r>
            <a:r>
              <a:rPr lang="en-GB" sz="16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What is this testing? Vocabulary knowledge? Or word decoding – the </a:t>
            </a:r>
            <a:r>
              <a:rPr lang="en-GB" sz="1600" dirty="0" err="1" smtClean="0">
                <a:solidFill>
                  <a:srgbClr val="7030A0"/>
                </a:solidFill>
                <a:effectLst/>
                <a:latin typeface="Arial" panose="020B0604020202020204" pitchFamily="34" charset="0"/>
                <a:ea typeface="Yu Mincho" panose="02020400000000000000" pitchFamily="18" charset="-128"/>
                <a:cs typeface="Arial" panose="020B0604020202020204" pitchFamily="34" charset="0"/>
              </a:rPr>
              <a:t>assessee</a:t>
            </a:r>
            <a:r>
              <a:rPr lang="en-GB" sz="1600" dirty="0" smtClean="0">
                <a:solidFill>
                  <a:srgbClr val="7030A0"/>
                </a:solidFill>
                <a:effectLst/>
                <a:latin typeface="Arial" panose="020B0604020202020204" pitchFamily="34" charset="0"/>
                <a:ea typeface="Yu Mincho" panose="02020400000000000000" pitchFamily="18" charset="-128"/>
                <a:cs typeface="Arial" panose="020B0604020202020204" pitchFamily="34" charset="0"/>
              </a:rPr>
              <a:t> </a:t>
            </a:r>
            <a:r>
              <a:rPr lang="en-GB" sz="16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may know the word but be unable to read it. Is it testing verbal reasoning skills if the </a:t>
            </a:r>
            <a:r>
              <a:rPr lang="en-GB" sz="1600" dirty="0" err="1">
                <a:solidFill>
                  <a:srgbClr val="7030A0"/>
                </a:solidFill>
                <a:effectLst/>
                <a:latin typeface="Arial" panose="020B0604020202020204" pitchFamily="34" charset="0"/>
                <a:ea typeface="Yu Mincho" panose="02020400000000000000" pitchFamily="18" charset="-128"/>
                <a:cs typeface="Arial" panose="020B0604020202020204" pitchFamily="34" charset="0"/>
              </a:rPr>
              <a:t>assessee</a:t>
            </a:r>
            <a:r>
              <a:rPr lang="en-GB" sz="16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 can read the individual words and has to guess an answer based on the process of elimination? Qualitative analysis can be made of b/d reversals. </a:t>
            </a:r>
            <a:endParaRPr lang="en-GB" sz="16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pPr fontAlgn="auto">
              <a:lnSpc>
                <a:spcPct val="120000"/>
              </a:lnSpc>
              <a:spcAft>
                <a:spcPts val="800"/>
              </a:spcAft>
            </a:pPr>
            <a:r>
              <a:rPr lang="en-GB" sz="1600" b="1" dirty="0">
                <a:effectLst/>
                <a:latin typeface="Arial" panose="020B0604020202020204" pitchFamily="34" charset="0"/>
                <a:ea typeface="Calibri" panose="020F0502020204030204" pitchFamily="34" charset="0"/>
                <a:cs typeface="Arial" panose="020B0604020202020204" pitchFamily="34" charset="0"/>
              </a:rPr>
              <a:t>23C Geometric Analogies: </a:t>
            </a:r>
            <a:r>
              <a:rPr lang="en-GB" sz="1600" dirty="0">
                <a:latin typeface="Arial" panose="020B0604020202020204" pitchFamily="34" charset="0"/>
                <a:ea typeface="Calibri" panose="020F0502020204030204" pitchFamily="34" charset="0"/>
                <a:cs typeface="Arial" panose="020B0604020202020204" pitchFamily="34" charset="0"/>
              </a:rPr>
              <a:t>E</a:t>
            </a:r>
            <a:r>
              <a:rPr lang="en-GB" sz="1600" dirty="0" smtClean="0">
                <a:effectLst/>
                <a:latin typeface="Arial" panose="020B0604020202020204" pitchFamily="34" charset="0"/>
                <a:ea typeface="Calibri" panose="020F0502020204030204" pitchFamily="34" charset="0"/>
                <a:cs typeface="Arial" panose="020B0604020202020204" pitchFamily="34" charset="0"/>
              </a:rPr>
              <a:t>xaminee </a:t>
            </a:r>
            <a:r>
              <a:rPr lang="en-GB" sz="1600" dirty="0">
                <a:effectLst/>
                <a:latin typeface="Arial" panose="020B0604020202020204" pitchFamily="34" charset="0"/>
                <a:ea typeface="Calibri" panose="020F0502020204030204" pitchFamily="34" charset="0"/>
                <a:cs typeface="Arial" panose="020B0604020202020204" pitchFamily="34" charset="0"/>
              </a:rPr>
              <a:t>selects one of four response options that completes a symbolic/abstract analogy presented in an A is to B as C is to ? </a:t>
            </a:r>
            <a:r>
              <a:rPr lang="en-GB" sz="1600" dirty="0">
                <a:solidFill>
                  <a:srgbClr val="7030A0"/>
                </a:solidFill>
                <a:effectLst/>
                <a:latin typeface="Arial" panose="020B0604020202020204" pitchFamily="34" charset="0"/>
                <a:ea typeface="Calibri" panose="020F0502020204030204" pitchFamily="34" charset="0"/>
                <a:cs typeface="Arial" panose="020B0604020202020204" pitchFamily="34" charset="0"/>
              </a:rPr>
              <a:t>M</a:t>
            </a:r>
            <a:r>
              <a:rPr lang="de-DE" sz="1600" dirty="0" err="1">
                <a:solidFill>
                  <a:srgbClr val="7030A0"/>
                </a:solidFill>
                <a:effectLst/>
                <a:latin typeface="Arial" panose="020B0604020202020204" pitchFamily="34" charset="0"/>
                <a:ea typeface="Calibri" panose="020F0502020204030204" pitchFamily="34" charset="0"/>
                <a:cs typeface="Arial" panose="020B0604020202020204" pitchFamily="34" charset="0"/>
              </a:rPr>
              <a:t>atrix</a:t>
            </a:r>
            <a:r>
              <a:rPr lang="de-DE" sz="1600" dirty="0">
                <a:solidFill>
                  <a:srgbClr val="7030A0"/>
                </a:solidFill>
                <a:effectLst/>
                <a:latin typeface="Arial" panose="020B0604020202020204" pitchFamily="34" charset="0"/>
                <a:ea typeface="Calibri" panose="020F0502020204030204" pitchFamily="34" charset="0"/>
                <a:cs typeface="Arial" panose="020B0604020202020204" pitchFamily="34" charset="0"/>
              </a:rPr>
              <a:t> </a:t>
            </a:r>
            <a:r>
              <a:rPr lang="de-DE" sz="1600" dirty="0" err="1">
                <a:solidFill>
                  <a:srgbClr val="7030A0"/>
                </a:solidFill>
                <a:effectLst/>
                <a:latin typeface="Arial" panose="020B0604020202020204" pitchFamily="34" charset="0"/>
                <a:ea typeface="Calibri" panose="020F0502020204030204" pitchFamily="34" charset="0"/>
                <a:cs typeface="Arial" panose="020B0604020202020204" pitchFamily="34" charset="0"/>
              </a:rPr>
              <a:t>format</a:t>
            </a:r>
            <a:r>
              <a:rPr lang="de-DE" sz="1600" dirty="0">
                <a:solidFill>
                  <a:srgbClr val="7030A0"/>
                </a:solidFill>
                <a:effectLst/>
                <a:latin typeface="Arial" panose="020B0604020202020204" pitchFamily="34" charset="0"/>
                <a:ea typeface="Calibri" panose="020F0502020204030204" pitchFamily="34" charset="0"/>
                <a:cs typeface="Arial" panose="020B0604020202020204" pitchFamily="34" charset="0"/>
              </a:rPr>
              <a:t>. </a:t>
            </a:r>
            <a:r>
              <a:rPr lang="en-GB" sz="16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A familiar test of non-verbal reasoning. </a:t>
            </a:r>
          </a:p>
          <a:p>
            <a:pPr fontAlgn="auto">
              <a:lnSpc>
                <a:spcPct val="120000"/>
              </a:lnSpc>
              <a:spcAft>
                <a:spcPts val="800"/>
              </a:spcAft>
            </a:pPr>
            <a:endParaRPr lang="en-GB" sz="1400" dirty="0">
              <a:effectLst/>
              <a:latin typeface="Arial" panose="020B0604020202020204" pitchFamily="34" charset="0"/>
              <a:ea typeface="Calibri" panose="020F0502020204030204" pitchFamily="34" charset="0"/>
              <a:cs typeface="Arial" panose="020B0604020202020204" pitchFamily="34" charset="0"/>
            </a:endParaRPr>
          </a:p>
          <a:p>
            <a:endParaRPr lang="en-GB" sz="2400" dirty="0"/>
          </a:p>
        </p:txBody>
      </p:sp>
      <p:sp>
        <p:nvSpPr>
          <p:cNvPr id="4" name="Slide Number Placeholder 3">
            <a:extLst>
              <a:ext uri="{FF2B5EF4-FFF2-40B4-BE49-F238E27FC236}">
                <a16:creationId xmlns:a16="http://schemas.microsoft.com/office/drawing/2014/main" id="{EC52746E-5F23-8BCF-B008-2932B0F7D1D8}"/>
              </a:ext>
            </a:extLst>
          </p:cNvPr>
          <p:cNvSpPr>
            <a:spLocks noGrp="1"/>
          </p:cNvSpPr>
          <p:nvPr>
            <p:ph type="sldNum" sz="quarter" idx="12"/>
          </p:nvPr>
        </p:nvSpPr>
        <p:spPr/>
        <p:txBody>
          <a:bodyPr/>
          <a:lstStyle/>
          <a:p>
            <a:fld id="{9A85B619-5DE2-4FAE-AFEE-B0D3A1CA4D3C}" type="slidenum">
              <a:rPr lang="en-GB" smtClean="0"/>
              <a:t>15</a:t>
            </a:fld>
            <a:endParaRPr lang="en-GB"/>
          </a:p>
        </p:txBody>
      </p:sp>
    </p:spTree>
    <p:extLst>
      <p:ext uri="{BB962C8B-B14F-4D97-AF65-F5344CB8AC3E}">
        <p14:creationId xmlns:p14="http://schemas.microsoft.com/office/powerpoint/2010/main" val="2804364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AD37A-3F0F-EEDB-3AA0-5A130CFDD7A3}"/>
              </a:ext>
            </a:extLst>
          </p:cNvPr>
          <p:cNvSpPr>
            <a:spLocks noGrp="1"/>
          </p:cNvSpPr>
          <p:nvPr>
            <p:ph type="title"/>
          </p:nvPr>
        </p:nvSpPr>
        <p:spPr>
          <a:xfrm>
            <a:off x="838200" y="365126"/>
            <a:ext cx="10515600" cy="945882"/>
          </a:xfrm>
        </p:spPr>
        <p:txBody>
          <a:bodyPr/>
          <a:lstStyle/>
          <a:p>
            <a:pPr algn="ctr"/>
            <a:r>
              <a:rPr lang="en-US" dirty="0"/>
              <a:t>Validity and Reliability</a:t>
            </a:r>
            <a:endParaRPr lang="en-GB" dirty="0"/>
          </a:p>
        </p:txBody>
      </p:sp>
      <p:sp>
        <p:nvSpPr>
          <p:cNvPr id="3" name="Content Placeholder 2">
            <a:extLst>
              <a:ext uri="{FF2B5EF4-FFF2-40B4-BE49-F238E27FC236}">
                <a16:creationId xmlns:a16="http://schemas.microsoft.com/office/drawing/2014/main" id="{24F1AD0A-F2C6-0F8D-18BA-FD5425DFF0A4}"/>
              </a:ext>
            </a:extLst>
          </p:cNvPr>
          <p:cNvSpPr>
            <a:spLocks noGrp="1"/>
          </p:cNvSpPr>
          <p:nvPr>
            <p:ph idx="1"/>
          </p:nvPr>
        </p:nvSpPr>
        <p:spPr>
          <a:xfrm>
            <a:off x="374573" y="1178805"/>
            <a:ext cx="11491362" cy="5596567"/>
          </a:xfrm>
        </p:spPr>
        <p:txBody>
          <a:bodyPr>
            <a:normAutofit fontScale="25000" lnSpcReduction="20000"/>
          </a:bodyPr>
          <a:lstStyle/>
          <a:p>
            <a:pPr marL="0" indent="0">
              <a:lnSpc>
                <a:spcPct val="120000"/>
              </a:lnSpc>
              <a:buNone/>
            </a:pPr>
            <a:r>
              <a:rPr lang="en-GB" sz="7200" b="1" dirty="0">
                <a:effectLst/>
                <a:latin typeface="Arial" panose="020B0604020202020204" pitchFamily="34" charset="0"/>
                <a:ea typeface="Calibri" panose="020F0502020204030204" pitchFamily="34" charset="0"/>
                <a:cs typeface="Arial" panose="020B0604020202020204" pitchFamily="34" charset="0"/>
              </a:rPr>
              <a:t>The TOD meets the STEC Standardisation Criterion</a:t>
            </a:r>
          </a:p>
          <a:p>
            <a:pPr>
              <a:lnSpc>
                <a:spcPct val="120000"/>
              </a:lnSpc>
            </a:pPr>
            <a:r>
              <a:rPr lang="en-GB" sz="7200" i="1" dirty="0">
                <a:effectLst/>
                <a:latin typeface="Arial" panose="020B0604020202020204" pitchFamily="34" charset="0"/>
                <a:ea typeface="Calibri" panose="020F0502020204030204" pitchFamily="34" charset="0"/>
                <a:cs typeface="Arial" panose="020B0604020202020204" pitchFamily="34" charset="0"/>
              </a:rPr>
              <a:t>A total of 2518 examinees ranging in age from 5 to 89 years were included in the TOD standardisation and validation samples. </a:t>
            </a:r>
          </a:p>
          <a:p>
            <a:pPr marL="0" indent="0">
              <a:lnSpc>
                <a:spcPct val="120000"/>
              </a:lnSpc>
              <a:buNone/>
            </a:pPr>
            <a:r>
              <a:rPr lang="en-GB" sz="7200" b="1" dirty="0">
                <a:solidFill>
                  <a:srgbClr val="4472C4"/>
                </a:solidFill>
                <a:effectLst/>
                <a:latin typeface="Arial" panose="020B0604020202020204" pitchFamily="34" charset="0"/>
                <a:ea typeface="Times New Roman" panose="02020603050405020304" pitchFamily="18" charset="0"/>
                <a:cs typeface="Arial" panose="020B0604020202020204" pitchFamily="34" charset="0"/>
              </a:rPr>
              <a:t>Content Validity</a:t>
            </a:r>
            <a:endParaRPr lang="en-GB" sz="7200" dirty="0">
              <a:effectLst/>
              <a:latin typeface="Arial" panose="020B0604020202020204" pitchFamily="34" charset="0"/>
              <a:ea typeface="Times New Roman" panose="02020603050405020304" pitchFamily="18" charset="0"/>
              <a:cs typeface="Arial" panose="020B0604020202020204" pitchFamily="34" charset="0"/>
            </a:endParaRPr>
          </a:p>
          <a:p>
            <a:pPr fontAlgn="auto">
              <a:lnSpc>
                <a:spcPct val="120000"/>
              </a:lnSpc>
              <a:spcAft>
                <a:spcPts val="800"/>
              </a:spcAft>
            </a:pPr>
            <a:r>
              <a:rPr lang="en-GB" sz="7200" dirty="0">
                <a:effectLst/>
                <a:latin typeface="Arial" panose="020B0604020202020204" pitchFamily="34" charset="0"/>
                <a:ea typeface="Calibri" panose="020F0502020204030204" pitchFamily="34" charset="0"/>
                <a:cs typeface="Arial" panose="020B0604020202020204" pitchFamily="34" charset="0"/>
              </a:rPr>
              <a:t>The manual states (page 205) that content-description validity requires ‘the systematic examination of the test content to determine whether it covers a representative sample of the behaviour domain to be measured’. Table 1.1 states </a:t>
            </a:r>
            <a:r>
              <a:rPr lang="en-GB" sz="7200" dirty="0" smtClean="0">
                <a:effectLst/>
                <a:latin typeface="Arial" panose="020B0604020202020204" pitchFamily="34" charset="0"/>
                <a:ea typeface="Calibri" panose="020F0502020204030204" pitchFamily="34" charset="0"/>
                <a:cs typeface="Arial" panose="020B0604020202020204" pitchFamily="34" charset="0"/>
              </a:rPr>
              <a:t>the </a:t>
            </a:r>
            <a:r>
              <a:rPr lang="en-GB" sz="7200" dirty="0">
                <a:effectLst/>
                <a:latin typeface="Arial" panose="020B0604020202020204" pitchFamily="34" charset="0"/>
                <a:ea typeface="Calibri" panose="020F0502020204030204" pitchFamily="34" charset="0"/>
                <a:cs typeface="Arial" panose="020B0604020202020204" pitchFamily="34" charset="0"/>
              </a:rPr>
              <a:t>clinical pattern of dyslexia as measured by TOD. This is however, mapped to the authors’ definition of dyslexia, </a:t>
            </a:r>
            <a:r>
              <a:rPr lang="en-GB" sz="7200" b="1" dirty="0">
                <a:effectLst/>
                <a:latin typeface="Arial" panose="020B0604020202020204" pitchFamily="34" charset="0"/>
                <a:ea typeface="Calibri" panose="020F0502020204030204" pitchFamily="34" charset="0"/>
                <a:cs typeface="Arial" panose="020B0604020202020204" pitchFamily="34" charset="0"/>
              </a:rPr>
              <a:t>not the Delphi Dyslexia definition.</a:t>
            </a:r>
            <a:endParaRPr lang="en-GB" sz="72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20000"/>
              </a:lnSpc>
              <a:spcAft>
                <a:spcPts val="800"/>
              </a:spcAft>
              <a:buNone/>
            </a:pPr>
            <a:r>
              <a:rPr lang="en-GB" sz="7200" b="1" dirty="0">
                <a:effectLst/>
                <a:latin typeface="Arial" panose="020B0604020202020204" pitchFamily="34" charset="0"/>
                <a:ea typeface="Calibri" panose="020F0502020204030204" pitchFamily="34" charset="0"/>
                <a:cs typeface="Arial" panose="020B0604020202020204" pitchFamily="34" charset="0"/>
              </a:rPr>
              <a:t>The TOD meets the STEC Requirements for Construct Validity</a:t>
            </a:r>
            <a:endParaRPr lang="en-GB" sz="7200" b="1" dirty="0">
              <a:solidFill>
                <a:srgbClr val="4472C4"/>
              </a:solidFill>
              <a:effectLst/>
              <a:latin typeface="Arial" panose="020B0604020202020204" pitchFamily="34" charset="0"/>
              <a:ea typeface="Calibri" panose="020F0502020204030204" pitchFamily="34" charset="0"/>
              <a:cs typeface="Arial" panose="020B0604020202020204" pitchFamily="34" charset="0"/>
            </a:endParaRPr>
          </a:p>
          <a:p>
            <a:pPr marL="0" indent="0">
              <a:lnSpc>
                <a:spcPct val="120000"/>
              </a:lnSpc>
              <a:spcAft>
                <a:spcPts val="800"/>
              </a:spcAft>
              <a:buNone/>
            </a:pPr>
            <a:r>
              <a:rPr lang="en-GB" sz="7200" b="1" dirty="0">
                <a:solidFill>
                  <a:srgbClr val="4472C4"/>
                </a:solidFill>
                <a:effectLst/>
                <a:latin typeface="Arial" panose="020B0604020202020204" pitchFamily="34" charset="0"/>
                <a:ea typeface="Calibri" panose="020F0502020204030204" pitchFamily="34" charset="0"/>
                <a:cs typeface="Arial" panose="020B0604020202020204" pitchFamily="34" charset="0"/>
              </a:rPr>
              <a:t>Construct Validity</a:t>
            </a:r>
            <a:endParaRPr lang="en-GB" sz="7200" dirty="0">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Aft>
                <a:spcPts val="800"/>
              </a:spcAft>
            </a:pPr>
            <a:r>
              <a:rPr lang="en-GB" sz="7200" dirty="0">
                <a:effectLst/>
                <a:latin typeface="Arial" panose="020B0604020202020204" pitchFamily="34" charset="0"/>
                <a:ea typeface="Calibri" panose="020F0502020204030204" pitchFamily="34" charset="0"/>
                <a:cs typeface="Arial" panose="020B0604020202020204" pitchFamily="34" charset="0"/>
              </a:rPr>
              <a:t>Correlation with WJIV varies from .46 to .</a:t>
            </a:r>
            <a:r>
              <a:rPr lang="en-GB" sz="7200" dirty="0">
                <a:latin typeface="Arial" panose="020B0604020202020204" pitchFamily="34" charset="0"/>
                <a:ea typeface="Calibri" panose="020F0502020204030204" pitchFamily="34" charset="0"/>
                <a:cs typeface="Arial" panose="020B0604020202020204" pitchFamily="34" charset="0"/>
              </a:rPr>
              <a:t>57</a:t>
            </a:r>
            <a:r>
              <a:rPr lang="en-GB" sz="7200" dirty="0">
                <a:effectLst/>
                <a:latin typeface="Arial" panose="020B0604020202020204" pitchFamily="34" charset="0"/>
                <a:ea typeface="Calibri" panose="020F0502020204030204" pitchFamily="34" charset="0"/>
                <a:cs typeface="Arial" panose="020B0604020202020204" pitchFamily="34" charset="0"/>
              </a:rPr>
              <a:t>. </a:t>
            </a:r>
          </a:p>
          <a:p>
            <a:pPr>
              <a:lnSpc>
                <a:spcPct val="120000"/>
              </a:lnSpc>
              <a:spcAft>
                <a:spcPts val="800"/>
              </a:spcAft>
            </a:pPr>
            <a:r>
              <a:rPr lang="en-GB" sz="7200" dirty="0">
                <a:effectLst/>
                <a:latin typeface="Arial" panose="020B0604020202020204" pitchFamily="34" charset="0"/>
                <a:ea typeface="Calibri" panose="020F0502020204030204" pitchFamily="34" charset="0"/>
                <a:cs typeface="Arial" panose="020B0604020202020204" pitchFamily="34" charset="0"/>
              </a:rPr>
              <a:t>Correlation with CTOPP2 varies from .30 to 0.61</a:t>
            </a:r>
          </a:p>
          <a:p>
            <a:pPr marL="0" indent="0">
              <a:lnSpc>
                <a:spcPct val="120000"/>
              </a:lnSpc>
              <a:spcAft>
                <a:spcPts val="800"/>
              </a:spcAft>
              <a:buNone/>
            </a:pPr>
            <a:r>
              <a:rPr lang="en-GB" sz="7200" dirty="0">
                <a:effectLst/>
                <a:latin typeface="Arial" panose="020B0604020202020204" pitchFamily="34" charset="0"/>
                <a:ea typeface="Calibri" panose="020F0502020204030204" pitchFamily="34" charset="0"/>
                <a:cs typeface="Arial" panose="020B0604020202020204" pitchFamily="34" charset="0"/>
              </a:rPr>
              <a:t>Most </a:t>
            </a:r>
            <a:r>
              <a:rPr lang="en-GB" sz="7200" dirty="0">
                <a:solidFill>
                  <a:srgbClr val="0070C0"/>
                </a:solidFill>
                <a:effectLst/>
                <a:latin typeface="Arial" panose="020B0604020202020204" pitchFamily="34" charset="0"/>
                <a:ea typeface="Calibri" panose="020F0502020204030204" pitchFamily="34" charset="0"/>
                <a:cs typeface="Arial" panose="020B0604020202020204" pitchFamily="34" charset="0"/>
              </a:rPr>
              <a:t>reliability coefficients </a:t>
            </a:r>
            <a:r>
              <a:rPr lang="en-GB" sz="7200" dirty="0">
                <a:effectLst/>
                <a:latin typeface="Arial" panose="020B0604020202020204" pitchFamily="34" charset="0"/>
                <a:ea typeface="Calibri" panose="020F0502020204030204" pitchFamily="34" charset="0"/>
                <a:cs typeface="Arial" panose="020B0604020202020204" pitchFamily="34" charset="0"/>
              </a:rPr>
              <a:t>are &gt; or equal to .9 and almost all are &gt; or equal to .</a:t>
            </a:r>
            <a:r>
              <a:rPr lang="en-GB" sz="7200" dirty="0" smtClean="0">
                <a:effectLst/>
                <a:latin typeface="Arial" panose="020B0604020202020204" pitchFamily="34" charset="0"/>
                <a:ea typeface="Calibri" panose="020F0502020204030204" pitchFamily="34" charset="0"/>
                <a:cs typeface="Arial" panose="020B0604020202020204" pitchFamily="34" charset="0"/>
              </a:rPr>
              <a:t>8, </a:t>
            </a:r>
            <a:r>
              <a:rPr lang="en-GB" sz="7200" dirty="0">
                <a:effectLst/>
                <a:latin typeface="Arial" panose="020B0604020202020204" pitchFamily="34" charset="0"/>
                <a:ea typeface="Calibri" panose="020F0502020204030204" pitchFamily="34" charset="0"/>
                <a:cs typeface="Arial" panose="020B0604020202020204" pitchFamily="34" charset="0"/>
              </a:rPr>
              <a:t>except some in the Picture </a:t>
            </a:r>
            <a:r>
              <a:rPr lang="en-GB" sz="7200" dirty="0">
                <a:latin typeface="Arial" panose="020B0604020202020204" pitchFamily="34" charset="0"/>
                <a:ea typeface="Calibri" panose="020F0502020204030204" pitchFamily="34" charset="0"/>
                <a:cs typeface="Arial" panose="020B0604020202020204" pitchFamily="34" charset="0"/>
              </a:rPr>
              <a:t>V</a:t>
            </a:r>
            <a:r>
              <a:rPr lang="en-GB" sz="7200" dirty="0">
                <a:effectLst/>
                <a:latin typeface="Arial" panose="020B0604020202020204" pitchFamily="34" charset="0"/>
                <a:ea typeface="Calibri" panose="020F0502020204030204" pitchFamily="34" charset="0"/>
                <a:cs typeface="Arial" panose="020B0604020202020204" pitchFamily="34" charset="0"/>
              </a:rPr>
              <a:t>ocabulary and Letter-Word </a:t>
            </a:r>
            <a:r>
              <a:rPr lang="en-GB" sz="7200" dirty="0">
                <a:latin typeface="Arial" panose="020B0604020202020204" pitchFamily="34" charset="0"/>
                <a:ea typeface="Calibri" panose="020F0502020204030204" pitchFamily="34" charset="0"/>
                <a:cs typeface="Arial" panose="020B0604020202020204" pitchFamily="34" charset="0"/>
              </a:rPr>
              <a:t>C</a:t>
            </a:r>
            <a:r>
              <a:rPr lang="en-GB" sz="7200" dirty="0">
                <a:effectLst/>
                <a:latin typeface="Arial" panose="020B0604020202020204" pitchFamily="34" charset="0"/>
                <a:ea typeface="Calibri" panose="020F0502020204030204" pitchFamily="34" charset="0"/>
                <a:cs typeface="Arial" panose="020B0604020202020204" pitchFamily="34" charset="0"/>
              </a:rPr>
              <a:t>hoice. </a:t>
            </a:r>
          </a:p>
          <a:p>
            <a:pPr>
              <a:lnSpc>
                <a:spcPct val="120000"/>
              </a:lnSpc>
              <a:spcAft>
                <a:spcPts val="800"/>
              </a:spcAft>
            </a:pPr>
            <a:endParaRPr lang="en-GB" sz="4800" dirty="0">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Aft>
                <a:spcPts val="800"/>
              </a:spcAft>
            </a:pPr>
            <a:endParaRPr lang="en-GB" sz="6400" dirty="0">
              <a:effectLst/>
              <a:latin typeface="Arial" panose="020B0604020202020204" pitchFamily="34" charset="0"/>
              <a:ea typeface="Calibri" panose="020F0502020204030204" pitchFamily="34" charset="0"/>
              <a:cs typeface="Arial" panose="020B0604020202020204" pitchFamily="34" charset="0"/>
            </a:endParaRPr>
          </a:p>
          <a:p>
            <a:pPr fontAlgn="auto">
              <a:spcAft>
                <a:spcPts val="800"/>
              </a:spcAft>
            </a:pP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p>
            <a:pPr fontAlgn="auto">
              <a:spcAft>
                <a:spcPts val="800"/>
              </a:spcAft>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38CC7276-D1F1-53B0-B964-29989126A67D}"/>
              </a:ext>
            </a:extLst>
          </p:cNvPr>
          <p:cNvSpPr>
            <a:spLocks noGrp="1"/>
          </p:cNvSpPr>
          <p:nvPr>
            <p:ph type="sldNum" sz="quarter" idx="12"/>
          </p:nvPr>
        </p:nvSpPr>
        <p:spPr/>
        <p:txBody>
          <a:bodyPr/>
          <a:lstStyle/>
          <a:p>
            <a:fld id="{9A85B619-5DE2-4FAE-AFEE-B0D3A1CA4D3C}" type="slidenum">
              <a:rPr lang="en-GB" smtClean="0"/>
              <a:t>16</a:t>
            </a:fld>
            <a:endParaRPr lang="en-GB"/>
          </a:p>
        </p:txBody>
      </p:sp>
    </p:spTree>
    <p:extLst>
      <p:ext uri="{BB962C8B-B14F-4D97-AF65-F5344CB8AC3E}">
        <p14:creationId xmlns:p14="http://schemas.microsoft.com/office/powerpoint/2010/main" val="3961881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56F7918-ED73-7723-5405-D13543F2F4B4}"/>
              </a:ext>
            </a:extLst>
          </p:cNvPr>
          <p:cNvGraphicFramePr>
            <a:graphicFrameLocks noGrp="1"/>
          </p:cNvGraphicFramePr>
          <p:nvPr>
            <p:extLst>
              <p:ext uri="{D42A27DB-BD31-4B8C-83A1-F6EECF244321}">
                <p14:modId xmlns:p14="http://schemas.microsoft.com/office/powerpoint/2010/main" val="2165817056"/>
              </p:ext>
            </p:extLst>
          </p:nvPr>
        </p:nvGraphicFramePr>
        <p:xfrm>
          <a:off x="287079" y="212651"/>
          <a:ext cx="11695814" cy="7065732"/>
        </p:xfrm>
        <a:graphic>
          <a:graphicData uri="http://schemas.openxmlformats.org/drawingml/2006/table">
            <a:tbl>
              <a:tblPr firstRow="1" firstCol="1" bandRow="1">
                <a:tableStyleId>{5C22544A-7EE6-4342-B048-85BDC9FD1C3A}</a:tableStyleId>
              </a:tblPr>
              <a:tblGrid>
                <a:gridCol w="5846150">
                  <a:extLst>
                    <a:ext uri="{9D8B030D-6E8A-4147-A177-3AD203B41FA5}">
                      <a16:colId xmlns:a16="http://schemas.microsoft.com/office/drawing/2014/main" val="931732264"/>
                    </a:ext>
                  </a:extLst>
                </a:gridCol>
                <a:gridCol w="5849664">
                  <a:extLst>
                    <a:ext uri="{9D8B030D-6E8A-4147-A177-3AD203B41FA5}">
                      <a16:colId xmlns:a16="http://schemas.microsoft.com/office/drawing/2014/main" val="2524961682"/>
                    </a:ext>
                  </a:extLst>
                </a:gridCol>
              </a:tblGrid>
              <a:tr h="914400">
                <a:tc>
                  <a:txBody>
                    <a:bodyPr/>
                    <a:lstStyle/>
                    <a:p>
                      <a:pPr marL="485775">
                        <a:lnSpc>
                          <a:spcPct val="107000"/>
                        </a:lnSpc>
                        <a:spcAft>
                          <a:spcPts val="800"/>
                        </a:spcAft>
                      </a:pPr>
                      <a:endParaRPr lang="en-GB" sz="1800" kern="100" dirty="0">
                        <a:effectLst/>
                        <a:latin typeface="Arial" panose="020B0604020202020204" pitchFamily="34" charset="0"/>
                        <a:cs typeface="Arial" panose="020B0604020202020204" pitchFamily="34" charset="0"/>
                      </a:endParaRPr>
                    </a:p>
                    <a:p>
                      <a:pPr marL="485775" algn="ctr">
                        <a:lnSpc>
                          <a:spcPct val="107000"/>
                        </a:lnSpc>
                        <a:spcAft>
                          <a:spcPts val="800"/>
                        </a:spcAft>
                      </a:pPr>
                      <a:r>
                        <a:rPr lang="en-GB" sz="1800" kern="100" dirty="0">
                          <a:effectLst/>
                          <a:latin typeface="Arial" panose="020B0604020202020204" pitchFamily="34" charset="0"/>
                          <a:cs typeface="Arial" panose="020B0604020202020204" pitchFamily="34" charset="0"/>
                        </a:rPr>
                        <a:t>Delphi Definition</a:t>
                      </a:r>
                      <a:endParaRPr lang="en-GB" sz="18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endParaRPr lang="en-GB" sz="1800" kern="100" dirty="0">
                        <a:effectLst/>
                        <a:latin typeface="Arial" panose="020B0604020202020204" pitchFamily="34" charset="0"/>
                        <a:cs typeface="Arial" panose="020B0604020202020204" pitchFamily="34" charset="0"/>
                      </a:endParaRPr>
                    </a:p>
                    <a:p>
                      <a:pPr algn="ctr">
                        <a:lnSpc>
                          <a:spcPct val="107000"/>
                        </a:lnSpc>
                        <a:spcAft>
                          <a:spcPts val="800"/>
                        </a:spcAft>
                      </a:pPr>
                      <a:r>
                        <a:rPr lang="en-GB" sz="1800" kern="100" dirty="0">
                          <a:effectLst/>
                          <a:latin typeface="Arial" panose="020B0604020202020204" pitchFamily="34" charset="0"/>
                          <a:cs typeface="Arial" panose="020B0604020202020204" pitchFamily="34" charset="0"/>
                        </a:rPr>
                        <a:t>TOD Definition</a:t>
                      </a:r>
                      <a:endParaRPr lang="en-GB" sz="18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3017790394"/>
                  </a:ext>
                </a:extLst>
              </a:tr>
              <a:tr h="6151332">
                <a:tc>
                  <a:txBody>
                    <a:bodyPr/>
                    <a:lstStyle/>
                    <a:p>
                      <a:pPr marL="342900" lvl="0" indent="-342900">
                        <a:lnSpc>
                          <a:spcPct val="107000"/>
                        </a:lnSpc>
                        <a:spcAft>
                          <a:spcPts val="800"/>
                        </a:spcAft>
                        <a:buFont typeface="Symbol" panose="05050102010706020507" pitchFamily="18" charset="2"/>
                        <a:buChar char=""/>
                      </a:pPr>
                      <a:r>
                        <a:rPr lang="en-GB" sz="1800" kern="100" dirty="0">
                          <a:effectLst/>
                          <a:latin typeface="Arial" panose="020B0604020202020204" pitchFamily="34" charset="0"/>
                          <a:cs typeface="Arial" panose="020B0604020202020204" pitchFamily="34" charset="0"/>
                        </a:rPr>
                        <a:t>Dyslexic trajectories dependent on multiple influences, neurobiological and environmental.</a:t>
                      </a:r>
                    </a:p>
                    <a:p>
                      <a:pPr marL="342900" lvl="0" indent="-342900">
                        <a:lnSpc>
                          <a:spcPct val="107000"/>
                        </a:lnSpc>
                        <a:buFont typeface="Symbol" panose="05050102010706020507" pitchFamily="18" charset="2"/>
                        <a:buChar char=""/>
                      </a:pPr>
                      <a:r>
                        <a:rPr lang="en-GB" sz="1800" kern="100" dirty="0">
                          <a:effectLst/>
                          <a:latin typeface="Arial" panose="020B0604020202020204" pitchFamily="34" charset="0"/>
                          <a:cs typeface="Arial" panose="020B0604020202020204" pitchFamily="34" charset="0"/>
                        </a:rPr>
                        <a:t>Dyslexia </a:t>
                      </a:r>
                      <a:r>
                        <a:rPr lang="en-GB" sz="1800" kern="100" dirty="0" smtClean="0">
                          <a:effectLst/>
                          <a:latin typeface="Arial" panose="020B0604020202020204" pitchFamily="34" charset="0"/>
                          <a:cs typeface="Arial" panose="020B0604020202020204" pitchFamily="34" charset="0"/>
                        </a:rPr>
                        <a:t>is a </a:t>
                      </a:r>
                      <a:r>
                        <a:rPr lang="en-GB" sz="1800" kern="100" dirty="0">
                          <a:effectLst/>
                          <a:latin typeface="Arial" panose="020B0604020202020204" pitchFamily="34" charset="0"/>
                          <a:cs typeface="Arial" panose="020B0604020202020204" pitchFamily="34" charset="0"/>
                        </a:rPr>
                        <a:t>set of processing difficulties affecting literacy attainment, but phonological difficulties still most commonly observed.</a:t>
                      </a:r>
                    </a:p>
                    <a:p>
                      <a:pPr marL="342900" lvl="0" indent="-342900">
                        <a:lnSpc>
                          <a:spcPct val="107000"/>
                        </a:lnSpc>
                        <a:buFont typeface="Symbol" panose="05050102010706020507" pitchFamily="18" charset="2"/>
                        <a:buChar char=""/>
                      </a:pPr>
                      <a:r>
                        <a:rPr lang="en-GB" sz="1800" kern="100" dirty="0">
                          <a:effectLst/>
                          <a:latin typeface="Arial" panose="020B0604020202020204" pitchFamily="34" charset="0"/>
                          <a:cs typeface="Arial" panose="020B0604020202020204" pitchFamily="34" charset="0"/>
                        </a:rPr>
                        <a:t>Literacy weaknesses may be in relation to age, instruction and level of other attainments. </a:t>
                      </a:r>
                    </a:p>
                    <a:p>
                      <a:pPr marL="342900" lvl="0" indent="-342900">
                        <a:lnSpc>
                          <a:spcPct val="107000"/>
                        </a:lnSpc>
                        <a:buFont typeface="Symbol" panose="05050102010706020507" pitchFamily="18" charset="2"/>
                        <a:buChar char=""/>
                      </a:pPr>
                      <a:r>
                        <a:rPr lang="en-GB" sz="1800" kern="100" dirty="0">
                          <a:effectLst/>
                          <a:latin typeface="Arial" panose="020B0604020202020204" pitchFamily="34" charset="0"/>
                          <a:cs typeface="Arial" panose="020B0604020202020204" pitchFamily="34" charset="0"/>
                        </a:rPr>
                        <a:t>Family history a risk factor.</a:t>
                      </a:r>
                    </a:p>
                    <a:p>
                      <a:pPr marL="342900" lvl="0" indent="-342900">
                        <a:lnSpc>
                          <a:spcPct val="107000"/>
                        </a:lnSpc>
                        <a:buFont typeface="Symbol" panose="05050102010706020507" pitchFamily="18" charset="2"/>
                        <a:buChar char=""/>
                      </a:pPr>
                      <a:r>
                        <a:rPr lang="en-GB" sz="1800" kern="100" dirty="0">
                          <a:effectLst/>
                          <a:latin typeface="Arial" panose="020B0604020202020204" pitchFamily="34" charset="0"/>
                          <a:cs typeface="Arial" panose="020B0604020202020204" pitchFamily="34" charset="0"/>
                        </a:rPr>
                        <a:t>Dyslexia is experienced to varying levels of severity.</a:t>
                      </a:r>
                    </a:p>
                    <a:p>
                      <a:pPr marL="342900" lvl="0" indent="-342900">
                        <a:lnSpc>
                          <a:spcPct val="107000"/>
                        </a:lnSpc>
                        <a:buFont typeface="Symbol" panose="05050102010706020507" pitchFamily="18" charset="2"/>
                        <a:buChar char=""/>
                      </a:pPr>
                      <a:r>
                        <a:rPr lang="en-GB" sz="1800" kern="100" dirty="0">
                          <a:effectLst/>
                          <a:latin typeface="Arial" panose="020B0604020202020204" pitchFamily="34" charset="0"/>
                          <a:cs typeface="Arial" panose="020B0604020202020204" pitchFamily="34" charset="0"/>
                        </a:rPr>
                        <a:t>Difficulties in reading and spelling fluency a key marker of dyslexia across all languages.</a:t>
                      </a:r>
                    </a:p>
                    <a:p>
                      <a:pPr marL="342900" lvl="0" indent="-342900">
                        <a:lnSpc>
                          <a:spcPct val="107000"/>
                        </a:lnSpc>
                        <a:buFont typeface="Symbol" panose="05050102010706020507" pitchFamily="18" charset="2"/>
                        <a:buChar char=""/>
                      </a:pPr>
                      <a:r>
                        <a:rPr lang="en-GB" sz="1800" kern="100" dirty="0">
                          <a:effectLst/>
                          <a:latin typeface="Arial" panose="020B0604020202020204" pitchFamily="34" charset="0"/>
                          <a:cs typeface="Arial" panose="020B0604020202020204" pitchFamily="34" charset="0"/>
                        </a:rPr>
                        <a:t>Dyslexia manifests differently in different languages. </a:t>
                      </a:r>
                    </a:p>
                    <a:p>
                      <a:pPr marL="342900" lvl="0" indent="-342900">
                        <a:lnSpc>
                          <a:spcPct val="107000"/>
                        </a:lnSpc>
                        <a:buFont typeface="Symbol" panose="05050102010706020507" pitchFamily="18" charset="2"/>
                        <a:buChar char=""/>
                      </a:pPr>
                      <a:r>
                        <a:rPr lang="en-GB" sz="1800" kern="100" dirty="0">
                          <a:effectLst/>
                          <a:latin typeface="Arial" panose="020B0604020202020204" pitchFamily="34" charset="0"/>
                          <a:cs typeface="Arial" panose="020B0604020202020204" pitchFamily="34" charset="0"/>
                        </a:rPr>
                        <a:t>Dyslexia can affect the development of other skills. </a:t>
                      </a:r>
                    </a:p>
                    <a:p>
                      <a:pPr marL="342900" lvl="0" indent="-342900">
                        <a:lnSpc>
                          <a:spcPct val="107000"/>
                        </a:lnSpc>
                        <a:spcAft>
                          <a:spcPts val="800"/>
                        </a:spcAft>
                        <a:buFont typeface="Symbol" panose="05050102010706020507" pitchFamily="18" charset="2"/>
                        <a:buChar char=""/>
                      </a:pPr>
                      <a:r>
                        <a:rPr lang="en-GB" sz="1800" kern="100" dirty="0">
                          <a:effectLst/>
                          <a:latin typeface="Arial" panose="020B0604020202020204" pitchFamily="34" charset="0"/>
                          <a:cs typeface="Arial" panose="020B0604020202020204" pitchFamily="34" charset="0"/>
                        </a:rPr>
                        <a:t>Dyslexia often co-occurs with other developmental conditions</a:t>
                      </a:r>
                      <a:endParaRPr lang="en-GB" sz="18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2000" kern="100" dirty="0">
                          <a:effectLst/>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It is a neurobiological disorder that….</a:t>
                      </a:r>
                    </a:p>
                    <a:p>
                      <a:pPr>
                        <a:lnSpc>
                          <a:spcPct val="107000"/>
                        </a:lnSpc>
                        <a:spcAft>
                          <a:spcPts val="800"/>
                        </a:spcAft>
                      </a:pPr>
                      <a:endParaRPr lang="en-US" sz="2000" dirty="0">
                        <a:latin typeface="Arial" panose="020B0604020202020204" pitchFamily="34" charset="0"/>
                        <a:cs typeface="Arial" panose="020B0604020202020204" pitchFamily="34" charset="0"/>
                      </a:endParaRPr>
                    </a:p>
                    <a:p>
                      <a:pPr>
                        <a:lnSpc>
                          <a:spcPct val="107000"/>
                        </a:lnSpc>
                        <a:spcAft>
                          <a:spcPts val="800"/>
                        </a:spcAft>
                      </a:pPr>
                      <a:r>
                        <a:rPr lang="en-US" sz="2000" dirty="0">
                          <a:latin typeface="Arial" panose="020B0604020202020204" pitchFamily="34" charset="0"/>
                          <a:cs typeface="Arial" panose="020B0604020202020204" pitchFamily="34" charset="0"/>
                        </a:rPr>
                        <a:t>affects the development of basic reading skills, spelling, and automaticity with </a:t>
                      </a:r>
                      <a:r>
                        <a:rPr lang="en-US" sz="2000" b="1" dirty="0">
                          <a:latin typeface="Arial" panose="020B0604020202020204" pitchFamily="34" charset="0"/>
                          <a:cs typeface="Arial" panose="020B0604020202020204" pitchFamily="34" charset="0"/>
                        </a:rPr>
                        <a:t>sound–symbol connections</a:t>
                      </a:r>
                      <a:r>
                        <a:rPr lang="en-US" sz="2000" dirty="0">
                          <a:latin typeface="Arial" panose="020B0604020202020204" pitchFamily="34" charset="0"/>
                          <a:cs typeface="Arial" panose="020B0604020202020204" pitchFamily="34" charset="0"/>
                        </a:rPr>
                        <a:t>. </a:t>
                      </a:r>
                    </a:p>
                    <a:p>
                      <a:pPr>
                        <a:lnSpc>
                          <a:spcPct val="107000"/>
                        </a:lnSpc>
                        <a:spcAft>
                          <a:spcPts val="800"/>
                        </a:spcAft>
                      </a:pPr>
                      <a:r>
                        <a:rPr lang="en-US" sz="2000" dirty="0">
                          <a:latin typeface="Arial" panose="020B0604020202020204" pitchFamily="34" charset="0"/>
                          <a:cs typeface="Arial" panose="020B0604020202020204" pitchFamily="34" charset="0"/>
                        </a:rPr>
                        <a:t>It is </a:t>
                      </a:r>
                      <a:r>
                        <a:rPr lang="en-US" sz="2000" b="1" dirty="0">
                          <a:latin typeface="Arial" panose="020B0604020202020204" pitchFamily="34" charset="0"/>
                          <a:cs typeface="Arial" panose="020B0604020202020204" pitchFamily="34" charset="0"/>
                        </a:rPr>
                        <a:t>often accompanied by specific linguistic risk factors </a:t>
                      </a:r>
                      <a:r>
                        <a:rPr lang="en-US" sz="2000" dirty="0">
                          <a:latin typeface="Arial" panose="020B0604020202020204" pitchFamily="34" charset="0"/>
                          <a:cs typeface="Arial" panose="020B0604020202020204" pitchFamily="34" charset="0"/>
                        </a:rPr>
                        <a:t>that predict poor reading and spelling. </a:t>
                      </a:r>
                    </a:p>
                    <a:p>
                      <a:pPr>
                        <a:lnSpc>
                          <a:spcPct val="107000"/>
                        </a:lnSpc>
                        <a:spcAft>
                          <a:spcPts val="800"/>
                        </a:spcAft>
                      </a:pPr>
                      <a:r>
                        <a:rPr lang="en-US" sz="2000" dirty="0">
                          <a:latin typeface="Arial" panose="020B0604020202020204" pitchFamily="34" charset="0"/>
                          <a:cs typeface="Arial" panose="020B0604020202020204" pitchFamily="34" charset="0"/>
                        </a:rPr>
                        <a:t>It is a lifelong condition, but effective interventions reduce the impact. </a:t>
                      </a:r>
                    </a:p>
                    <a:p>
                      <a:pPr>
                        <a:lnSpc>
                          <a:spcPct val="107000"/>
                        </a:lnSpc>
                        <a:spcAft>
                          <a:spcPts val="800"/>
                        </a:spcAft>
                      </a:pPr>
                      <a:r>
                        <a:rPr lang="en-US" sz="2000" dirty="0">
                          <a:latin typeface="Arial" panose="020B0604020202020204" pitchFamily="34" charset="0"/>
                          <a:cs typeface="Arial" panose="020B0604020202020204" pitchFamily="34" charset="0"/>
                        </a:rPr>
                        <a:t>…Many other abilities are often intact and can even be advanced.</a:t>
                      </a:r>
                      <a:endParaRPr lang="en-GB" sz="2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637863171"/>
                  </a:ext>
                </a:extLst>
              </a:tr>
            </a:tbl>
          </a:graphicData>
        </a:graphic>
      </p:graphicFrame>
      <p:sp>
        <p:nvSpPr>
          <p:cNvPr id="2" name="Slide Number Placeholder 1">
            <a:extLst>
              <a:ext uri="{FF2B5EF4-FFF2-40B4-BE49-F238E27FC236}">
                <a16:creationId xmlns:a16="http://schemas.microsoft.com/office/drawing/2014/main" id="{5AADF94D-DEE3-B5B4-35E8-2CE7AA435435}"/>
              </a:ext>
            </a:extLst>
          </p:cNvPr>
          <p:cNvSpPr>
            <a:spLocks noGrp="1"/>
          </p:cNvSpPr>
          <p:nvPr>
            <p:ph type="sldNum" sz="quarter" idx="12"/>
          </p:nvPr>
        </p:nvSpPr>
        <p:spPr/>
        <p:txBody>
          <a:bodyPr/>
          <a:lstStyle/>
          <a:p>
            <a:fld id="{9A85B619-5DE2-4FAE-AFEE-B0D3A1CA4D3C}" type="slidenum">
              <a:rPr lang="en-GB" smtClean="0"/>
              <a:t>17</a:t>
            </a:fld>
            <a:endParaRPr lang="en-GB"/>
          </a:p>
        </p:txBody>
      </p:sp>
    </p:spTree>
    <p:extLst>
      <p:ext uri="{BB962C8B-B14F-4D97-AF65-F5344CB8AC3E}">
        <p14:creationId xmlns:p14="http://schemas.microsoft.com/office/powerpoint/2010/main" val="3205330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56FA28-CB43-4E03-3CA6-DA846251181D}"/>
              </a:ext>
            </a:extLst>
          </p:cNvPr>
          <p:cNvSpPr txBox="1"/>
          <p:nvPr/>
        </p:nvSpPr>
        <p:spPr>
          <a:xfrm>
            <a:off x="361507" y="637952"/>
            <a:ext cx="11546957" cy="5632311"/>
          </a:xfrm>
          <a:prstGeom prst="rect">
            <a:avLst/>
          </a:prstGeom>
          <a:noFill/>
        </p:spPr>
        <p:txBody>
          <a:bodyPr wrap="square">
            <a:spAutoFit/>
          </a:bodyPr>
          <a:lstStyle/>
          <a:p>
            <a:pPr marL="285750" indent="-285750">
              <a:buFont typeface="Arial" panose="020B0604020202020204" pitchFamily="34" charset="0"/>
              <a:buChar char="•"/>
            </a:pPr>
            <a:r>
              <a:rPr lang="en-US" sz="2000" b="0" i="0" dirty="0">
                <a:solidFill>
                  <a:srgbClr val="000000"/>
                </a:solidFill>
                <a:effectLst/>
                <a:highlight>
                  <a:srgbClr val="FFFFFF"/>
                </a:highlight>
                <a:latin typeface="Aptos" panose="020B0004020202020204" pitchFamily="34" charset="0"/>
              </a:rPr>
              <a:t>The theoretical rationale for the identification of dyslexia in the TOD manual is </a:t>
            </a:r>
            <a:r>
              <a:rPr lang="en-US" sz="2000" b="1" i="0" dirty="0">
                <a:solidFill>
                  <a:srgbClr val="000000"/>
                </a:solidFill>
                <a:effectLst/>
                <a:highlight>
                  <a:srgbClr val="FFFFFF"/>
                </a:highlight>
                <a:latin typeface="Aptos" panose="020B0004020202020204" pitchFamily="34" charset="0"/>
              </a:rPr>
              <a:t>largely congruent </a:t>
            </a:r>
            <a:r>
              <a:rPr lang="en-US" sz="2000" b="0" i="0" dirty="0">
                <a:solidFill>
                  <a:srgbClr val="000000"/>
                </a:solidFill>
                <a:effectLst/>
                <a:highlight>
                  <a:srgbClr val="FFFFFF"/>
                </a:highlight>
                <a:latin typeface="Aptos" panose="020B0004020202020204" pitchFamily="34" charset="0"/>
              </a:rPr>
              <a:t>with the outcomes of the </a:t>
            </a:r>
            <a:r>
              <a:rPr lang="en-US" sz="2000" b="0" i="0" dirty="0" smtClean="0">
                <a:solidFill>
                  <a:srgbClr val="000000"/>
                </a:solidFill>
                <a:effectLst/>
                <a:highlight>
                  <a:srgbClr val="FFFFFF"/>
                </a:highlight>
                <a:latin typeface="Aptos" panose="020B0004020202020204" pitchFamily="34" charset="0"/>
              </a:rPr>
              <a:t>Dyslexia </a:t>
            </a:r>
            <a:r>
              <a:rPr lang="en-US" sz="2000" b="0" i="0" dirty="0">
                <a:solidFill>
                  <a:srgbClr val="000000"/>
                </a:solidFill>
                <a:effectLst/>
                <a:highlight>
                  <a:srgbClr val="FFFFFF"/>
                </a:highlight>
                <a:latin typeface="Aptos" panose="020B0004020202020204" pitchFamily="34" charset="0"/>
              </a:rPr>
              <a:t>Delphi study. </a:t>
            </a:r>
          </a:p>
          <a:p>
            <a:endParaRPr lang="en-US" sz="2000" b="0" i="0" dirty="0">
              <a:solidFill>
                <a:srgbClr val="000000"/>
              </a:solidFill>
              <a:effectLst/>
              <a:highlight>
                <a:srgbClr val="FFFFFF"/>
              </a:highlight>
              <a:latin typeface="Aptos" panose="020B0004020202020204" pitchFamily="34" charset="0"/>
            </a:endParaRPr>
          </a:p>
          <a:p>
            <a:pPr marL="285750" indent="-285750">
              <a:buFont typeface="Arial" panose="020B0604020202020204" pitchFamily="34" charset="0"/>
              <a:buChar char="•"/>
            </a:pPr>
            <a:r>
              <a:rPr lang="en-US" sz="2000" b="0" i="0" dirty="0">
                <a:solidFill>
                  <a:srgbClr val="000000"/>
                </a:solidFill>
                <a:effectLst/>
                <a:highlight>
                  <a:srgbClr val="FFFFFF"/>
                </a:highlight>
                <a:latin typeface="Aptos" panose="020B0004020202020204" pitchFamily="34" charset="0"/>
              </a:rPr>
              <a:t>It covers the same issues and comes to </a:t>
            </a:r>
            <a:r>
              <a:rPr lang="en-US" sz="2000" b="1" i="0" dirty="0">
                <a:solidFill>
                  <a:srgbClr val="000000"/>
                </a:solidFill>
                <a:effectLst/>
                <a:highlight>
                  <a:srgbClr val="FFFFFF"/>
                </a:highlight>
                <a:latin typeface="Aptos" panose="020B0004020202020204" pitchFamily="34" charset="0"/>
              </a:rPr>
              <a:t>broadly similar conclusions to the Delphi study</a:t>
            </a:r>
            <a:r>
              <a:rPr lang="en-US" sz="2000" b="0" i="0" dirty="0">
                <a:solidFill>
                  <a:srgbClr val="000000"/>
                </a:solidFill>
                <a:effectLst/>
                <a:highlight>
                  <a:srgbClr val="FFFFFF"/>
                </a:highlight>
                <a:latin typeface="Aptos" panose="020B0004020202020204" pitchFamily="34" charset="0"/>
              </a:rPr>
              <a:t>, which is encouraging.  </a:t>
            </a:r>
          </a:p>
          <a:p>
            <a:endParaRPr lang="en-US" sz="2000" b="0" i="0" dirty="0">
              <a:solidFill>
                <a:srgbClr val="000000"/>
              </a:solidFill>
              <a:effectLst/>
              <a:highlight>
                <a:srgbClr val="FFFFFF"/>
              </a:highlight>
              <a:latin typeface="Aptos" panose="020B0004020202020204" pitchFamily="34" charset="0"/>
            </a:endParaRPr>
          </a:p>
          <a:p>
            <a:pPr marL="285750" indent="-285750">
              <a:buFont typeface="Arial" panose="020B0604020202020204" pitchFamily="34" charset="0"/>
              <a:buChar char="•"/>
            </a:pPr>
            <a:r>
              <a:rPr lang="en-US" sz="2000" b="1" i="0" dirty="0">
                <a:solidFill>
                  <a:srgbClr val="000000"/>
                </a:solidFill>
                <a:effectLst/>
                <a:highlight>
                  <a:srgbClr val="FFFFFF"/>
                </a:highlight>
                <a:latin typeface="Aptos" panose="020B0004020202020204" pitchFamily="34" charset="0"/>
              </a:rPr>
              <a:t>One very important point of difference between the TOD and the Delphi study is that the TOD may encourage assessors down a rather narrow path.  </a:t>
            </a:r>
          </a:p>
          <a:p>
            <a:pPr marL="285750" indent="-285750">
              <a:buFont typeface="Arial" panose="020B0604020202020204" pitchFamily="34" charset="0"/>
              <a:buChar char="•"/>
            </a:pPr>
            <a:r>
              <a:rPr lang="en-US" sz="2000" b="1" dirty="0">
                <a:solidFill>
                  <a:srgbClr val="000000"/>
                </a:solidFill>
                <a:highlight>
                  <a:srgbClr val="FFFFFF"/>
                </a:highlight>
                <a:latin typeface="Aptos" panose="020B0004020202020204" pitchFamily="34" charset="0"/>
              </a:rPr>
              <a:t>C</a:t>
            </a:r>
            <a:r>
              <a:rPr lang="en-US" sz="2000" b="1" i="0" dirty="0">
                <a:solidFill>
                  <a:srgbClr val="000000"/>
                </a:solidFill>
                <a:effectLst/>
                <a:highlight>
                  <a:srgbClr val="FFFFFF"/>
                </a:highlight>
                <a:latin typeface="Aptos" panose="020B0004020202020204" pitchFamily="34" charset="0"/>
              </a:rPr>
              <a:t>o-occurrence of developmental difficulties is more likely to be the norm than not</a:t>
            </a:r>
            <a:r>
              <a:rPr lang="en-US" sz="2000" b="0" i="0" dirty="0">
                <a:solidFill>
                  <a:srgbClr val="000000"/>
                </a:solidFill>
                <a:effectLst/>
                <a:highlight>
                  <a:srgbClr val="FFFFFF"/>
                </a:highlight>
                <a:latin typeface="Aptos" panose="020B0004020202020204" pitchFamily="34" charset="0"/>
              </a:rPr>
              <a:t>. </a:t>
            </a:r>
          </a:p>
          <a:p>
            <a:endParaRPr lang="en-US" sz="2000" b="0" i="0" dirty="0">
              <a:solidFill>
                <a:srgbClr val="000000"/>
              </a:solidFill>
              <a:effectLst/>
              <a:highlight>
                <a:srgbClr val="FFFFFF"/>
              </a:highlight>
              <a:latin typeface="Aptos" panose="020B0004020202020204" pitchFamily="34" charset="0"/>
            </a:endParaRPr>
          </a:p>
          <a:p>
            <a:pPr marL="285750" indent="-285750">
              <a:buFont typeface="Arial" panose="020B0604020202020204" pitchFamily="34" charset="0"/>
              <a:buChar char="•"/>
            </a:pPr>
            <a:r>
              <a:rPr lang="en-US" sz="2000" b="0" i="0" dirty="0">
                <a:solidFill>
                  <a:srgbClr val="000000"/>
                </a:solidFill>
                <a:effectLst/>
                <a:highlight>
                  <a:srgbClr val="FFFFFF"/>
                </a:highlight>
                <a:latin typeface="Aptos" panose="020B0004020202020204" pitchFamily="34" charset="0"/>
              </a:rPr>
              <a:t>We would still encourage assessors to look at the new Delphi definition and the assessment framework that encourages a probabilistic and dynamic approach to  identification of dyslexia, rather than an over-conclusive one</a:t>
            </a:r>
            <a:r>
              <a:rPr lang="en-US" sz="2000" dirty="0">
                <a:solidFill>
                  <a:srgbClr val="000000"/>
                </a:solidFill>
                <a:highlight>
                  <a:srgbClr val="FFFFFF"/>
                </a:highlight>
                <a:latin typeface="Aptos" panose="020B0004020202020204" pitchFamily="34" charset="0"/>
              </a:rPr>
              <a:t> (i</a:t>
            </a:r>
            <a:r>
              <a:rPr lang="en-US" sz="2000" b="0" i="0" dirty="0">
                <a:solidFill>
                  <a:srgbClr val="000000"/>
                </a:solidFill>
                <a:effectLst/>
                <a:highlight>
                  <a:srgbClr val="FFFFFF"/>
                </a:highlight>
                <a:latin typeface="Aptos" panose="020B0004020202020204" pitchFamily="34" charset="0"/>
              </a:rPr>
              <a:t>t does say the TOD manual can help identify 'characteristics of dyslexia' rather than dyslexia itself</a:t>
            </a:r>
            <a:r>
              <a:rPr lang="en-US" sz="2000" b="0" i="0" dirty="0" smtClean="0">
                <a:solidFill>
                  <a:srgbClr val="000000"/>
                </a:solidFill>
                <a:effectLst/>
                <a:highlight>
                  <a:srgbClr val="FFFFFF"/>
                </a:highlight>
                <a:latin typeface="Aptos" panose="020B0004020202020204" pitchFamily="34" charset="0"/>
              </a:rPr>
              <a:t>).</a:t>
            </a:r>
            <a:endParaRPr lang="en-GB" sz="2000" dirty="0"/>
          </a:p>
        </p:txBody>
      </p:sp>
      <p:sp>
        <p:nvSpPr>
          <p:cNvPr id="2" name="Slide Number Placeholder 1">
            <a:extLst>
              <a:ext uri="{FF2B5EF4-FFF2-40B4-BE49-F238E27FC236}">
                <a16:creationId xmlns:a16="http://schemas.microsoft.com/office/drawing/2014/main" id="{2B9462C8-5BF9-AB1B-09C2-D54CC4A86855}"/>
              </a:ext>
            </a:extLst>
          </p:cNvPr>
          <p:cNvSpPr>
            <a:spLocks noGrp="1"/>
          </p:cNvSpPr>
          <p:nvPr>
            <p:ph type="sldNum" sz="quarter" idx="12"/>
          </p:nvPr>
        </p:nvSpPr>
        <p:spPr/>
        <p:txBody>
          <a:bodyPr/>
          <a:lstStyle/>
          <a:p>
            <a:fld id="{9A85B619-5DE2-4FAE-AFEE-B0D3A1CA4D3C}" type="slidenum">
              <a:rPr lang="en-GB" smtClean="0"/>
              <a:t>18</a:t>
            </a:fld>
            <a:endParaRPr lang="en-GB"/>
          </a:p>
        </p:txBody>
      </p:sp>
    </p:spTree>
    <p:extLst>
      <p:ext uri="{BB962C8B-B14F-4D97-AF65-F5344CB8AC3E}">
        <p14:creationId xmlns:p14="http://schemas.microsoft.com/office/powerpoint/2010/main" val="876484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7A754E3-4DB4-24E2-72C4-522FDEC84CEE}"/>
              </a:ext>
            </a:extLst>
          </p:cNvPr>
          <p:cNvGraphicFramePr>
            <a:graphicFrameLocks noGrp="1"/>
          </p:cNvGraphicFramePr>
          <p:nvPr>
            <p:extLst>
              <p:ext uri="{D42A27DB-BD31-4B8C-83A1-F6EECF244321}">
                <p14:modId xmlns:p14="http://schemas.microsoft.com/office/powerpoint/2010/main" val="3064663406"/>
              </p:ext>
            </p:extLst>
          </p:nvPr>
        </p:nvGraphicFramePr>
        <p:xfrm>
          <a:off x="744279" y="361506"/>
          <a:ext cx="10802679" cy="5890176"/>
        </p:xfrm>
        <a:graphic>
          <a:graphicData uri="http://schemas.openxmlformats.org/drawingml/2006/table">
            <a:tbl>
              <a:tblPr firstRow="1" firstCol="1" bandRow="1">
                <a:tableStyleId>{5C22544A-7EE6-4342-B048-85BDC9FD1C3A}</a:tableStyleId>
              </a:tblPr>
              <a:tblGrid>
                <a:gridCol w="6156251">
                  <a:extLst>
                    <a:ext uri="{9D8B030D-6E8A-4147-A177-3AD203B41FA5}">
                      <a16:colId xmlns:a16="http://schemas.microsoft.com/office/drawing/2014/main" val="3159630305"/>
                    </a:ext>
                  </a:extLst>
                </a:gridCol>
                <a:gridCol w="4646428">
                  <a:extLst>
                    <a:ext uri="{9D8B030D-6E8A-4147-A177-3AD203B41FA5}">
                      <a16:colId xmlns:a16="http://schemas.microsoft.com/office/drawing/2014/main" val="2776443314"/>
                    </a:ext>
                  </a:extLst>
                </a:gridCol>
              </a:tblGrid>
              <a:tr h="400680">
                <a:tc>
                  <a:txBody>
                    <a:bodyPr/>
                    <a:lstStyle/>
                    <a:p>
                      <a:pPr>
                        <a:lnSpc>
                          <a:spcPct val="107000"/>
                        </a:lnSpc>
                        <a:spcAft>
                          <a:spcPts val="800"/>
                        </a:spcAft>
                      </a:pPr>
                      <a:r>
                        <a:rPr lang="en-GB" sz="1600" dirty="0">
                          <a:effectLst/>
                          <a:latin typeface="Arial" panose="020B0604020202020204" pitchFamily="34" charset="0"/>
                          <a:cs typeface="Arial" panose="020B0604020202020204" pitchFamily="34" charset="0"/>
                        </a:rPr>
                        <a:t>Aspect of the </a:t>
                      </a:r>
                      <a:r>
                        <a:rPr lang="en-GB" sz="1600" dirty="0" smtClean="0">
                          <a:effectLst/>
                          <a:latin typeface="Arial" panose="020B0604020202020204" pitchFamily="34" charset="0"/>
                          <a:cs typeface="Arial" panose="020B0604020202020204" pitchFamily="34" charset="0"/>
                        </a:rPr>
                        <a:t>Updated </a:t>
                      </a:r>
                      <a:r>
                        <a:rPr lang="en-GB" sz="1600" dirty="0">
                          <a:effectLst/>
                          <a:latin typeface="Arial" panose="020B0604020202020204" pitchFamily="34" charset="0"/>
                          <a:cs typeface="Arial" panose="020B0604020202020204" pitchFamily="34" charset="0"/>
                        </a:rPr>
                        <a:t>New Report Format</a:t>
                      </a:r>
                      <a:endParaRPr lang="en-GB" sz="1600" dirty="0">
                        <a:effectLst/>
                        <a:latin typeface="Arial" panose="020B0604020202020204" pitchFamily="34" charset="0"/>
                        <a:ea typeface="Yu Mincho" panose="02020400000000000000" pitchFamily="18" charset="-128"/>
                        <a:cs typeface="Arial" panose="020B0604020202020204" pitchFamily="34" charset="0"/>
                      </a:endParaRPr>
                    </a:p>
                  </a:txBody>
                  <a:tcPr marL="68580" marR="68580" marT="0" marB="0"/>
                </a:tc>
                <a:tc>
                  <a:txBody>
                    <a:bodyPr/>
                    <a:lstStyle/>
                    <a:p>
                      <a:pPr>
                        <a:lnSpc>
                          <a:spcPct val="107000"/>
                        </a:lnSpc>
                        <a:spcAft>
                          <a:spcPts val="800"/>
                        </a:spcAft>
                      </a:pPr>
                      <a:r>
                        <a:rPr lang="en-GB" sz="1600">
                          <a:effectLst/>
                          <a:latin typeface="Arial" panose="020B0604020202020204" pitchFamily="34" charset="0"/>
                          <a:cs typeface="Arial" panose="020B0604020202020204" pitchFamily="34" charset="0"/>
                        </a:rPr>
                        <a:t>Matching Aspect of the TOD</a:t>
                      </a:r>
                      <a:endParaRPr lang="en-GB" sz="1600">
                        <a:effectLst/>
                        <a:latin typeface="Arial" panose="020B0604020202020204" pitchFamily="34" charset="0"/>
                        <a:ea typeface="Yu Mincho"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1705267598"/>
                  </a:ext>
                </a:extLst>
              </a:tr>
              <a:tr h="400680">
                <a:tc>
                  <a:txBody>
                    <a:bodyPr/>
                    <a:lstStyle/>
                    <a:p>
                      <a:pPr>
                        <a:lnSpc>
                          <a:spcPct val="107000"/>
                        </a:lnSpc>
                        <a:spcAft>
                          <a:spcPts val="800"/>
                        </a:spcAft>
                      </a:pPr>
                      <a:r>
                        <a:rPr lang="en-GB" sz="1600">
                          <a:effectLst/>
                          <a:latin typeface="Arial" panose="020B0604020202020204" pitchFamily="34" charset="0"/>
                          <a:cs typeface="Arial" panose="020B0604020202020204" pitchFamily="34" charset="0"/>
                        </a:rPr>
                        <a:t>Background Information</a:t>
                      </a:r>
                      <a:endParaRPr lang="en-GB" sz="1600">
                        <a:effectLst/>
                        <a:latin typeface="Arial" panose="020B0604020202020204" pitchFamily="34" charset="0"/>
                        <a:ea typeface="Yu Mincho" panose="02020400000000000000" pitchFamily="18" charset="-128"/>
                        <a:cs typeface="Arial" panose="020B0604020202020204" pitchFamily="34" charset="0"/>
                      </a:endParaRPr>
                    </a:p>
                  </a:txBody>
                  <a:tcPr marL="68580" marR="68580" marT="0" marB="0"/>
                </a:tc>
                <a:tc>
                  <a:txBody>
                    <a:bodyPr/>
                    <a:lstStyle/>
                    <a:p>
                      <a:pPr>
                        <a:lnSpc>
                          <a:spcPct val="107000"/>
                        </a:lnSpc>
                        <a:spcAft>
                          <a:spcPts val="800"/>
                        </a:spcAft>
                      </a:pPr>
                      <a:r>
                        <a:rPr lang="en-GB" sz="1600">
                          <a:effectLst/>
                          <a:latin typeface="Arial" panose="020B0604020202020204" pitchFamily="34" charset="0"/>
                          <a:cs typeface="Arial" panose="020B0604020202020204" pitchFamily="34" charset="0"/>
                        </a:rPr>
                        <a:t>Addressed </a:t>
                      </a:r>
                      <a:endParaRPr lang="en-GB" sz="1600">
                        <a:effectLst/>
                        <a:latin typeface="Arial" panose="020B0604020202020204" pitchFamily="34" charset="0"/>
                        <a:ea typeface="Yu Mincho"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2227836479"/>
                  </a:ext>
                </a:extLst>
              </a:tr>
              <a:tr h="1700541">
                <a:tc>
                  <a:txBody>
                    <a:bodyPr/>
                    <a:lstStyle/>
                    <a:p>
                      <a:pPr>
                        <a:lnSpc>
                          <a:spcPct val="107000"/>
                        </a:lnSpc>
                        <a:spcAft>
                          <a:spcPts val="800"/>
                        </a:spcAft>
                      </a:pPr>
                      <a:r>
                        <a:rPr lang="en-GB" sz="1600" dirty="0">
                          <a:effectLst/>
                          <a:latin typeface="Arial" panose="020B0604020202020204" pitchFamily="34" charset="0"/>
                          <a:cs typeface="Arial" panose="020B0604020202020204" pitchFamily="34" charset="0"/>
                        </a:rPr>
                        <a:t>Verbal Ability</a:t>
                      </a:r>
                    </a:p>
                    <a:p>
                      <a:pPr>
                        <a:lnSpc>
                          <a:spcPct val="107000"/>
                        </a:lnSpc>
                        <a:spcAft>
                          <a:spcPts val="800"/>
                        </a:spcAft>
                      </a:pPr>
                      <a:r>
                        <a:rPr lang="en-GB" sz="1600" dirty="0">
                          <a:effectLst/>
                          <a:latin typeface="Arial" panose="020B0604020202020204" pitchFamily="34" charset="0"/>
                          <a:cs typeface="Arial" panose="020B0604020202020204" pitchFamily="34" charset="0"/>
                        </a:rPr>
                        <a:t>Measures of verbal ability may include vocabulary knowledge, verbal reasoning ability and general knowledge. </a:t>
                      </a:r>
                      <a:endParaRPr lang="en-GB" sz="1600" dirty="0">
                        <a:effectLst/>
                        <a:latin typeface="Arial" panose="020B0604020202020204" pitchFamily="34" charset="0"/>
                        <a:ea typeface="Yu Mincho" panose="02020400000000000000" pitchFamily="18" charset="-128"/>
                        <a:cs typeface="Arial" panose="020B0604020202020204" pitchFamily="34" charset="0"/>
                      </a:endParaRPr>
                    </a:p>
                  </a:txBody>
                  <a:tcPr marL="68580" marR="68580" marT="0" marB="0"/>
                </a:tc>
                <a:tc>
                  <a:txBody>
                    <a:bodyPr/>
                    <a:lstStyle/>
                    <a:p>
                      <a:pPr>
                        <a:lnSpc>
                          <a:spcPct val="107000"/>
                        </a:lnSpc>
                        <a:spcAft>
                          <a:spcPts val="800"/>
                        </a:spcAft>
                      </a:pPr>
                      <a:r>
                        <a:rPr lang="en-GB" sz="1600" dirty="0">
                          <a:effectLst/>
                          <a:latin typeface="Arial" panose="020B0604020202020204" pitchFamily="34" charset="0"/>
                          <a:cs typeface="Arial" panose="020B0604020202020204" pitchFamily="34" charset="0"/>
                        </a:rPr>
                        <a:t>Listening Vocabulary</a:t>
                      </a:r>
                    </a:p>
                    <a:p>
                      <a:pPr>
                        <a:lnSpc>
                          <a:spcPct val="107000"/>
                        </a:lnSpc>
                        <a:spcAft>
                          <a:spcPts val="800"/>
                        </a:spcAft>
                      </a:pPr>
                      <a:r>
                        <a:rPr lang="en-GB" sz="1600" dirty="0">
                          <a:effectLst/>
                          <a:latin typeface="Arial" panose="020B0604020202020204" pitchFamily="34" charset="0"/>
                          <a:cs typeface="Arial" panose="020B0604020202020204" pitchFamily="34" charset="0"/>
                        </a:rPr>
                        <a:t>Picture Vocabulary (TOD-S)</a:t>
                      </a:r>
                    </a:p>
                  </a:txBody>
                  <a:tcPr marL="68580" marR="68580" marT="0" marB="0"/>
                </a:tc>
                <a:extLst>
                  <a:ext uri="{0D108BD9-81ED-4DB2-BD59-A6C34878D82A}">
                    <a16:rowId xmlns:a16="http://schemas.microsoft.com/office/drawing/2014/main" val="707558220"/>
                  </a:ext>
                </a:extLst>
              </a:tr>
              <a:tr h="1465538">
                <a:tc>
                  <a:txBody>
                    <a:bodyPr/>
                    <a:lstStyle/>
                    <a:p>
                      <a:pPr>
                        <a:lnSpc>
                          <a:spcPct val="107000"/>
                        </a:lnSpc>
                        <a:spcAft>
                          <a:spcPts val="800"/>
                        </a:spcAft>
                      </a:pPr>
                      <a:r>
                        <a:rPr lang="en-GB" sz="1600">
                          <a:effectLst/>
                          <a:latin typeface="Arial" panose="020B0604020202020204" pitchFamily="34" charset="0"/>
                          <a:cs typeface="Arial" panose="020B0604020202020204" pitchFamily="34" charset="0"/>
                        </a:rPr>
                        <a:t>Visual/Non-Verbal Ability</a:t>
                      </a:r>
                    </a:p>
                    <a:p>
                      <a:pPr>
                        <a:lnSpc>
                          <a:spcPct val="107000"/>
                        </a:lnSpc>
                        <a:spcAft>
                          <a:spcPts val="800"/>
                        </a:spcAft>
                      </a:pPr>
                      <a:r>
                        <a:rPr lang="en-GB" sz="1600">
                          <a:effectLst/>
                          <a:latin typeface="Arial" panose="020B0604020202020204" pitchFamily="34" charset="0"/>
                          <a:cs typeface="Arial" panose="020B0604020202020204" pitchFamily="34" charset="0"/>
                        </a:rPr>
                        <a:t>Measures of non-verbal ability may include visual-spatial perception, pattern recognition, abstract reasoning skill, logic, problem solving and deduction.</a:t>
                      </a:r>
                      <a:endParaRPr lang="en-GB" sz="1600">
                        <a:effectLst/>
                        <a:latin typeface="Arial" panose="020B0604020202020204" pitchFamily="34" charset="0"/>
                        <a:ea typeface="Yu Mincho" panose="02020400000000000000" pitchFamily="18" charset="-128"/>
                        <a:cs typeface="Arial" panose="020B0604020202020204" pitchFamily="34" charset="0"/>
                      </a:endParaRPr>
                    </a:p>
                  </a:txBody>
                  <a:tcPr marL="68580" marR="68580" marT="0" marB="0"/>
                </a:tc>
                <a:tc>
                  <a:txBody>
                    <a:bodyPr/>
                    <a:lstStyle/>
                    <a:p>
                      <a:pPr>
                        <a:lnSpc>
                          <a:spcPct val="107000"/>
                        </a:lnSpc>
                        <a:spcAft>
                          <a:spcPts val="800"/>
                        </a:spcAft>
                      </a:pPr>
                      <a:r>
                        <a:rPr lang="en-GB" sz="1600" dirty="0">
                          <a:effectLst/>
                          <a:latin typeface="Arial" panose="020B0604020202020204" pitchFamily="34" charset="0"/>
                          <a:cs typeface="Arial" panose="020B0604020202020204" pitchFamily="34" charset="0"/>
                        </a:rPr>
                        <a:t>Geometric Analogies (only one test)</a:t>
                      </a:r>
                    </a:p>
                    <a:p>
                      <a:pPr>
                        <a:lnSpc>
                          <a:spcPct val="107000"/>
                        </a:lnSpc>
                        <a:spcAft>
                          <a:spcPts val="800"/>
                        </a:spcAft>
                      </a:pPr>
                      <a:r>
                        <a:rPr lang="en-GB" sz="1600" dirty="0">
                          <a:effectLst/>
                          <a:latin typeface="Arial" panose="020B0604020202020204" pitchFamily="34" charset="0"/>
                          <a:cs typeface="Arial" panose="020B0604020202020204" pitchFamily="34" charset="0"/>
                        </a:rPr>
                        <a:t>Picture Analogies</a:t>
                      </a:r>
                    </a:p>
                    <a:p>
                      <a:pPr>
                        <a:lnSpc>
                          <a:spcPct val="107000"/>
                        </a:lnSpc>
                        <a:spcAft>
                          <a:spcPts val="800"/>
                        </a:spcAft>
                      </a:pPr>
                      <a:r>
                        <a:rPr lang="en-GB" sz="1600" dirty="0">
                          <a:solidFill>
                            <a:srgbClr val="002060"/>
                          </a:solidFill>
                          <a:effectLst/>
                          <a:latin typeface="Arial" panose="020B0604020202020204" pitchFamily="34" charset="0"/>
                          <a:ea typeface="Calibri" panose="020F0502020204030204" pitchFamily="34" charset="0"/>
                          <a:cs typeface="Arial" panose="020B0604020202020204" pitchFamily="34" charset="0"/>
                        </a:rPr>
                        <a:t>There is no quantitative reasoning test, as in the WJ IV COG, which </a:t>
                      </a:r>
                      <a:r>
                        <a:rPr lang="en-GB" sz="16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testees</a:t>
                      </a:r>
                      <a:r>
                        <a:rPr lang="en-GB" sz="1600" dirty="0">
                          <a:solidFill>
                            <a:srgbClr val="002060"/>
                          </a:solidFill>
                          <a:effectLst/>
                          <a:latin typeface="Arial" panose="020B0604020202020204" pitchFamily="34" charset="0"/>
                          <a:ea typeface="Calibri" panose="020F0502020204030204" pitchFamily="34" charset="0"/>
                          <a:cs typeface="Arial" panose="020B0604020202020204" pitchFamily="34" charset="0"/>
                        </a:rPr>
                        <a:t> with dyscalculia find difficult. </a:t>
                      </a:r>
                      <a:endParaRPr lang="en-GB" sz="1600" dirty="0">
                        <a:effectLst/>
                        <a:latin typeface="Arial" panose="020B0604020202020204" pitchFamily="34" charset="0"/>
                        <a:ea typeface="Yu Mincho"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359029398"/>
                  </a:ext>
                </a:extLst>
              </a:tr>
              <a:tr h="1880467">
                <a:tc>
                  <a:txBody>
                    <a:bodyPr/>
                    <a:lstStyle/>
                    <a:p>
                      <a:pPr>
                        <a:lnSpc>
                          <a:spcPct val="107000"/>
                        </a:lnSpc>
                        <a:spcAft>
                          <a:spcPts val="800"/>
                        </a:spcAft>
                      </a:pPr>
                      <a:r>
                        <a:rPr lang="en-GB" sz="1600">
                          <a:effectLst/>
                          <a:latin typeface="Arial" panose="020B0604020202020204" pitchFamily="34" charset="0"/>
                          <a:cs typeface="Arial" panose="020B0604020202020204" pitchFamily="34" charset="0"/>
                        </a:rPr>
                        <a:t>Working Memory</a:t>
                      </a:r>
                    </a:p>
                    <a:p>
                      <a:pPr>
                        <a:lnSpc>
                          <a:spcPct val="107000"/>
                        </a:lnSpc>
                        <a:spcAft>
                          <a:spcPts val="800"/>
                        </a:spcAft>
                      </a:pPr>
                      <a:r>
                        <a:rPr lang="en-GB" sz="1600">
                          <a:effectLst/>
                          <a:latin typeface="Arial" panose="020B0604020202020204" pitchFamily="34" charset="0"/>
                          <a:cs typeface="Arial" panose="020B0604020202020204" pitchFamily="34" charset="0"/>
                        </a:rPr>
                        <a:t>Measures of the ability to maintain and manipulate information in active attention. This would include phonological memory (ability to identify accurately, retain briefly, and repeat sequences of sound).</a:t>
                      </a:r>
                      <a:endParaRPr lang="en-GB" sz="1600">
                        <a:effectLst/>
                        <a:latin typeface="Arial" panose="020B0604020202020204" pitchFamily="34" charset="0"/>
                        <a:ea typeface="Yu Mincho" panose="02020400000000000000" pitchFamily="18" charset="-128"/>
                        <a:cs typeface="Arial" panose="020B0604020202020204" pitchFamily="34" charset="0"/>
                      </a:endParaRPr>
                    </a:p>
                  </a:txBody>
                  <a:tcPr marL="68580" marR="68580" marT="0" marB="0"/>
                </a:tc>
                <a:tc>
                  <a:txBody>
                    <a:bodyPr/>
                    <a:lstStyle/>
                    <a:p>
                      <a:pPr>
                        <a:lnSpc>
                          <a:spcPct val="107000"/>
                        </a:lnSpc>
                        <a:spcAft>
                          <a:spcPts val="800"/>
                        </a:spcAft>
                      </a:pPr>
                      <a:r>
                        <a:rPr lang="en-GB" sz="1600" dirty="0">
                          <a:effectLst/>
                          <a:latin typeface="Arial" panose="020B0604020202020204" pitchFamily="34" charset="0"/>
                          <a:cs typeface="Arial" panose="020B0604020202020204" pitchFamily="34" charset="0"/>
                        </a:rPr>
                        <a:t> </a:t>
                      </a:r>
                    </a:p>
                    <a:p>
                      <a:pPr>
                        <a:lnSpc>
                          <a:spcPct val="107000"/>
                        </a:lnSpc>
                        <a:spcAft>
                          <a:spcPts val="800"/>
                        </a:spcAft>
                      </a:pPr>
                      <a:r>
                        <a:rPr lang="en-GB" sz="1600" dirty="0">
                          <a:effectLst/>
                          <a:latin typeface="Arial" panose="020B0604020202020204" pitchFamily="34" charset="0"/>
                          <a:cs typeface="Arial" panose="020B0604020202020204" pitchFamily="34" charset="0"/>
                        </a:rPr>
                        <a:t>Letter Memory</a:t>
                      </a:r>
                    </a:p>
                    <a:p>
                      <a:pPr>
                        <a:lnSpc>
                          <a:spcPct val="107000"/>
                        </a:lnSpc>
                        <a:spcAft>
                          <a:spcPts val="800"/>
                        </a:spcAft>
                      </a:pPr>
                      <a:r>
                        <a:rPr lang="en-GB" sz="1600" dirty="0">
                          <a:effectLst/>
                          <a:latin typeface="Arial" panose="020B0604020202020204" pitchFamily="34" charset="0"/>
                          <a:cs typeface="Arial" panose="020B0604020202020204" pitchFamily="34" charset="0"/>
                        </a:rPr>
                        <a:t>Word Memory</a:t>
                      </a:r>
                      <a:endParaRPr lang="en-GB" sz="1600" dirty="0">
                        <a:effectLst/>
                        <a:latin typeface="Arial" panose="020B0604020202020204" pitchFamily="34" charset="0"/>
                        <a:ea typeface="Yu Mincho"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3434520841"/>
                  </a:ext>
                </a:extLst>
              </a:tr>
            </a:tbl>
          </a:graphicData>
        </a:graphic>
      </p:graphicFrame>
      <p:sp>
        <p:nvSpPr>
          <p:cNvPr id="2" name="Slide Number Placeholder 1">
            <a:extLst>
              <a:ext uri="{FF2B5EF4-FFF2-40B4-BE49-F238E27FC236}">
                <a16:creationId xmlns:a16="http://schemas.microsoft.com/office/drawing/2014/main" id="{E935CF33-3BEF-97C8-A0E3-0065E98BB961}"/>
              </a:ext>
            </a:extLst>
          </p:cNvPr>
          <p:cNvSpPr>
            <a:spLocks noGrp="1"/>
          </p:cNvSpPr>
          <p:nvPr>
            <p:ph type="sldNum" sz="quarter" idx="12"/>
          </p:nvPr>
        </p:nvSpPr>
        <p:spPr/>
        <p:txBody>
          <a:bodyPr/>
          <a:lstStyle/>
          <a:p>
            <a:fld id="{9A85B619-5DE2-4FAE-AFEE-B0D3A1CA4D3C}" type="slidenum">
              <a:rPr lang="en-GB" smtClean="0"/>
              <a:t>19</a:t>
            </a:fld>
            <a:endParaRPr lang="en-GB"/>
          </a:p>
        </p:txBody>
      </p:sp>
    </p:spTree>
    <p:extLst>
      <p:ext uri="{BB962C8B-B14F-4D97-AF65-F5344CB8AC3E}">
        <p14:creationId xmlns:p14="http://schemas.microsoft.com/office/powerpoint/2010/main" val="3623879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1B14A-17F9-74B1-AA1C-5129F7743379}"/>
              </a:ext>
            </a:extLst>
          </p:cNvPr>
          <p:cNvSpPr>
            <a:spLocks noGrp="1"/>
          </p:cNvSpPr>
          <p:nvPr>
            <p:ph type="title"/>
          </p:nvPr>
        </p:nvSpPr>
        <p:spPr/>
        <p:txBody>
          <a:bodyPr/>
          <a:lstStyle/>
          <a:p>
            <a:pPr algn="ctr"/>
            <a:r>
              <a:rPr lang="en-US">
                <a:latin typeface="Arial" panose="020B0604020202020204" pitchFamily="34" charset="0"/>
                <a:cs typeface="Arial" panose="020B0604020202020204" pitchFamily="34" charset="0"/>
              </a:rPr>
              <a:t>Key Facts</a:t>
            </a:r>
            <a:endParaRPr lang="en-GB" dirty="0">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903E09B3-6AF5-B63A-7D4F-3E64995C0488}"/>
              </a:ext>
            </a:extLst>
          </p:cNvPr>
          <p:cNvSpPr>
            <a:spLocks noGrp="1"/>
          </p:cNvSpPr>
          <p:nvPr>
            <p:ph idx="1"/>
          </p:nvPr>
        </p:nvSpPr>
        <p:spPr/>
        <p:txBody>
          <a:bodyPr>
            <a:normAutofit/>
          </a:bodyPr>
          <a:lstStyle/>
          <a:p>
            <a:pPr marL="0" indent="0">
              <a:buNone/>
            </a:pPr>
            <a:r>
              <a:rPr lang="en-GB" sz="2000" b="1" dirty="0">
                <a:effectLst/>
                <a:latin typeface="Arial" panose="020B0604020202020204" pitchFamily="34" charset="0"/>
                <a:ea typeface="Calibri" panose="020F0502020204030204" pitchFamily="34" charset="0"/>
              </a:rPr>
              <a:t>Authors</a:t>
            </a:r>
            <a:endParaRPr lang="en-GB" sz="2000" b="1"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en-GB" sz="2000" dirty="0">
                <a:latin typeface="Arial" panose="020B0604020202020204" pitchFamily="34" charset="0"/>
                <a:cs typeface="Arial" panose="020B0604020202020204" pitchFamily="34" charset="0"/>
              </a:rPr>
              <a:t>Nancy Mather, PhD, R. Steve McCallum, PhD, Sherry </a:t>
            </a:r>
            <a:r>
              <a:rPr lang="en-GB" sz="2000" dirty="0" err="1">
                <a:latin typeface="Arial" panose="020B0604020202020204" pitchFamily="34" charset="0"/>
                <a:cs typeface="Arial" panose="020B0604020202020204" pitchFamily="34" charset="0"/>
              </a:rPr>
              <a:t>Mee</a:t>
            </a:r>
            <a:r>
              <a:rPr lang="en-GB" sz="2000" dirty="0">
                <a:latin typeface="Arial" panose="020B0604020202020204" pitchFamily="34" charset="0"/>
                <a:cs typeface="Arial" panose="020B0604020202020204" pitchFamily="34" charset="0"/>
              </a:rPr>
              <a:t> Bell, PhD, Barbara J. </a:t>
            </a:r>
            <a:r>
              <a:rPr lang="en-GB" sz="2000" dirty="0" err="1">
                <a:latin typeface="Arial" panose="020B0604020202020204" pitchFamily="34" charset="0"/>
                <a:cs typeface="Arial" panose="020B0604020202020204" pitchFamily="34" charset="0"/>
              </a:rPr>
              <a:t>Wendling</a:t>
            </a:r>
            <a:r>
              <a:rPr lang="en-GB" sz="2000" dirty="0">
                <a:latin typeface="Arial" panose="020B0604020202020204" pitchFamily="34" charset="0"/>
                <a:cs typeface="Arial" panose="020B0604020202020204" pitchFamily="34" charset="0"/>
              </a:rPr>
              <a:t>, MA</a:t>
            </a:r>
          </a:p>
          <a:p>
            <a:pPr marL="0" indent="0">
              <a:buNone/>
            </a:pPr>
            <a:endParaRPr lang="en-GB" sz="2000" dirty="0">
              <a:latin typeface="Arial" panose="020B0604020202020204" pitchFamily="34" charset="0"/>
              <a:cs typeface="Arial" panose="020B0604020202020204" pitchFamily="34" charset="0"/>
            </a:endParaRPr>
          </a:p>
          <a:p>
            <a:pPr marL="0" indent="0">
              <a:buNone/>
            </a:pPr>
            <a:r>
              <a:rPr lang="en-GB" sz="2000" b="1" dirty="0">
                <a:latin typeface="Arial" panose="020B0604020202020204" pitchFamily="34" charset="0"/>
                <a:cs typeface="Arial" panose="020B0604020202020204" pitchFamily="34" charset="0"/>
              </a:rPr>
              <a:t>Publisher:</a:t>
            </a:r>
          </a:p>
          <a:p>
            <a:pPr marL="0" indent="0">
              <a:buNone/>
            </a:pPr>
            <a:r>
              <a:rPr lang="en-GB" sz="2000" dirty="0">
                <a:latin typeface="Arial" panose="020B0604020202020204" pitchFamily="34" charset="0"/>
                <a:cs typeface="Arial" panose="020B0604020202020204" pitchFamily="34" charset="0"/>
              </a:rPr>
              <a:t>Western Psychological Services</a:t>
            </a:r>
          </a:p>
          <a:p>
            <a:pPr marL="0" indent="0">
              <a:buNone/>
            </a:pPr>
            <a:endParaRPr lang="en-GB" sz="2000" dirty="0">
              <a:latin typeface="Arial" panose="020B0604020202020204" pitchFamily="34" charset="0"/>
              <a:cs typeface="Arial" panose="020B0604020202020204" pitchFamily="34" charset="0"/>
            </a:endParaRPr>
          </a:p>
          <a:p>
            <a:pPr marL="0" indent="0">
              <a:buNone/>
            </a:pPr>
            <a:r>
              <a:rPr lang="en-GB" sz="2000" b="1" dirty="0">
                <a:latin typeface="Arial" panose="020B0604020202020204" pitchFamily="34" charset="0"/>
                <a:cs typeface="Arial" panose="020B0604020202020204" pitchFamily="34" charset="0"/>
              </a:rPr>
              <a:t>Age range:</a:t>
            </a:r>
          </a:p>
          <a:p>
            <a:pPr marL="0" indent="0">
              <a:buNone/>
            </a:pPr>
            <a:r>
              <a:rPr lang="en-GB" sz="2000" dirty="0">
                <a:effectLst/>
                <a:latin typeface="Arial" panose="020B0604020202020204" pitchFamily="34" charset="0"/>
                <a:ea typeface="Calibri" panose="020F0502020204030204" pitchFamily="34" charset="0"/>
                <a:cs typeface="Arial" panose="020B0604020202020204" pitchFamily="34" charset="0"/>
              </a:rPr>
              <a:t>5-89 years</a:t>
            </a:r>
          </a:p>
          <a:p>
            <a:pPr marL="0" indent="0">
              <a:buNone/>
            </a:pPr>
            <a:endParaRPr lang="en-GB" dirty="0"/>
          </a:p>
        </p:txBody>
      </p:sp>
      <p:sp>
        <p:nvSpPr>
          <p:cNvPr id="3" name="Slide Number Placeholder 2">
            <a:extLst>
              <a:ext uri="{FF2B5EF4-FFF2-40B4-BE49-F238E27FC236}">
                <a16:creationId xmlns:a16="http://schemas.microsoft.com/office/drawing/2014/main" id="{15861742-42CB-8662-36AD-B5C78F9BCB1A}"/>
              </a:ext>
            </a:extLst>
          </p:cNvPr>
          <p:cNvSpPr>
            <a:spLocks noGrp="1"/>
          </p:cNvSpPr>
          <p:nvPr>
            <p:ph type="sldNum" sz="quarter" idx="12"/>
          </p:nvPr>
        </p:nvSpPr>
        <p:spPr/>
        <p:txBody>
          <a:bodyPr/>
          <a:lstStyle/>
          <a:p>
            <a:fld id="{9A85B619-5DE2-4FAE-AFEE-B0D3A1CA4D3C}" type="slidenum">
              <a:rPr lang="en-GB" smtClean="0"/>
              <a:t>2</a:t>
            </a:fld>
            <a:endParaRPr lang="en-GB"/>
          </a:p>
        </p:txBody>
      </p:sp>
    </p:spTree>
    <p:extLst>
      <p:ext uri="{BB962C8B-B14F-4D97-AF65-F5344CB8AC3E}">
        <p14:creationId xmlns:p14="http://schemas.microsoft.com/office/powerpoint/2010/main" val="319849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D228A71-C30B-2F21-A8CD-770B9F8D6930}"/>
              </a:ext>
            </a:extLst>
          </p:cNvPr>
          <p:cNvGraphicFramePr>
            <a:graphicFrameLocks noGrp="1"/>
          </p:cNvGraphicFramePr>
          <p:nvPr>
            <p:extLst>
              <p:ext uri="{D42A27DB-BD31-4B8C-83A1-F6EECF244321}">
                <p14:modId xmlns:p14="http://schemas.microsoft.com/office/powerpoint/2010/main" val="1320474702"/>
              </p:ext>
            </p:extLst>
          </p:nvPr>
        </p:nvGraphicFramePr>
        <p:xfrm>
          <a:off x="361507" y="255181"/>
          <a:ext cx="11313043" cy="6390857"/>
        </p:xfrm>
        <a:graphic>
          <a:graphicData uri="http://schemas.openxmlformats.org/drawingml/2006/table">
            <a:tbl>
              <a:tblPr firstRow="1" firstCol="1" bandRow="1">
                <a:tableStyleId>{5C22544A-7EE6-4342-B048-85BDC9FD1C3A}</a:tableStyleId>
              </a:tblPr>
              <a:tblGrid>
                <a:gridCol w="5763248">
                  <a:extLst>
                    <a:ext uri="{9D8B030D-6E8A-4147-A177-3AD203B41FA5}">
                      <a16:colId xmlns:a16="http://schemas.microsoft.com/office/drawing/2014/main" val="2714082593"/>
                    </a:ext>
                  </a:extLst>
                </a:gridCol>
                <a:gridCol w="5549795">
                  <a:extLst>
                    <a:ext uri="{9D8B030D-6E8A-4147-A177-3AD203B41FA5}">
                      <a16:colId xmlns:a16="http://schemas.microsoft.com/office/drawing/2014/main" val="1700566494"/>
                    </a:ext>
                  </a:extLst>
                </a:gridCol>
              </a:tblGrid>
              <a:tr h="6390857">
                <a:tc>
                  <a:txBody>
                    <a:bodyPr/>
                    <a:lstStyle/>
                    <a:p>
                      <a:pPr>
                        <a:lnSpc>
                          <a:spcPct val="107000"/>
                        </a:lnSpc>
                        <a:spcAft>
                          <a:spcPts val="800"/>
                        </a:spcAft>
                      </a:pPr>
                      <a:r>
                        <a:rPr lang="en-GB" dirty="0">
                          <a:latin typeface="Arial" panose="020B0604020202020204" pitchFamily="34" charset="0"/>
                          <a:cs typeface="Arial" panose="020B0604020202020204" pitchFamily="34" charset="0"/>
                        </a:rPr>
                        <a:t>Phonological Awareness</a:t>
                      </a:r>
                    </a:p>
                    <a:p>
                      <a:pPr>
                        <a:lnSpc>
                          <a:spcPct val="107000"/>
                        </a:lnSpc>
                        <a:spcAft>
                          <a:spcPts val="800"/>
                        </a:spcAft>
                      </a:pPr>
                      <a:r>
                        <a:rPr lang="en-GB" dirty="0">
                          <a:latin typeface="Arial" panose="020B0604020202020204" pitchFamily="34" charset="0"/>
                          <a:cs typeface="Arial" panose="020B0604020202020204" pitchFamily="34" charset="0"/>
                        </a:rPr>
                        <a:t>Measures of phonological awareness (ability to accurately identify, discriminate between and manipulate the separate units of sounds in words, known as ‘phonemes’.</a:t>
                      </a:r>
                    </a:p>
                  </a:txBody>
                  <a:tcPr marL="68580" marR="68580" marT="0" marB="0"/>
                </a:tc>
                <a:tc>
                  <a:txBody>
                    <a:bodyPr/>
                    <a:lstStyle/>
                    <a:p>
                      <a:pPr>
                        <a:lnSpc>
                          <a:spcPct val="107000"/>
                        </a:lnSpc>
                        <a:spcAft>
                          <a:spcPts val="800"/>
                        </a:spcAft>
                      </a:pPr>
                      <a:r>
                        <a:rPr lang="en-GB" dirty="0">
                          <a:latin typeface="Arial" panose="020B0604020202020204" pitchFamily="34" charset="0"/>
                          <a:cs typeface="Arial" panose="020B0604020202020204" pitchFamily="34" charset="0"/>
                        </a:rPr>
                        <a:t>Segmenting</a:t>
                      </a:r>
                    </a:p>
                    <a:p>
                      <a:pPr>
                        <a:lnSpc>
                          <a:spcPct val="107000"/>
                        </a:lnSpc>
                        <a:spcAft>
                          <a:spcPts val="800"/>
                        </a:spcAft>
                      </a:pPr>
                      <a:r>
                        <a:rPr lang="en-GB" dirty="0">
                          <a:latin typeface="Arial" panose="020B0604020202020204" pitchFamily="34" charset="0"/>
                          <a:cs typeface="Arial" panose="020B0604020202020204" pitchFamily="34" charset="0"/>
                        </a:rPr>
                        <a:t>Blending</a:t>
                      </a:r>
                    </a:p>
                    <a:p>
                      <a:pPr>
                        <a:lnSpc>
                          <a:spcPct val="107000"/>
                        </a:lnSpc>
                        <a:spcAft>
                          <a:spcPts val="800"/>
                        </a:spcAft>
                      </a:pPr>
                      <a:r>
                        <a:rPr lang="fr-FR" dirty="0" err="1">
                          <a:latin typeface="Arial" panose="020B0604020202020204" pitchFamily="34" charset="0"/>
                          <a:cs typeface="Arial" panose="020B0604020202020204" pitchFamily="34" charset="0"/>
                        </a:rPr>
                        <a:t>Phonological</a:t>
                      </a:r>
                      <a:r>
                        <a:rPr lang="fr-FR" dirty="0">
                          <a:latin typeface="Arial" panose="020B0604020202020204" pitchFamily="34" charset="0"/>
                          <a:cs typeface="Arial" panose="020B0604020202020204" pitchFamily="34" charset="0"/>
                        </a:rPr>
                        <a:t> Manipulation – Substitution</a:t>
                      </a:r>
                      <a:endParaRPr lang="en-GB" dirty="0">
                        <a:latin typeface="Arial" panose="020B0604020202020204" pitchFamily="34" charset="0"/>
                        <a:cs typeface="Arial" panose="020B0604020202020204" pitchFamily="34" charset="0"/>
                      </a:endParaRPr>
                    </a:p>
                    <a:p>
                      <a:pPr>
                        <a:lnSpc>
                          <a:spcPct val="107000"/>
                        </a:lnSpc>
                        <a:spcAft>
                          <a:spcPts val="800"/>
                        </a:spcAft>
                      </a:pPr>
                      <a:r>
                        <a:rPr lang="fr-FR" dirty="0" err="1">
                          <a:latin typeface="Arial" panose="020B0604020202020204" pitchFamily="34" charset="0"/>
                          <a:cs typeface="Arial" panose="020B0604020202020204" pitchFamily="34" charset="0"/>
                        </a:rPr>
                        <a:t>Phonological</a:t>
                      </a:r>
                      <a:r>
                        <a:rPr lang="fr-FR" dirty="0">
                          <a:latin typeface="Arial" panose="020B0604020202020204" pitchFamily="34" charset="0"/>
                          <a:cs typeface="Arial" panose="020B0604020202020204" pitchFamily="34" charset="0"/>
                        </a:rPr>
                        <a:t> Manipulation – </a:t>
                      </a:r>
                      <a:r>
                        <a:rPr lang="fr-FR" dirty="0" err="1">
                          <a:latin typeface="Arial" panose="020B0604020202020204" pitchFamily="34" charset="0"/>
                          <a:cs typeface="Arial" panose="020B0604020202020204" pitchFamily="34" charset="0"/>
                        </a:rPr>
                        <a:t>Deletion</a:t>
                      </a:r>
                      <a:endParaRPr lang="fr-FR" dirty="0">
                        <a:latin typeface="Arial" panose="020B0604020202020204" pitchFamily="34" charset="0"/>
                        <a:cs typeface="Arial" panose="020B0604020202020204" pitchFamily="34" charset="0"/>
                      </a:endParaRPr>
                    </a:p>
                    <a:p>
                      <a:pPr>
                        <a:lnSpc>
                          <a:spcPct val="107000"/>
                        </a:lnSpc>
                        <a:spcAft>
                          <a:spcPts val="800"/>
                        </a:spcAft>
                      </a:pPr>
                      <a:r>
                        <a:rPr lang="en-GB" sz="1800" b="1" kern="1200" dirty="0">
                          <a:solidFill>
                            <a:schemeClr val="bg1"/>
                          </a:solidFill>
                          <a:effectLst/>
                          <a:latin typeface="Arial" panose="020B0604020202020204" pitchFamily="34" charset="0"/>
                          <a:ea typeface="+mn-ea"/>
                          <a:cs typeface="Arial" panose="020B0604020202020204" pitchFamily="34" charset="0"/>
                        </a:rPr>
                        <a:t>(TOD-E:</a:t>
                      </a:r>
                      <a:r>
                        <a:rPr lang="en-GB" sz="1800" b="1" kern="1200" baseline="0" dirty="0">
                          <a:solidFill>
                            <a:schemeClr val="bg1"/>
                          </a:solidFill>
                          <a:effectLst/>
                          <a:latin typeface="Arial" panose="020B0604020202020204" pitchFamily="34" charset="0"/>
                          <a:ea typeface="+mn-ea"/>
                          <a:cs typeface="Arial" panose="020B0604020202020204" pitchFamily="34" charset="0"/>
                        </a:rPr>
                        <a:t> </a:t>
                      </a:r>
                      <a:r>
                        <a:rPr lang="en-GB" sz="1800" b="1" kern="1200" dirty="0">
                          <a:solidFill>
                            <a:schemeClr val="bg1"/>
                          </a:solidFill>
                          <a:effectLst/>
                          <a:latin typeface="Arial" panose="020B0604020202020204" pitchFamily="34" charset="0"/>
                          <a:ea typeface="+mn-ea"/>
                          <a:cs typeface="Arial" panose="020B0604020202020204" pitchFamily="34" charset="0"/>
                        </a:rPr>
                        <a:t>Rhyming, and Early Segmenting)</a:t>
                      </a:r>
                      <a:endParaRPr lang="fr-FR" dirty="0">
                        <a:solidFill>
                          <a:schemeClr val="bg1"/>
                        </a:solidFill>
                        <a:latin typeface="Arial" panose="020B0604020202020204" pitchFamily="34" charset="0"/>
                        <a:cs typeface="Arial" panose="020B0604020202020204" pitchFamily="34" charset="0"/>
                      </a:endParaRPr>
                    </a:p>
                    <a:p>
                      <a:pPr>
                        <a:lnSpc>
                          <a:spcPct val="107000"/>
                        </a:lnSpc>
                        <a:spcAft>
                          <a:spcPts val="800"/>
                        </a:spcAft>
                      </a:pPr>
                      <a:endParaRPr lang="fr-FR" dirty="0">
                        <a:latin typeface="Arial" panose="020B0604020202020204" pitchFamily="34" charset="0"/>
                        <a:cs typeface="Arial" panose="020B0604020202020204" pitchFamily="34" charset="0"/>
                      </a:endParaRPr>
                    </a:p>
                    <a:p>
                      <a:pPr>
                        <a:lnSpc>
                          <a:spcPct val="107000"/>
                        </a:lnSpc>
                        <a:spcAft>
                          <a:spcPts val="800"/>
                        </a:spcAft>
                      </a:pPr>
                      <a:endParaRPr lang="fr-FR" dirty="0">
                        <a:latin typeface="Arial" panose="020B0604020202020204" pitchFamily="34" charset="0"/>
                        <a:cs typeface="Arial" panose="020B0604020202020204" pitchFamily="34" charset="0"/>
                      </a:endParaRPr>
                    </a:p>
                    <a:p>
                      <a:pPr>
                        <a:lnSpc>
                          <a:spcPct val="107000"/>
                        </a:lnSpc>
                        <a:spcAft>
                          <a:spcPts val="800"/>
                        </a:spcAft>
                      </a:pPr>
                      <a:r>
                        <a:rPr lang="en-GB" dirty="0">
                          <a:latin typeface="Arial" panose="020B0604020202020204" pitchFamily="34" charset="0"/>
                          <a:cs typeface="Arial" panose="020B0604020202020204" pitchFamily="34" charset="0"/>
                        </a:rPr>
                        <a:t>Symbol to Sound Learning and Word Pattern Choice are tests of Orthographic Mapping</a:t>
                      </a:r>
                    </a:p>
                  </a:txBody>
                  <a:tcPr marL="68580" marR="68580" marT="0" marB="0"/>
                </a:tc>
                <a:extLst>
                  <a:ext uri="{0D108BD9-81ED-4DB2-BD59-A6C34878D82A}">
                    <a16:rowId xmlns:a16="http://schemas.microsoft.com/office/drawing/2014/main" val="2213084458"/>
                  </a:ext>
                </a:extLst>
              </a:tr>
            </a:tbl>
          </a:graphicData>
        </a:graphic>
      </p:graphicFrame>
      <p:sp>
        <p:nvSpPr>
          <p:cNvPr id="3" name="Slide Number Placeholder 2">
            <a:extLst>
              <a:ext uri="{FF2B5EF4-FFF2-40B4-BE49-F238E27FC236}">
                <a16:creationId xmlns:a16="http://schemas.microsoft.com/office/drawing/2014/main" id="{DE016016-B650-D216-DCF5-7A96CD96FF3C}"/>
              </a:ext>
            </a:extLst>
          </p:cNvPr>
          <p:cNvSpPr>
            <a:spLocks noGrp="1"/>
          </p:cNvSpPr>
          <p:nvPr>
            <p:ph type="sldNum" sz="quarter" idx="12"/>
          </p:nvPr>
        </p:nvSpPr>
        <p:spPr/>
        <p:txBody>
          <a:bodyPr/>
          <a:lstStyle/>
          <a:p>
            <a:fld id="{9A85B619-5DE2-4FAE-AFEE-B0D3A1CA4D3C}" type="slidenum">
              <a:rPr lang="en-GB" smtClean="0"/>
              <a:t>20</a:t>
            </a:fld>
            <a:endParaRPr lang="en-GB"/>
          </a:p>
        </p:txBody>
      </p:sp>
    </p:spTree>
    <p:extLst>
      <p:ext uri="{BB962C8B-B14F-4D97-AF65-F5344CB8AC3E}">
        <p14:creationId xmlns:p14="http://schemas.microsoft.com/office/powerpoint/2010/main" val="3894605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6369C9D-9B45-E116-0BEF-305C181C20DE}"/>
              </a:ext>
            </a:extLst>
          </p:cNvPr>
          <p:cNvGraphicFramePr>
            <a:graphicFrameLocks noGrp="1"/>
          </p:cNvGraphicFramePr>
          <p:nvPr>
            <p:extLst>
              <p:ext uri="{D42A27DB-BD31-4B8C-83A1-F6EECF244321}">
                <p14:modId xmlns:p14="http://schemas.microsoft.com/office/powerpoint/2010/main" val="3973991852"/>
              </p:ext>
            </p:extLst>
          </p:nvPr>
        </p:nvGraphicFramePr>
        <p:xfrm>
          <a:off x="244549" y="115957"/>
          <a:ext cx="11249247" cy="6130051"/>
        </p:xfrm>
        <a:graphic>
          <a:graphicData uri="http://schemas.openxmlformats.org/drawingml/2006/table">
            <a:tbl>
              <a:tblPr firstRow="1" firstCol="1" bandRow="1">
                <a:tableStyleId>{5C22544A-7EE6-4342-B048-85BDC9FD1C3A}</a:tableStyleId>
              </a:tblPr>
              <a:tblGrid>
                <a:gridCol w="4540102">
                  <a:extLst>
                    <a:ext uri="{9D8B030D-6E8A-4147-A177-3AD203B41FA5}">
                      <a16:colId xmlns:a16="http://schemas.microsoft.com/office/drawing/2014/main" val="585416647"/>
                    </a:ext>
                  </a:extLst>
                </a:gridCol>
                <a:gridCol w="6709145">
                  <a:extLst>
                    <a:ext uri="{9D8B030D-6E8A-4147-A177-3AD203B41FA5}">
                      <a16:colId xmlns:a16="http://schemas.microsoft.com/office/drawing/2014/main" val="1779907561"/>
                    </a:ext>
                  </a:extLst>
                </a:gridCol>
              </a:tblGrid>
              <a:tr h="2190016">
                <a:tc>
                  <a:txBody>
                    <a:bodyPr/>
                    <a:lstStyle/>
                    <a:p>
                      <a:pPr>
                        <a:lnSpc>
                          <a:spcPct val="107000"/>
                        </a:lnSpc>
                        <a:spcAft>
                          <a:spcPts val="800"/>
                        </a:spcAft>
                      </a:pPr>
                      <a:r>
                        <a:rPr lang="en-GB" sz="1600" dirty="0">
                          <a:effectLst/>
                          <a:latin typeface="Arial" panose="020B0604020202020204" pitchFamily="34" charset="0"/>
                          <a:cs typeface="Arial" panose="020B0604020202020204" pitchFamily="34" charset="0"/>
                        </a:rPr>
                        <a:t>Processing Speed</a:t>
                      </a:r>
                    </a:p>
                    <a:p>
                      <a:pPr>
                        <a:lnSpc>
                          <a:spcPct val="107000"/>
                        </a:lnSpc>
                        <a:spcAft>
                          <a:spcPts val="800"/>
                        </a:spcAft>
                      </a:pPr>
                      <a:r>
                        <a:rPr lang="en-GB" sz="1600" dirty="0">
                          <a:effectLst/>
                          <a:latin typeface="Arial" panose="020B0604020202020204" pitchFamily="34" charset="0"/>
                          <a:cs typeface="Arial" panose="020B0604020202020204" pitchFamily="34" charset="0"/>
                        </a:rPr>
                        <a:t>Measures of processing speed (ability to perform relatively simple repetitive cognitive tasks, quickly, accurately and fluently). This would include rapid symbolic naming (ability to retrieve accurately well-known phonological responses fluently from long-term memory in response to a visual stimulus).</a:t>
                      </a:r>
                      <a:endParaRPr lang="en-GB" sz="1600" dirty="0">
                        <a:effectLst/>
                        <a:latin typeface="Arial" panose="020B0604020202020204" pitchFamily="34" charset="0"/>
                        <a:ea typeface="Yu Mincho" panose="02020400000000000000" pitchFamily="18" charset="-128"/>
                        <a:cs typeface="Arial" panose="020B0604020202020204" pitchFamily="34" charset="0"/>
                      </a:endParaRPr>
                    </a:p>
                  </a:txBody>
                  <a:tcPr marL="46262" marR="46262" marT="0" marB="0"/>
                </a:tc>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 </a:t>
                      </a:r>
                      <a:endParaRPr lang="en-GB" sz="1400" dirty="0">
                        <a:effectLst/>
                        <a:latin typeface="Arial" panose="020B0604020202020204" pitchFamily="34" charset="0"/>
                        <a:cs typeface="Arial" panose="020B0604020202020204" pitchFamily="34" charset="0"/>
                      </a:endParaRPr>
                    </a:p>
                    <a:p>
                      <a:pPr>
                        <a:lnSpc>
                          <a:spcPct val="107000"/>
                        </a:lnSpc>
                        <a:spcAft>
                          <a:spcPts val="800"/>
                        </a:spcAft>
                      </a:pPr>
                      <a:r>
                        <a:rPr lang="en-GB" sz="1400" dirty="0">
                          <a:effectLst/>
                          <a:latin typeface="Arial" panose="020B0604020202020204" pitchFamily="34" charset="0"/>
                          <a:cs typeface="Arial" panose="020B0604020202020204" pitchFamily="34" charset="0"/>
                        </a:rPr>
                        <a:t>Rapid Number and Letter Naming</a:t>
                      </a:r>
                    </a:p>
                    <a:p>
                      <a:pPr>
                        <a:lnSpc>
                          <a:spcPct val="107000"/>
                        </a:lnSpc>
                        <a:spcAft>
                          <a:spcPts val="800"/>
                        </a:spcAft>
                      </a:pPr>
                      <a:r>
                        <a:rPr lang="en-GB" sz="1400" dirty="0">
                          <a:effectLst/>
                          <a:latin typeface="Arial" panose="020B0604020202020204" pitchFamily="34" charset="0"/>
                          <a:cs typeface="Arial" panose="020B0604020202020204" pitchFamily="34" charset="0"/>
                        </a:rPr>
                        <a:t>Rapid Letter Naming</a:t>
                      </a:r>
                    </a:p>
                    <a:p>
                      <a:pPr>
                        <a:lnSpc>
                          <a:spcPct val="107000"/>
                        </a:lnSpc>
                        <a:spcAft>
                          <a:spcPts val="800"/>
                        </a:spcAft>
                      </a:pPr>
                      <a:endParaRPr lang="en-GB" sz="1400" dirty="0">
                        <a:effectLst/>
                        <a:latin typeface="Arial" panose="020B0604020202020204" pitchFamily="34" charset="0"/>
                        <a:ea typeface="Yu Mincho" panose="02020400000000000000" pitchFamily="18" charset="-128"/>
                        <a:cs typeface="Arial" panose="020B060402020202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400" dirty="0">
                          <a:solidFill>
                            <a:srgbClr val="FF0000"/>
                          </a:solidFill>
                          <a:effectLst/>
                          <a:latin typeface="Arial" panose="020B0604020202020204" pitchFamily="34" charset="0"/>
                          <a:ea typeface="Yu Mincho" panose="02020400000000000000" pitchFamily="18" charset="-128"/>
                          <a:cs typeface="Arial" panose="020B0604020202020204" pitchFamily="34" charset="0"/>
                        </a:rPr>
                        <a:t>Orthographic processing: </a:t>
                      </a: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400" dirty="0">
                          <a:effectLst/>
                        </a:rPr>
                        <a:t>Letter and Word Choice</a:t>
                      </a: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400" dirty="0">
                          <a:effectLst/>
                        </a:rPr>
                        <a:t>Word Pattern Choice</a:t>
                      </a:r>
                    </a:p>
                    <a:p>
                      <a:pPr>
                        <a:lnSpc>
                          <a:spcPct val="107000"/>
                        </a:lnSpc>
                        <a:spcAft>
                          <a:spcPts val="800"/>
                        </a:spcAft>
                      </a:pPr>
                      <a:endParaRPr lang="en-GB" sz="1100" dirty="0">
                        <a:effectLst/>
                        <a:latin typeface="Arial" panose="020B0604020202020204" pitchFamily="34" charset="0"/>
                        <a:ea typeface="Yu Mincho" panose="02020400000000000000" pitchFamily="18" charset="-128"/>
                        <a:cs typeface="Arial" panose="020B0604020202020204" pitchFamily="34" charset="0"/>
                      </a:endParaRPr>
                    </a:p>
                  </a:txBody>
                  <a:tcPr marL="46262" marR="46262" marT="0" marB="0"/>
                </a:tc>
                <a:extLst>
                  <a:ext uri="{0D108BD9-81ED-4DB2-BD59-A6C34878D82A}">
                    <a16:rowId xmlns:a16="http://schemas.microsoft.com/office/drawing/2014/main" val="4266549435"/>
                  </a:ext>
                </a:extLst>
              </a:tr>
              <a:tr h="3680157">
                <a:tc>
                  <a:txBody>
                    <a:bodyPr/>
                    <a:lstStyle/>
                    <a:p>
                      <a:pPr>
                        <a:lnSpc>
                          <a:spcPct val="107000"/>
                        </a:lnSpc>
                        <a:spcAft>
                          <a:spcPts val="800"/>
                        </a:spcAft>
                      </a:pPr>
                      <a:r>
                        <a:rPr lang="en-GB" sz="1600" dirty="0">
                          <a:effectLst/>
                          <a:latin typeface="Arial" panose="020B0604020202020204" pitchFamily="34" charset="0"/>
                          <a:cs typeface="Arial" panose="020B0604020202020204" pitchFamily="34" charset="0"/>
                        </a:rPr>
                        <a:t>Single-Word Reading</a:t>
                      </a:r>
                    </a:p>
                    <a:p>
                      <a:pPr marL="342900" lvl="0" indent="-342900">
                        <a:lnSpc>
                          <a:spcPct val="107000"/>
                        </a:lnSpc>
                        <a:buFont typeface="Symbol" panose="05050102010706020507" pitchFamily="18" charset="2"/>
                        <a:buChar char=""/>
                      </a:pPr>
                      <a:r>
                        <a:rPr lang="en-GB" sz="1600" dirty="0">
                          <a:effectLst/>
                          <a:latin typeface="Arial" panose="020B0604020202020204" pitchFamily="34" charset="0"/>
                          <a:cs typeface="Arial" panose="020B0604020202020204" pitchFamily="34" charset="0"/>
                        </a:rPr>
                        <a:t>A standardised graded, single-word reading test </a:t>
                      </a:r>
                    </a:p>
                    <a:p>
                      <a:pPr marL="342900" lvl="0" indent="-342900">
                        <a:lnSpc>
                          <a:spcPct val="107000"/>
                        </a:lnSpc>
                        <a:buFont typeface="Symbol" panose="05050102010706020507" pitchFamily="18" charset="2"/>
                        <a:buChar char=""/>
                      </a:pPr>
                      <a:r>
                        <a:rPr lang="en-GB" sz="1600" dirty="0">
                          <a:effectLst/>
                          <a:latin typeface="Arial" panose="020B0604020202020204" pitchFamily="34" charset="0"/>
                          <a:cs typeface="Arial" panose="020B0604020202020204" pitchFamily="34" charset="0"/>
                        </a:rPr>
                        <a:t>A timed sight-word reading test. </a:t>
                      </a:r>
                    </a:p>
                    <a:p>
                      <a:pPr marL="342900" lvl="0" indent="-342900">
                        <a:lnSpc>
                          <a:spcPct val="107000"/>
                        </a:lnSpc>
                        <a:spcAft>
                          <a:spcPts val="800"/>
                        </a:spcAft>
                        <a:buFont typeface="Symbol" panose="05050102010706020507" pitchFamily="18" charset="2"/>
                        <a:buChar char=""/>
                      </a:pPr>
                      <a:r>
                        <a:rPr lang="en-GB" sz="1600" dirty="0">
                          <a:effectLst/>
                          <a:latin typeface="Arial" panose="020B0604020202020204" pitchFamily="34" charset="0"/>
                          <a:cs typeface="Arial" panose="020B0604020202020204" pitchFamily="34" charset="0"/>
                        </a:rPr>
                        <a:t>A non-word reading task, timed or untimed, should be included.</a:t>
                      </a:r>
                      <a:endParaRPr lang="en-GB" sz="1600" dirty="0">
                        <a:effectLst/>
                        <a:latin typeface="Arial" panose="020B0604020202020204" pitchFamily="34" charset="0"/>
                        <a:ea typeface="Yu Mincho" panose="02020400000000000000" pitchFamily="18" charset="-128"/>
                        <a:cs typeface="Arial" panose="020B0604020202020204" pitchFamily="34" charset="0"/>
                      </a:endParaRPr>
                    </a:p>
                  </a:txBody>
                  <a:tcPr marL="46262" marR="46262" marT="0" marB="0"/>
                </a:tc>
                <a:tc>
                  <a:txBody>
                    <a:bodyPr/>
                    <a:lstStyle/>
                    <a:p>
                      <a:pPr>
                        <a:lnSpc>
                          <a:spcPct val="107000"/>
                        </a:lnSpc>
                        <a:spcAft>
                          <a:spcPts val="800"/>
                        </a:spcAft>
                      </a:pPr>
                      <a:r>
                        <a:rPr lang="en-GB" sz="1600" dirty="0">
                          <a:effectLst/>
                          <a:latin typeface="Arial" panose="020B0604020202020204" pitchFamily="34" charset="0"/>
                          <a:cs typeface="Arial" panose="020B0604020202020204" pitchFamily="34" charset="0"/>
                        </a:rPr>
                        <a:t>Irregular Word Reading </a:t>
                      </a:r>
                      <a:r>
                        <a:rPr lang="en-GB" sz="1600" dirty="0">
                          <a:solidFill>
                            <a:srgbClr val="7030A0"/>
                          </a:solidFill>
                          <a:effectLst/>
                          <a:latin typeface="Arial" panose="020B0604020202020204" pitchFamily="34" charset="0"/>
                          <a:cs typeface="Arial" panose="020B0604020202020204" pitchFamily="34" charset="0"/>
                        </a:rPr>
                        <a:t>(TOD says this is a test of orthographic processing</a:t>
                      </a:r>
                      <a:r>
                        <a:rPr lang="en-GB" sz="1600" dirty="0" smtClean="0">
                          <a:solidFill>
                            <a:srgbClr val="7030A0"/>
                          </a:solidFill>
                          <a:effectLst/>
                          <a:latin typeface="Arial" panose="020B0604020202020204" pitchFamily="34" charset="0"/>
                          <a:cs typeface="Arial" panose="020B0604020202020204" pitchFamily="34" charset="0"/>
                        </a:rPr>
                        <a:t>).</a:t>
                      </a:r>
                      <a:endParaRPr lang="en-GB" sz="1600" dirty="0">
                        <a:solidFill>
                          <a:srgbClr val="7030A0"/>
                        </a:solidFill>
                        <a:effectLst/>
                        <a:latin typeface="Arial" panose="020B0604020202020204" pitchFamily="34" charset="0"/>
                        <a:cs typeface="Arial" panose="020B0604020202020204" pitchFamily="34" charset="0"/>
                      </a:endParaRPr>
                    </a:p>
                    <a:p>
                      <a:pPr>
                        <a:lnSpc>
                          <a:spcPct val="107000"/>
                        </a:lnSpc>
                        <a:spcAft>
                          <a:spcPts val="800"/>
                        </a:spcAft>
                      </a:pPr>
                      <a:r>
                        <a:rPr lang="en-GB" sz="1600" dirty="0" err="1">
                          <a:effectLst/>
                          <a:latin typeface="Arial" panose="020B0604020202020204" pitchFamily="34" charset="0"/>
                          <a:cs typeface="Arial" panose="020B0604020202020204" pitchFamily="34" charset="0"/>
                        </a:rPr>
                        <a:t>Pseudoword</a:t>
                      </a:r>
                      <a:r>
                        <a:rPr lang="en-GB" sz="1600" dirty="0">
                          <a:effectLst/>
                          <a:latin typeface="Arial" panose="020B0604020202020204" pitchFamily="34" charset="0"/>
                          <a:cs typeface="Arial" panose="020B0604020202020204" pitchFamily="34" charset="0"/>
                        </a:rPr>
                        <a:t> </a:t>
                      </a:r>
                      <a:r>
                        <a:rPr lang="en-GB" sz="1600" dirty="0" smtClean="0">
                          <a:effectLst/>
                          <a:latin typeface="Arial" panose="020B0604020202020204" pitchFamily="34" charset="0"/>
                          <a:cs typeface="Arial" panose="020B0604020202020204" pitchFamily="34" charset="0"/>
                        </a:rPr>
                        <a:t>Reading.</a:t>
                      </a:r>
                      <a:endParaRPr lang="en-GB" sz="1600" dirty="0">
                        <a:effectLst/>
                        <a:latin typeface="Arial" panose="020B0604020202020204" pitchFamily="34" charset="0"/>
                        <a:cs typeface="Arial" panose="020B0604020202020204" pitchFamily="34" charset="0"/>
                      </a:endParaRPr>
                    </a:p>
                    <a:p>
                      <a:pPr>
                        <a:lnSpc>
                          <a:spcPct val="107000"/>
                        </a:lnSpc>
                        <a:spcAft>
                          <a:spcPts val="800"/>
                        </a:spcAft>
                      </a:pPr>
                      <a:r>
                        <a:rPr lang="en-GB" sz="1600" dirty="0">
                          <a:effectLst/>
                          <a:latin typeface="Arial" panose="020B0604020202020204" pitchFamily="34" charset="0"/>
                          <a:cs typeface="Arial" panose="020B0604020202020204" pitchFamily="34" charset="0"/>
                        </a:rPr>
                        <a:t>Rapid </a:t>
                      </a:r>
                      <a:r>
                        <a:rPr lang="en-GB" sz="1600" dirty="0" err="1">
                          <a:effectLst/>
                          <a:latin typeface="Arial" panose="020B0604020202020204" pitchFamily="34" charset="0"/>
                          <a:cs typeface="Arial" panose="020B0604020202020204" pitchFamily="34" charset="0"/>
                        </a:rPr>
                        <a:t>Pseudoword</a:t>
                      </a:r>
                      <a:r>
                        <a:rPr lang="en-GB" sz="1600" dirty="0">
                          <a:effectLst/>
                          <a:latin typeface="Arial" panose="020B0604020202020204" pitchFamily="34" charset="0"/>
                          <a:cs typeface="Arial" panose="020B0604020202020204" pitchFamily="34" charset="0"/>
                        </a:rPr>
                        <a:t> </a:t>
                      </a:r>
                      <a:r>
                        <a:rPr lang="en-GB" sz="1600" dirty="0" smtClean="0">
                          <a:effectLst/>
                          <a:latin typeface="Arial" panose="020B0604020202020204" pitchFamily="34" charset="0"/>
                          <a:cs typeface="Arial" panose="020B0604020202020204" pitchFamily="34" charset="0"/>
                        </a:rPr>
                        <a:t>Reading.</a:t>
                      </a:r>
                      <a:endParaRPr lang="en-GB" sz="1600" dirty="0">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600" dirty="0">
                          <a:effectLst/>
                          <a:latin typeface="Arial" panose="020B0604020202020204" pitchFamily="34" charset="0"/>
                          <a:cs typeface="Arial" panose="020B0604020202020204" pitchFamily="34" charset="0"/>
                        </a:rPr>
                        <a:t>Rapid Irregular Word Reading </a:t>
                      </a:r>
                      <a:r>
                        <a:rPr lang="en-GB" sz="1600" dirty="0">
                          <a:solidFill>
                            <a:srgbClr val="7030A0"/>
                          </a:solidFill>
                          <a:effectLst/>
                          <a:latin typeface="Arial" panose="020B0604020202020204" pitchFamily="34" charset="0"/>
                          <a:cs typeface="Arial" panose="020B0604020202020204" pitchFamily="34" charset="0"/>
                        </a:rPr>
                        <a:t>(TOD says this is a test of orthographic processing</a:t>
                      </a:r>
                      <a:r>
                        <a:rPr lang="en-GB" sz="1600" dirty="0" smtClean="0">
                          <a:solidFill>
                            <a:srgbClr val="7030A0"/>
                          </a:solidFill>
                          <a:effectLst/>
                          <a:latin typeface="Arial" panose="020B0604020202020204" pitchFamily="34" charset="0"/>
                          <a:cs typeface="Arial" panose="020B0604020202020204" pitchFamily="34" charset="0"/>
                        </a:rPr>
                        <a:t>).</a:t>
                      </a:r>
                      <a:endParaRPr lang="en-GB" sz="1100" dirty="0">
                        <a:solidFill>
                          <a:srgbClr val="7030A0"/>
                        </a:solidFill>
                        <a:effectLst/>
                        <a:latin typeface="Arial" panose="020B0604020202020204" pitchFamily="34" charset="0"/>
                        <a:ea typeface="Yu Mincho" panose="02020400000000000000" pitchFamily="18" charset="-128"/>
                        <a:cs typeface="Arial" panose="020B0604020202020204" pitchFamily="34" charset="0"/>
                      </a:endParaRPr>
                    </a:p>
                    <a:p>
                      <a:pPr>
                        <a:lnSpc>
                          <a:spcPct val="107000"/>
                        </a:lnSpc>
                        <a:spcAft>
                          <a:spcPts val="800"/>
                        </a:spcAft>
                      </a:pPr>
                      <a:endParaRPr lang="en-GB" sz="1100" dirty="0">
                        <a:solidFill>
                          <a:srgbClr val="FF0000"/>
                        </a:solidFill>
                        <a:effectLst/>
                        <a:latin typeface="Arial" panose="020B0604020202020204" pitchFamily="34" charset="0"/>
                        <a:ea typeface="Yu Mincho" panose="02020400000000000000" pitchFamily="18" charset="-128"/>
                        <a:cs typeface="Arial" panose="020B0604020202020204" pitchFamily="34" charset="0"/>
                      </a:endParaRPr>
                    </a:p>
                  </a:txBody>
                  <a:tcPr marL="46262" marR="46262" marT="0" marB="0"/>
                </a:tc>
                <a:extLst>
                  <a:ext uri="{0D108BD9-81ED-4DB2-BD59-A6C34878D82A}">
                    <a16:rowId xmlns:a16="http://schemas.microsoft.com/office/drawing/2014/main" val="3813384987"/>
                  </a:ext>
                </a:extLst>
              </a:tr>
            </a:tbl>
          </a:graphicData>
        </a:graphic>
      </p:graphicFrame>
      <p:sp>
        <p:nvSpPr>
          <p:cNvPr id="3" name="Slide Number Placeholder 2">
            <a:extLst>
              <a:ext uri="{FF2B5EF4-FFF2-40B4-BE49-F238E27FC236}">
                <a16:creationId xmlns:a16="http://schemas.microsoft.com/office/drawing/2014/main" id="{787FC980-4259-6C16-331E-740B6F64319A}"/>
              </a:ext>
            </a:extLst>
          </p:cNvPr>
          <p:cNvSpPr>
            <a:spLocks noGrp="1"/>
          </p:cNvSpPr>
          <p:nvPr>
            <p:ph type="sldNum" sz="quarter" idx="12"/>
          </p:nvPr>
        </p:nvSpPr>
        <p:spPr/>
        <p:txBody>
          <a:bodyPr/>
          <a:lstStyle/>
          <a:p>
            <a:fld id="{9A85B619-5DE2-4FAE-AFEE-B0D3A1CA4D3C}" type="slidenum">
              <a:rPr lang="en-GB" smtClean="0"/>
              <a:t>21</a:t>
            </a:fld>
            <a:endParaRPr lang="en-GB"/>
          </a:p>
        </p:txBody>
      </p:sp>
    </p:spTree>
    <p:extLst>
      <p:ext uri="{BB962C8B-B14F-4D97-AF65-F5344CB8AC3E}">
        <p14:creationId xmlns:p14="http://schemas.microsoft.com/office/powerpoint/2010/main" val="14744403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0364F4A-8633-5327-F45F-5C7B7EE79787}"/>
              </a:ext>
            </a:extLst>
          </p:cNvPr>
          <p:cNvSpPr>
            <a:spLocks noGrp="1"/>
          </p:cNvSpPr>
          <p:nvPr>
            <p:ph type="title"/>
          </p:nvPr>
        </p:nvSpPr>
        <p:spPr>
          <a:xfrm>
            <a:off x="838200" y="365126"/>
            <a:ext cx="10515600" cy="878884"/>
          </a:xfrm>
        </p:spPr>
        <p:txBody>
          <a:bodyPr>
            <a:normAutofit fontScale="90000"/>
          </a:bodyPr>
          <a:lstStyle/>
          <a:p>
            <a:pPr algn="ctr"/>
            <a:r>
              <a:rPr lang="en-US" dirty="0"/>
              <a:t>Further comments about Word Reading</a:t>
            </a:r>
            <a:endParaRPr lang="en-GB" dirty="0"/>
          </a:p>
        </p:txBody>
      </p:sp>
      <p:sp>
        <p:nvSpPr>
          <p:cNvPr id="5" name="Content Placeholder 4">
            <a:extLst>
              <a:ext uri="{FF2B5EF4-FFF2-40B4-BE49-F238E27FC236}">
                <a16:creationId xmlns:a16="http://schemas.microsoft.com/office/drawing/2014/main" id="{7434A918-1788-DABC-5AA3-C632545740C4}"/>
              </a:ext>
            </a:extLst>
          </p:cNvPr>
          <p:cNvSpPr>
            <a:spLocks noGrp="1"/>
          </p:cNvSpPr>
          <p:nvPr>
            <p:ph idx="1"/>
          </p:nvPr>
        </p:nvSpPr>
        <p:spPr>
          <a:xfrm>
            <a:off x="838200" y="1775637"/>
            <a:ext cx="10515600" cy="4401325"/>
          </a:xfrm>
        </p:spPr>
        <p:txBody>
          <a:bodyPr>
            <a:normAutofit fontScale="77500" lnSpcReduction="20000"/>
          </a:bodyPr>
          <a:lstStyle/>
          <a:p>
            <a:pPr>
              <a:lnSpc>
                <a:spcPct val="170000"/>
              </a:lnSpc>
            </a:pPr>
            <a:r>
              <a:rPr lang="en-GB" sz="2200" kern="1200" dirty="0">
                <a:effectLst/>
                <a:latin typeface="Arial" panose="020B0604020202020204" pitchFamily="34" charset="0"/>
                <a:cs typeface="Arial" panose="020B0604020202020204" pitchFamily="34" charset="0"/>
              </a:rPr>
              <a:t>No traditional single-word reading test (testing the ability to read regular and irregular words) is included in the TOD. </a:t>
            </a:r>
          </a:p>
          <a:p>
            <a:pPr>
              <a:lnSpc>
                <a:spcPct val="170000"/>
              </a:lnSpc>
            </a:pPr>
            <a:r>
              <a:rPr lang="en-GB" sz="2200" kern="1200" dirty="0">
                <a:effectLst/>
                <a:latin typeface="Arial" panose="020B0604020202020204" pitchFamily="34" charset="0"/>
                <a:cs typeface="Arial" panose="020B0604020202020204" pitchFamily="34" charset="0"/>
              </a:rPr>
              <a:t>Instead, TOD-C includes an untimed irregular word reading test and an untimed nonword reading test and the scores from these tests are combined to gain a Basic Reading Skills </a:t>
            </a:r>
            <a:r>
              <a:rPr lang="en-GB" sz="2200" kern="1200" dirty="0" smtClean="0">
                <a:effectLst/>
                <a:latin typeface="Arial" panose="020B0604020202020204" pitchFamily="34" charset="0"/>
                <a:cs typeface="Arial" panose="020B0604020202020204" pitchFamily="34" charset="0"/>
              </a:rPr>
              <a:t>Composite </a:t>
            </a:r>
            <a:r>
              <a:rPr lang="en-GB" sz="2200" kern="1200" dirty="0">
                <a:effectLst/>
                <a:latin typeface="Arial" panose="020B0604020202020204" pitchFamily="34" charset="0"/>
                <a:cs typeface="Arial" panose="020B0604020202020204" pitchFamily="34" charset="0"/>
              </a:rPr>
              <a:t>(</a:t>
            </a:r>
            <a:r>
              <a:rPr lang="en-GB" sz="2200" i="1" kern="1200" dirty="0">
                <a:effectLst/>
                <a:latin typeface="Arial" panose="020B0604020202020204" pitchFamily="34" charset="0"/>
                <a:cs typeface="Arial" panose="020B0604020202020204" pitchFamily="34" charset="0"/>
              </a:rPr>
              <a:t>Only</a:t>
            </a:r>
            <a:r>
              <a:rPr lang="en-GB" sz="2200" kern="1200" dirty="0">
                <a:effectLst/>
                <a:latin typeface="Arial" panose="020B0604020202020204" pitchFamily="34" charset="0"/>
                <a:cs typeface="Arial" panose="020B0604020202020204" pitchFamily="34" charset="0"/>
              </a:rPr>
              <a:t> the untimed nonword reading test is included in the Dyslexia Diagnostic Index (DDI). The TOD-C contains no regular word reading test).</a:t>
            </a:r>
          </a:p>
          <a:p>
            <a:pPr>
              <a:lnSpc>
                <a:spcPct val="170000"/>
              </a:lnSpc>
            </a:pPr>
            <a:r>
              <a:rPr lang="en-GB" sz="2200" kern="1200" dirty="0">
                <a:effectLst/>
                <a:latin typeface="Arial" panose="020B0604020202020204" pitchFamily="34" charset="0"/>
                <a:cs typeface="Arial" panose="020B0604020202020204" pitchFamily="34" charset="0"/>
              </a:rPr>
              <a:t>The ‘Question Reading Fluency’ test requires the examinee to read short questions silently, and then </a:t>
            </a:r>
            <a:r>
              <a:rPr lang="en-GB" sz="2200" kern="1200" dirty="0" smtClean="0">
                <a:effectLst/>
                <a:latin typeface="Arial" panose="020B0604020202020204" pitchFamily="34" charset="0"/>
                <a:cs typeface="Arial" panose="020B0604020202020204" pitchFamily="34" charset="0"/>
              </a:rPr>
              <a:t>choose </a:t>
            </a:r>
            <a:r>
              <a:rPr lang="en-GB" sz="2200" kern="1200" dirty="0">
                <a:effectLst/>
                <a:latin typeface="Arial" panose="020B0604020202020204" pitchFamily="34" charset="0"/>
                <a:cs typeface="Arial" panose="020B0604020202020204" pitchFamily="34" charset="0"/>
              </a:rPr>
              <a:t>the correct answer from a choice of four words. The manual on page 67 </a:t>
            </a:r>
            <a:r>
              <a:rPr lang="en-GB" sz="2200" kern="1200" dirty="0" smtClean="0">
                <a:effectLst/>
                <a:latin typeface="Arial" panose="020B0604020202020204" pitchFamily="34" charset="0"/>
                <a:cs typeface="Arial" panose="020B0604020202020204" pitchFamily="34" charset="0"/>
              </a:rPr>
              <a:t>says, ‘This </a:t>
            </a:r>
            <a:r>
              <a:rPr lang="en-GB" sz="2200" kern="1200" dirty="0">
                <a:effectLst/>
                <a:latin typeface="Arial" panose="020B0604020202020204" pitchFamily="34" charset="0"/>
                <a:cs typeface="Arial" panose="020B0604020202020204" pitchFamily="34" charset="0"/>
              </a:rPr>
              <a:t>test measures the examinee’s reading comprehension under timed conditions.’ It involves some reasoning (but mainly general knowledge).</a:t>
            </a:r>
            <a:endParaRPr lang="en-GB" sz="2200" dirty="0">
              <a:effectLst/>
              <a:latin typeface="Arial" panose="020B0604020202020204" pitchFamily="34" charset="0"/>
              <a:ea typeface="Yu Mincho" panose="02020400000000000000" pitchFamily="18" charset="-128"/>
              <a:cs typeface="Arial" panose="020B0604020202020204" pitchFamily="34" charset="0"/>
            </a:endParaRPr>
          </a:p>
          <a:p>
            <a:endParaRPr lang="en-GB" dirty="0"/>
          </a:p>
        </p:txBody>
      </p:sp>
      <p:sp>
        <p:nvSpPr>
          <p:cNvPr id="6" name="Slide Number Placeholder 5">
            <a:extLst>
              <a:ext uri="{FF2B5EF4-FFF2-40B4-BE49-F238E27FC236}">
                <a16:creationId xmlns:a16="http://schemas.microsoft.com/office/drawing/2014/main" id="{47307617-D8FD-F490-CB63-4000C78F176B}"/>
              </a:ext>
            </a:extLst>
          </p:cNvPr>
          <p:cNvSpPr>
            <a:spLocks noGrp="1"/>
          </p:cNvSpPr>
          <p:nvPr>
            <p:ph type="sldNum" sz="quarter" idx="12"/>
          </p:nvPr>
        </p:nvSpPr>
        <p:spPr/>
        <p:txBody>
          <a:bodyPr/>
          <a:lstStyle/>
          <a:p>
            <a:fld id="{9A85B619-5DE2-4FAE-AFEE-B0D3A1CA4D3C}" type="slidenum">
              <a:rPr lang="en-GB" smtClean="0"/>
              <a:t>22</a:t>
            </a:fld>
            <a:endParaRPr lang="en-GB"/>
          </a:p>
        </p:txBody>
      </p:sp>
    </p:spTree>
    <p:extLst>
      <p:ext uri="{BB962C8B-B14F-4D97-AF65-F5344CB8AC3E}">
        <p14:creationId xmlns:p14="http://schemas.microsoft.com/office/powerpoint/2010/main" val="42861995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4BB4D84-8870-814B-8D74-E5918DDB10B6}"/>
              </a:ext>
            </a:extLst>
          </p:cNvPr>
          <p:cNvGraphicFramePr>
            <a:graphicFrameLocks noGrp="1"/>
          </p:cNvGraphicFramePr>
          <p:nvPr>
            <p:extLst>
              <p:ext uri="{D42A27DB-BD31-4B8C-83A1-F6EECF244321}">
                <p14:modId xmlns:p14="http://schemas.microsoft.com/office/powerpoint/2010/main" val="3449159348"/>
              </p:ext>
            </p:extLst>
          </p:nvPr>
        </p:nvGraphicFramePr>
        <p:xfrm>
          <a:off x="297456" y="112084"/>
          <a:ext cx="11743980" cy="6744983"/>
        </p:xfrm>
        <a:graphic>
          <a:graphicData uri="http://schemas.openxmlformats.org/drawingml/2006/table">
            <a:tbl>
              <a:tblPr firstRow="1" firstCol="1" bandRow="1">
                <a:tableStyleId>{5C22544A-7EE6-4342-B048-85BDC9FD1C3A}</a:tableStyleId>
              </a:tblPr>
              <a:tblGrid>
                <a:gridCol w="4341674">
                  <a:extLst>
                    <a:ext uri="{9D8B030D-6E8A-4147-A177-3AD203B41FA5}">
                      <a16:colId xmlns:a16="http://schemas.microsoft.com/office/drawing/2014/main" val="2265397640"/>
                    </a:ext>
                  </a:extLst>
                </a:gridCol>
                <a:gridCol w="7402306">
                  <a:extLst>
                    <a:ext uri="{9D8B030D-6E8A-4147-A177-3AD203B41FA5}">
                      <a16:colId xmlns:a16="http://schemas.microsoft.com/office/drawing/2014/main" val="4216583190"/>
                    </a:ext>
                  </a:extLst>
                </a:gridCol>
              </a:tblGrid>
              <a:tr h="2579343">
                <a:tc>
                  <a:txBody>
                    <a:bodyPr/>
                    <a:lstStyle/>
                    <a:p>
                      <a:pPr>
                        <a:lnSpc>
                          <a:spcPct val="107000"/>
                        </a:lnSpc>
                        <a:spcAft>
                          <a:spcPts val="800"/>
                        </a:spcAft>
                      </a:pPr>
                      <a:r>
                        <a:rPr lang="en-GB" sz="1400" dirty="0">
                          <a:effectLst/>
                        </a:rPr>
                        <a:t>Prose Reading</a:t>
                      </a:r>
                    </a:p>
                    <a:p>
                      <a:pPr>
                        <a:lnSpc>
                          <a:spcPct val="107000"/>
                        </a:lnSpc>
                        <a:spcAft>
                          <a:spcPts val="800"/>
                        </a:spcAft>
                      </a:pPr>
                      <a:r>
                        <a:rPr lang="en-GB" sz="1400" dirty="0">
                          <a:effectLst/>
                        </a:rPr>
                        <a:t>A standardised test of reading comprehension of continuous prose. (Oral is preferred but as appropriate to the age/stage of the student). When a silent reading comprehension task is used, it is strongly recommended that oral reading of continuous prose is also included and used for qualitative analysis. Where possible, reading speed/fluency and accuracy should be </a:t>
                      </a:r>
                      <a:r>
                        <a:rPr lang="en-GB" sz="1400" dirty="0" smtClean="0">
                          <a:effectLst/>
                        </a:rPr>
                        <a:t>included.</a:t>
                      </a:r>
                      <a:endParaRPr lang="en-GB" sz="1400" dirty="0">
                        <a:effectLst/>
                        <a:latin typeface="Aptos" panose="020B0004020202020204" pitchFamily="34" charset="0"/>
                        <a:ea typeface="Yu Mincho" panose="02020400000000000000" pitchFamily="18" charset="-128"/>
                        <a:cs typeface="Times New Roman" panose="02020603050405020304" pitchFamily="18" charset="0"/>
                      </a:endParaRPr>
                    </a:p>
                  </a:txBody>
                  <a:tcPr marL="68580" marR="68580" marT="0" marB="0"/>
                </a:tc>
                <a:tc>
                  <a:txBody>
                    <a:bodyPr/>
                    <a:lstStyle/>
                    <a:p>
                      <a:pPr lvl="0"/>
                      <a:r>
                        <a:rPr lang="en-GB" sz="1400" b="1" kern="1200" dirty="0">
                          <a:solidFill>
                            <a:schemeClr val="lt1"/>
                          </a:solidFill>
                          <a:effectLst/>
                          <a:latin typeface="+mn-lt"/>
                          <a:ea typeface="+mn-ea"/>
                          <a:cs typeface="+mn-cs"/>
                        </a:rPr>
                        <a:t>The oral passage reading test (Oral Reading Efficiency)  only gives standardised scores for oral reading speed for words read correctly (substitutions are counted as errors and subtracted from the wpm score, but repetitions and self-corrections are not, and if a word is not read after a set number of seconds the examinee is told the word and it is marked as incorrect. So, no standardised scores are given for oral reading accuracy, fluency, and comprehension as such.</a:t>
                      </a:r>
                    </a:p>
                    <a:p>
                      <a:pPr lvl="0"/>
                      <a:endParaRPr lang="en-GB" sz="1400" b="1" kern="1200" dirty="0">
                        <a:solidFill>
                          <a:schemeClr val="lt1"/>
                        </a:solidFill>
                        <a:effectLst/>
                        <a:latin typeface="+mn-lt"/>
                        <a:ea typeface="+mn-ea"/>
                        <a:cs typeface="+mn-cs"/>
                      </a:endParaRPr>
                    </a:p>
                    <a:p>
                      <a:pPr lvl="0"/>
                      <a:r>
                        <a:rPr lang="en-GB" sz="1400" b="1" kern="1200" dirty="0">
                          <a:solidFill>
                            <a:schemeClr val="lt1"/>
                          </a:solidFill>
                          <a:effectLst/>
                          <a:latin typeface="+mn-lt"/>
                          <a:ea typeface="+mn-ea"/>
                          <a:cs typeface="+mn-cs"/>
                        </a:rPr>
                        <a:t>There is a silent reading comprehension test (16C), but as it is timed, it tests silent reading comprehension efficiency.</a:t>
                      </a:r>
                      <a:r>
                        <a:rPr lang="en-GB" sz="1400" b="1" kern="1200" baseline="0" dirty="0">
                          <a:solidFill>
                            <a:schemeClr val="lt1"/>
                          </a:solidFill>
                          <a:effectLst/>
                          <a:latin typeface="+mn-lt"/>
                          <a:ea typeface="+mn-ea"/>
                          <a:cs typeface="+mn-cs"/>
                        </a:rPr>
                        <a:t> </a:t>
                      </a:r>
                    </a:p>
                    <a:p>
                      <a:pPr lvl="0"/>
                      <a:endParaRPr lang="en-GB" sz="1400" b="1" kern="1200" baseline="0" dirty="0">
                        <a:solidFill>
                          <a:schemeClr val="lt1"/>
                        </a:solidFill>
                        <a:effectLst/>
                        <a:latin typeface="+mn-lt"/>
                        <a:ea typeface="+mn-ea"/>
                        <a:cs typeface="+mn-cs"/>
                      </a:endParaRPr>
                    </a:p>
                  </a:txBody>
                  <a:tcPr marL="68580" marR="68580" marT="0" marB="0"/>
                </a:tc>
                <a:extLst>
                  <a:ext uri="{0D108BD9-81ED-4DB2-BD59-A6C34878D82A}">
                    <a16:rowId xmlns:a16="http://schemas.microsoft.com/office/drawing/2014/main" val="3324366837"/>
                  </a:ext>
                </a:extLst>
              </a:tr>
              <a:tr h="1297778">
                <a:tc>
                  <a:txBody>
                    <a:bodyPr/>
                    <a:lstStyle/>
                    <a:p>
                      <a:pPr>
                        <a:lnSpc>
                          <a:spcPct val="107000"/>
                        </a:lnSpc>
                        <a:spcAft>
                          <a:spcPts val="800"/>
                        </a:spcAft>
                      </a:pPr>
                      <a:r>
                        <a:rPr lang="en-GB" sz="1400" dirty="0">
                          <a:solidFill>
                            <a:schemeClr val="bg1"/>
                          </a:solidFill>
                          <a:effectLst/>
                        </a:rPr>
                        <a:t>Spelling</a:t>
                      </a:r>
                    </a:p>
                    <a:p>
                      <a:pPr>
                        <a:lnSpc>
                          <a:spcPct val="107000"/>
                        </a:lnSpc>
                        <a:spcAft>
                          <a:spcPts val="800"/>
                        </a:spcAft>
                      </a:pPr>
                      <a:r>
                        <a:rPr lang="en-GB" sz="1400" dirty="0">
                          <a:solidFill>
                            <a:schemeClr val="bg1"/>
                          </a:solidFill>
                          <a:effectLst/>
                        </a:rPr>
                        <a:t>A standardised graded single-word spelling test.</a:t>
                      </a:r>
                      <a:endParaRPr lang="en-GB" sz="1400" dirty="0">
                        <a:solidFill>
                          <a:schemeClr val="bg1"/>
                        </a:solidFill>
                        <a:effectLst/>
                        <a:latin typeface="Aptos" panose="020B0004020202020204" pitchFamily="34" charset="0"/>
                        <a:ea typeface="Yu Mincho" panose="02020400000000000000" pitchFamily="18" charset="-128"/>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Does not include</a:t>
                      </a:r>
                      <a:r>
                        <a:rPr lang="en-GB" sz="1200" b="0" spc="5"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GB"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s</a:t>
                      </a:r>
                      <a:r>
                        <a:rPr lang="en-GB" sz="1200" b="0" spc="5" dirty="0">
                          <a:solidFill>
                            <a:schemeClr val="tx1"/>
                          </a:solidFill>
                          <a:effectLst/>
                          <a:latin typeface="Arial" panose="020B0604020202020204" pitchFamily="34" charset="0"/>
                          <a:ea typeface="Calibri" panose="020F0502020204030204" pitchFamily="34" charset="0"/>
                          <a:cs typeface="Arial" panose="020B0604020202020204" pitchFamily="34" charset="0"/>
                        </a:rPr>
                        <a:t>t</a:t>
                      </a:r>
                      <a:r>
                        <a:rPr lang="en-GB"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a</a:t>
                      </a:r>
                      <a:r>
                        <a:rPr lang="en-GB" sz="1200" b="0" spc="-5" dirty="0">
                          <a:solidFill>
                            <a:schemeClr val="tx1"/>
                          </a:solidFill>
                          <a:effectLst/>
                          <a:latin typeface="Arial" panose="020B0604020202020204" pitchFamily="34" charset="0"/>
                          <a:ea typeface="Calibri" panose="020F0502020204030204" pitchFamily="34" charset="0"/>
                          <a:cs typeface="Arial" panose="020B0604020202020204" pitchFamily="34" charset="0"/>
                        </a:rPr>
                        <a:t>n</a:t>
                      </a:r>
                      <a:r>
                        <a:rPr lang="en-GB" sz="1200" b="0" spc="5" dirty="0">
                          <a:solidFill>
                            <a:schemeClr val="tx1"/>
                          </a:solidFill>
                          <a:effectLst/>
                          <a:latin typeface="Arial" panose="020B0604020202020204" pitchFamily="34" charset="0"/>
                          <a:ea typeface="Calibri" panose="020F0502020204030204" pitchFamily="34" charset="0"/>
                          <a:cs typeface="Arial" panose="020B0604020202020204" pitchFamily="34" charset="0"/>
                        </a:rPr>
                        <a:t>d</a:t>
                      </a:r>
                      <a:r>
                        <a:rPr lang="en-GB"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a</a:t>
                      </a:r>
                      <a:r>
                        <a:rPr lang="en-GB" sz="1200" b="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r</a:t>
                      </a:r>
                      <a:r>
                        <a:rPr lang="en-GB" sz="1200" b="0" spc="5" dirty="0">
                          <a:solidFill>
                            <a:schemeClr val="tx1"/>
                          </a:solidFill>
                          <a:effectLst/>
                          <a:latin typeface="Arial" panose="020B0604020202020204" pitchFamily="34" charset="0"/>
                          <a:ea typeface="Calibri" panose="020F0502020204030204" pitchFamily="34" charset="0"/>
                          <a:cs typeface="Arial" panose="020B0604020202020204" pitchFamily="34" charset="0"/>
                        </a:rPr>
                        <a:t>d</a:t>
                      </a:r>
                      <a:r>
                        <a:rPr lang="en-GB"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ised gra</a:t>
                      </a:r>
                      <a:r>
                        <a:rPr lang="en-GB" sz="1200" b="0" spc="5" dirty="0">
                          <a:solidFill>
                            <a:schemeClr val="tx1"/>
                          </a:solidFill>
                          <a:effectLst/>
                          <a:latin typeface="Arial" panose="020B0604020202020204" pitchFamily="34" charset="0"/>
                          <a:ea typeface="Calibri" panose="020F0502020204030204" pitchFamily="34" charset="0"/>
                          <a:cs typeface="Arial" panose="020B0604020202020204" pitchFamily="34" charset="0"/>
                        </a:rPr>
                        <a:t>d</a:t>
                      </a:r>
                      <a:r>
                        <a:rPr lang="en-GB" sz="1200" b="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e</a:t>
                      </a:r>
                      <a:r>
                        <a:rPr lang="en-GB"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d</a:t>
                      </a:r>
                      <a:r>
                        <a:rPr lang="en-GB" sz="1200" b="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GB"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s</a:t>
                      </a:r>
                      <a:r>
                        <a:rPr lang="en-GB" sz="1200" b="0" spc="-15" dirty="0">
                          <a:solidFill>
                            <a:schemeClr val="tx1"/>
                          </a:solidFill>
                          <a:effectLst/>
                          <a:latin typeface="Arial" panose="020B0604020202020204" pitchFamily="34" charset="0"/>
                          <a:ea typeface="Calibri" panose="020F0502020204030204" pitchFamily="34" charset="0"/>
                          <a:cs typeface="Arial" panose="020B0604020202020204" pitchFamily="34" charset="0"/>
                        </a:rPr>
                        <a:t>i</a:t>
                      </a:r>
                      <a:r>
                        <a:rPr lang="en-GB" sz="1200" b="0" spc="5" dirty="0">
                          <a:solidFill>
                            <a:schemeClr val="tx1"/>
                          </a:solidFill>
                          <a:effectLst/>
                          <a:latin typeface="Arial" panose="020B0604020202020204" pitchFamily="34" charset="0"/>
                          <a:ea typeface="Calibri" panose="020F0502020204030204" pitchFamily="34" charset="0"/>
                          <a:cs typeface="Arial" panose="020B0604020202020204" pitchFamily="34" charset="0"/>
                        </a:rPr>
                        <a:t>n</a:t>
                      </a:r>
                      <a:r>
                        <a:rPr lang="en-GB"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gl</a:t>
                      </a:r>
                      <a:r>
                        <a:rPr lang="en-GB" sz="1200" b="0" spc="15" dirty="0">
                          <a:solidFill>
                            <a:schemeClr val="tx1"/>
                          </a:solidFill>
                          <a:effectLst/>
                          <a:latin typeface="Arial" panose="020B0604020202020204" pitchFamily="34" charset="0"/>
                          <a:ea typeface="Calibri" panose="020F0502020204030204" pitchFamily="34" charset="0"/>
                          <a:cs typeface="Arial" panose="020B0604020202020204" pitchFamily="34" charset="0"/>
                        </a:rPr>
                        <a:t>e</a:t>
                      </a:r>
                      <a:r>
                        <a:rPr lang="en-GB" sz="1200" b="0" spc="5"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n-GB" sz="1200" b="0" spc="-5" dirty="0">
                          <a:solidFill>
                            <a:schemeClr val="tx1"/>
                          </a:solidFill>
                          <a:effectLst/>
                          <a:latin typeface="Arial" panose="020B0604020202020204" pitchFamily="34" charset="0"/>
                          <a:ea typeface="Calibri" panose="020F0502020204030204" pitchFamily="34" charset="0"/>
                          <a:cs typeface="Arial" panose="020B0604020202020204" pitchFamily="34" charset="0"/>
                        </a:rPr>
                        <a:t>w</a:t>
                      </a:r>
                      <a:r>
                        <a:rPr lang="en-GB"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o</a:t>
                      </a:r>
                      <a:r>
                        <a:rPr lang="en-GB" sz="1200" b="0" spc="5" dirty="0">
                          <a:solidFill>
                            <a:schemeClr val="tx1"/>
                          </a:solidFill>
                          <a:effectLst/>
                          <a:latin typeface="Arial" panose="020B0604020202020204" pitchFamily="34" charset="0"/>
                          <a:ea typeface="Calibri" panose="020F0502020204030204" pitchFamily="34" charset="0"/>
                          <a:cs typeface="Arial" panose="020B0604020202020204" pitchFamily="34" charset="0"/>
                        </a:rPr>
                        <a:t>r</a:t>
                      </a:r>
                      <a:r>
                        <a:rPr lang="en-GB"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d</a:t>
                      </a:r>
                      <a:r>
                        <a:rPr lang="en-GB" sz="1200" b="0" spc="-5"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GB"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s</a:t>
                      </a:r>
                      <a:r>
                        <a:rPr lang="en-GB" sz="1200" b="0" spc="5" dirty="0">
                          <a:solidFill>
                            <a:schemeClr val="tx1"/>
                          </a:solidFill>
                          <a:effectLst/>
                          <a:latin typeface="Arial" panose="020B0604020202020204" pitchFamily="34" charset="0"/>
                          <a:ea typeface="Calibri" panose="020F0502020204030204" pitchFamily="34" charset="0"/>
                          <a:cs typeface="Arial" panose="020B0604020202020204" pitchFamily="34" charset="0"/>
                        </a:rPr>
                        <a:t>p</a:t>
                      </a:r>
                      <a:r>
                        <a:rPr lang="en-GB"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el</a:t>
                      </a:r>
                      <a:r>
                        <a:rPr lang="en-GB" sz="1200" b="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l</a:t>
                      </a:r>
                      <a:r>
                        <a:rPr lang="en-GB"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i</a:t>
                      </a:r>
                      <a:r>
                        <a:rPr lang="en-GB" sz="1200" b="0" spc="5" dirty="0">
                          <a:solidFill>
                            <a:schemeClr val="tx1"/>
                          </a:solidFill>
                          <a:effectLst/>
                          <a:latin typeface="Arial" panose="020B0604020202020204" pitchFamily="34" charset="0"/>
                          <a:ea typeface="Calibri" panose="020F0502020204030204" pitchFamily="34" charset="0"/>
                          <a:cs typeface="Arial" panose="020B0604020202020204" pitchFamily="34" charset="0"/>
                        </a:rPr>
                        <a:t>n</a:t>
                      </a:r>
                      <a:r>
                        <a:rPr lang="en-GB"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g</a:t>
                      </a:r>
                      <a:r>
                        <a:rPr lang="en-GB" sz="1200" b="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GB" sz="1200" b="0" spc="5" dirty="0">
                          <a:solidFill>
                            <a:schemeClr val="tx1"/>
                          </a:solidFill>
                          <a:effectLst/>
                          <a:latin typeface="Arial" panose="020B0604020202020204" pitchFamily="34" charset="0"/>
                          <a:ea typeface="Calibri" panose="020F0502020204030204" pitchFamily="34" charset="0"/>
                          <a:cs typeface="Arial" panose="020B0604020202020204" pitchFamily="34" charset="0"/>
                        </a:rPr>
                        <a:t>t</a:t>
                      </a:r>
                      <a:r>
                        <a:rPr lang="en-GB" sz="1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es</a:t>
                      </a:r>
                      <a:r>
                        <a:rPr lang="en-GB" sz="1200" b="0" spc="5" dirty="0">
                          <a:solidFill>
                            <a:schemeClr val="tx1"/>
                          </a:solidFill>
                          <a:effectLst/>
                          <a:latin typeface="Arial" panose="020B0604020202020204" pitchFamily="34" charset="0"/>
                          <a:ea typeface="Calibri" panose="020F0502020204030204" pitchFamily="34" charset="0"/>
                          <a:cs typeface="Arial" panose="020B0604020202020204" pitchFamily="34" charset="0"/>
                        </a:rPr>
                        <a:t>t.</a:t>
                      </a:r>
                      <a:r>
                        <a:rPr lang="en-GB" sz="1200" b="0" spc="5"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GB" sz="1200" b="0" kern="1200" dirty="0">
                          <a:solidFill>
                            <a:schemeClr val="tx1"/>
                          </a:solidFill>
                          <a:effectLst/>
                          <a:latin typeface="Arial" panose="020B0604020202020204" pitchFamily="34" charset="0"/>
                          <a:ea typeface="+mn-ea"/>
                          <a:cs typeface="Arial" panose="020B0604020202020204" pitchFamily="34" charset="0"/>
                        </a:rPr>
                        <a:t>Instead, TOD-C includes an Irregular Word Spelling test </a:t>
                      </a:r>
                      <a:r>
                        <a:rPr lang="en-GB" sz="1200" b="0" dirty="0">
                          <a:solidFill>
                            <a:schemeClr val="tx1"/>
                          </a:solidFill>
                          <a:effectLst/>
                          <a:latin typeface="Arial" panose="020B0604020202020204" pitchFamily="34" charset="0"/>
                          <a:cs typeface="Arial" panose="020B0604020202020204" pitchFamily="34" charset="0"/>
                        </a:rPr>
                        <a:t>(TOD says this is a test of orthographic processing)</a:t>
                      </a:r>
                      <a:r>
                        <a:rPr lang="en-GB" sz="1200" b="0" kern="1200" dirty="0">
                          <a:solidFill>
                            <a:schemeClr val="tx1"/>
                          </a:solidFill>
                          <a:effectLst/>
                          <a:latin typeface="Arial" panose="020B0604020202020204" pitchFamily="34" charset="0"/>
                          <a:ea typeface="+mn-ea"/>
                          <a:cs typeface="Arial" panose="020B0604020202020204" pitchFamily="34" charset="0"/>
                        </a:rPr>
                        <a:t> in the Dyslexia Diagnostic Index (DDI), and a Regular Word Spelling test, and the standardised scores are combined to form a Spelling Composite. </a:t>
                      </a:r>
                    </a:p>
                  </a:txBody>
                  <a:tcPr marL="68580" marR="68580" marT="0" marB="0"/>
                </a:tc>
                <a:extLst>
                  <a:ext uri="{0D108BD9-81ED-4DB2-BD59-A6C34878D82A}">
                    <a16:rowId xmlns:a16="http://schemas.microsoft.com/office/drawing/2014/main" val="2374636768"/>
                  </a:ext>
                </a:extLst>
              </a:tr>
              <a:tr h="1070698">
                <a:tc>
                  <a:txBody>
                    <a:bodyPr/>
                    <a:lstStyle/>
                    <a:p>
                      <a:pPr>
                        <a:lnSpc>
                          <a:spcPct val="107000"/>
                        </a:lnSpc>
                        <a:spcAft>
                          <a:spcPts val="800"/>
                        </a:spcAft>
                      </a:pPr>
                      <a:r>
                        <a:rPr lang="en-GB" sz="1400" dirty="0">
                          <a:effectLst/>
                        </a:rPr>
                        <a:t>Writing</a:t>
                      </a:r>
                    </a:p>
                    <a:p>
                      <a:pPr>
                        <a:lnSpc>
                          <a:spcPct val="107000"/>
                        </a:lnSpc>
                        <a:spcAft>
                          <a:spcPts val="800"/>
                        </a:spcAft>
                      </a:pPr>
                      <a:r>
                        <a:rPr lang="en-GB" sz="1400" dirty="0">
                          <a:effectLst/>
                        </a:rPr>
                        <a:t>A free writing </a:t>
                      </a:r>
                      <a:r>
                        <a:rPr lang="en-GB" sz="1400" dirty="0" smtClean="0">
                          <a:effectLst/>
                        </a:rPr>
                        <a:t>task.</a:t>
                      </a:r>
                      <a:endParaRPr lang="en-GB" sz="1400" dirty="0">
                        <a:effectLst/>
                        <a:latin typeface="Aptos" panose="020B0004020202020204" pitchFamily="34" charset="0"/>
                        <a:ea typeface="Yu Mincho" panose="02020400000000000000" pitchFamily="18" charset="-128"/>
                        <a:cs typeface="Times New Roman" panose="02020603050405020304" pitchFamily="18" charset="0"/>
                      </a:endParaRPr>
                    </a:p>
                  </a:txBody>
                  <a:tcPr marL="68580" marR="68580" marT="0" marB="0"/>
                </a:tc>
                <a:tc>
                  <a:txBody>
                    <a:bodyPr/>
                    <a:lstStyle/>
                    <a:p>
                      <a:pPr>
                        <a:lnSpc>
                          <a:spcPct val="107000"/>
                        </a:lnSpc>
                        <a:spcAft>
                          <a:spcPts val="800"/>
                        </a:spcAft>
                      </a:pPr>
                      <a:r>
                        <a:rPr lang="en-GB" sz="1400" dirty="0">
                          <a:effectLst/>
                        </a:rPr>
                        <a:t>Not available</a:t>
                      </a:r>
                      <a:endParaRPr lang="en-GB" sz="1400" dirty="0">
                        <a:effectLst/>
                        <a:latin typeface="Aptos" panose="020B0004020202020204" pitchFamily="34" charset="0"/>
                        <a:ea typeface="Yu Mincho"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1339407915"/>
                  </a:ext>
                </a:extLst>
              </a:tr>
              <a:tr h="1539200">
                <a:tc>
                  <a:txBody>
                    <a:bodyPr/>
                    <a:lstStyle/>
                    <a:p>
                      <a:pPr>
                        <a:lnSpc>
                          <a:spcPct val="107000"/>
                        </a:lnSpc>
                        <a:spcAft>
                          <a:spcPts val="800"/>
                        </a:spcAft>
                      </a:pPr>
                      <a:r>
                        <a:rPr lang="en-GB" sz="1400" dirty="0">
                          <a:effectLst/>
                        </a:rPr>
                        <a:t>Number, Estimation, Calculation</a:t>
                      </a:r>
                    </a:p>
                    <a:p>
                      <a:pPr>
                        <a:lnSpc>
                          <a:spcPct val="107000"/>
                        </a:lnSpc>
                        <a:spcAft>
                          <a:spcPts val="800"/>
                        </a:spcAft>
                      </a:pPr>
                      <a:r>
                        <a:rPr lang="en-GB" sz="1400" dirty="0">
                          <a:effectLst/>
                        </a:rPr>
                        <a:t>A standardised graded test of mathematics attainment may be included at the assessor’s discretion. </a:t>
                      </a:r>
                      <a:endParaRPr lang="en-GB" sz="1400" dirty="0">
                        <a:effectLst/>
                        <a:latin typeface="Aptos" panose="020B0004020202020204" pitchFamily="34" charset="0"/>
                        <a:ea typeface="Yu Mincho" panose="02020400000000000000" pitchFamily="18" charset="-128"/>
                        <a:cs typeface="Times New Roman" panose="02020603050405020304" pitchFamily="18" charset="0"/>
                      </a:endParaRPr>
                    </a:p>
                  </a:txBody>
                  <a:tcPr marL="68580" marR="68580" marT="0" marB="0"/>
                </a:tc>
                <a:tc>
                  <a:txBody>
                    <a:bodyPr/>
                    <a:lstStyle/>
                    <a:p>
                      <a:pPr>
                        <a:lnSpc>
                          <a:spcPct val="107000"/>
                        </a:lnSpc>
                        <a:spcAft>
                          <a:spcPts val="800"/>
                        </a:spcAft>
                      </a:pPr>
                      <a:r>
                        <a:rPr lang="en-GB" sz="1400" dirty="0">
                          <a:effectLst/>
                        </a:rPr>
                        <a:t>Not available </a:t>
                      </a:r>
                      <a:endParaRPr lang="en-GB" sz="1400" dirty="0">
                        <a:effectLst/>
                        <a:latin typeface="Aptos" panose="020B0004020202020204" pitchFamily="34" charset="0"/>
                        <a:ea typeface="Yu Mincho"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2018895385"/>
                  </a:ext>
                </a:extLst>
              </a:tr>
            </a:tbl>
          </a:graphicData>
        </a:graphic>
      </p:graphicFrame>
      <p:sp>
        <p:nvSpPr>
          <p:cNvPr id="3" name="Slide Number Placeholder 2">
            <a:extLst>
              <a:ext uri="{FF2B5EF4-FFF2-40B4-BE49-F238E27FC236}">
                <a16:creationId xmlns:a16="http://schemas.microsoft.com/office/drawing/2014/main" id="{809D7804-35E2-D989-E868-53997B29A6EA}"/>
              </a:ext>
            </a:extLst>
          </p:cNvPr>
          <p:cNvSpPr>
            <a:spLocks noGrp="1"/>
          </p:cNvSpPr>
          <p:nvPr>
            <p:ph type="sldNum" sz="quarter" idx="12"/>
          </p:nvPr>
        </p:nvSpPr>
        <p:spPr/>
        <p:txBody>
          <a:bodyPr/>
          <a:lstStyle/>
          <a:p>
            <a:fld id="{9A85B619-5DE2-4FAE-AFEE-B0D3A1CA4D3C}" type="slidenum">
              <a:rPr lang="en-GB" smtClean="0"/>
              <a:t>23</a:t>
            </a:fld>
            <a:endParaRPr lang="en-GB"/>
          </a:p>
        </p:txBody>
      </p:sp>
    </p:spTree>
    <p:extLst>
      <p:ext uri="{BB962C8B-B14F-4D97-AF65-F5344CB8AC3E}">
        <p14:creationId xmlns:p14="http://schemas.microsoft.com/office/powerpoint/2010/main" val="38130941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F8AA0-C1E0-C944-F228-2A58E35202D5}"/>
              </a:ext>
            </a:extLst>
          </p:cNvPr>
          <p:cNvSpPr>
            <a:spLocks noGrp="1"/>
          </p:cNvSpPr>
          <p:nvPr>
            <p:ph type="title"/>
          </p:nvPr>
        </p:nvSpPr>
        <p:spPr/>
        <p:txBody>
          <a:bodyPr/>
          <a:lstStyle/>
          <a:p>
            <a:pPr algn="ctr"/>
            <a:r>
              <a:rPr lang="en-US" dirty="0"/>
              <a:t>Report Format</a:t>
            </a:r>
            <a:endParaRPr lang="en-GB" dirty="0"/>
          </a:p>
        </p:txBody>
      </p:sp>
      <p:sp>
        <p:nvSpPr>
          <p:cNvPr id="3" name="Content Placeholder 2">
            <a:extLst>
              <a:ext uri="{FF2B5EF4-FFF2-40B4-BE49-F238E27FC236}">
                <a16:creationId xmlns:a16="http://schemas.microsoft.com/office/drawing/2014/main" id="{066EFA86-F389-B3F0-FB81-779D1052E2F1}"/>
              </a:ext>
            </a:extLst>
          </p:cNvPr>
          <p:cNvSpPr>
            <a:spLocks noGrp="1"/>
          </p:cNvSpPr>
          <p:nvPr>
            <p:ph idx="1"/>
          </p:nvPr>
        </p:nvSpPr>
        <p:spPr/>
        <p:txBody>
          <a:bodyPr/>
          <a:lstStyle/>
          <a:p>
            <a:pPr marL="0" indent="0" algn="l" fontAlgn="base">
              <a:buNone/>
            </a:pPr>
            <a:r>
              <a:rPr lang="en-US" dirty="0">
                <a:solidFill>
                  <a:srgbClr val="000000"/>
                </a:solidFill>
                <a:highlight>
                  <a:srgbClr val="FFFFFF"/>
                </a:highlight>
                <a:latin typeface="Aptos" panose="020B0004020202020204" pitchFamily="34" charset="0"/>
              </a:rPr>
              <a:t>W</a:t>
            </a:r>
            <a:r>
              <a:rPr lang="en-US" sz="2800" b="0" i="0" dirty="0">
                <a:solidFill>
                  <a:srgbClr val="000000"/>
                </a:solidFill>
                <a:effectLst/>
                <a:highlight>
                  <a:srgbClr val="FFFFFF"/>
                </a:highlight>
                <a:latin typeface="Aptos" panose="020B0004020202020204" pitchFamily="34" charset="0"/>
              </a:rPr>
              <a:t>e are looking urgently at some interim advice for assessors on how to report the TOD </a:t>
            </a:r>
            <a:r>
              <a:rPr lang="en-US" sz="2800" b="0" i="0" dirty="0" smtClean="0">
                <a:solidFill>
                  <a:srgbClr val="000000"/>
                </a:solidFill>
                <a:effectLst/>
                <a:highlight>
                  <a:srgbClr val="FFFFFF"/>
                </a:highlight>
                <a:latin typeface="Aptos" panose="020B0004020202020204" pitchFamily="34" charset="0"/>
              </a:rPr>
              <a:t>within </a:t>
            </a:r>
            <a:r>
              <a:rPr lang="en-US" sz="2800" b="0" i="0" dirty="0">
                <a:solidFill>
                  <a:srgbClr val="000000"/>
                </a:solidFill>
                <a:effectLst/>
                <a:highlight>
                  <a:srgbClr val="FFFFFF"/>
                </a:highlight>
                <a:latin typeface="Aptos" panose="020B0004020202020204" pitchFamily="34" charset="0"/>
              </a:rPr>
              <a:t>the existing framework</a:t>
            </a:r>
            <a:r>
              <a:rPr lang="en-US" dirty="0">
                <a:solidFill>
                  <a:srgbClr val="000000"/>
                </a:solidFill>
                <a:highlight>
                  <a:srgbClr val="FFFFFF"/>
                </a:highlight>
                <a:latin typeface="Aptos" panose="020B0004020202020204" pitchFamily="34" charset="0"/>
              </a:rPr>
              <a:t>.</a:t>
            </a:r>
          </a:p>
          <a:p>
            <a:pPr marL="0" indent="0" algn="l" fontAlgn="base">
              <a:buNone/>
            </a:pPr>
            <a:endParaRPr lang="en-US" dirty="0">
              <a:solidFill>
                <a:srgbClr val="000000"/>
              </a:solidFill>
              <a:highlight>
                <a:srgbClr val="FFFFFF"/>
              </a:highlight>
              <a:latin typeface="Aptos" panose="020B0004020202020204" pitchFamily="34" charset="0"/>
            </a:endParaRPr>
          </a:p>
          <a:p>
            <a:pPr marL="0" indent="0" algn="l" fontAlgn="base">
              <a:buNone/>
            </a:pPr>
            <a:r>
              <a:rPr lang="en-US" dirty="0">
                <a:solidFill>
                  <a:srgbClr val="000000"/>
                </a:solidFill>
                <a:highlight>
                  <a:srgbClr val="FFFFFF"/>
                </a:highlight>
                <a:latin typeface="Aptos" panose="020B0004020202020204" pitchFamily="34" charset="0"/>
              </a:rPr>
              <a:t>W</a:t>
            </a:r>
            <a:r>
              <a:rPr lang="en-US" sz="2800" b="0" i="0" dirty="0">
                <a:solidFill>
                  <a:srgbClr val="000000"/>
                </a:solidFill>
                <a:effectLst/>
                <a:highlight>
                  <a:srgbClr val="FFFFFF"/>
                </a:highlight>
                <a:latin typeface="Aptos" panose="020B0004020202020204" pitchFamily="34" charset="0"/>
              </a:rPr>
              <a:t>e are also currently engaged in more general discussions about aspects of the report formats which need updating in the light of many recent developments, including the TOD, the Dyslexia Delphi, the work of the dyscalculia working group and the imminent removal of the WRIT. </a:t>
            </a:r>
          </a:p>
          <a:p>
            <a:endParaRPr lang="en-GB" dirty="0"/>
          </a:p>
        </p:txBody>
      </p:sp>
      <p:sp>
        <p:nvSpPr>
          <p:cNvPr id="4" name="Slide Number Placeholder 3">
            <a:extLst>
              <a:ext uri="{FF2B5EF4-FFF2-40B4-BE49-F238E27FC236}">
                <a16:creationId xmlns:a16="http://schemas.microsoft.com/office/drawing/2014/main" id="{DFA81C7C-AC16-9120-05DB-58AC83F3EEE7}"/>
              </a:ext>
            </a:extLst>
          </p:cNvPr>
          <p:cNvSpPr>
            <a:spLocks noGrp="1"/>
          </p:cNvSpPr>
          <p:nvPr>
            <p:ph type="sldNum" sz="quarter" idx="12"/>
          </p:nvPr>
        </p:nvSpPr>
        <p:spPr/>
        <p:txBody>
          <a:bodyPr/>
          <a:lstStyle/>
          <a:p>
            <a:fld id="{9A85B619-5DE2-4FAE-AFEE-B0D3A1CA4D3C}" type="slidenum">
              <a:rPr lang="en-GB" smtClean="0"/>
              <a:t>24</a:t>
            </a:fld>
            <a:endParaRPr lang="en-GB"/>
          </a:p>
        </p:txBody>
      </p:sp>
    </p:spTree>
    <p:extLst>
      <p:ext uri="{BB962C8B-B14F-4D97-AF65-F5344CB8AC3E}">
        <p14:creationId xmlns:p14="http://schemas.microsoft.com/office/powerpoint/2010/main" val="3289753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243517F-4E3B-C841-4959-F2563C961953}"/>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Dyslexia Risk Index</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Dyslexia Diagnostic Index</a:t>
            </a:r>
            <a:endParaRPr lang="en-GB" dirty="0">
              <a:latin typeface="Arial" panose="020B0604020202020204" pitchFamily="34" charset="0"/>
              <a:cs typeface="Arial" panose="020B0604020202020204" pitchFamily="34" charset="0"/>
            </a:endParaRPr>
          </a:p>
        </p:txBody>
      </p:sp>
      <p:sp>
        <p:nvSpPr>
          <p:cNvPr id="10" name="Content Placeholder 9">
            <a:extLst>
              <a:ext uri="{FF2B5EF4-FFF2-40B4-BE49-F238E27FC236}">
                <a16:creationId xmlns:a16="http://schemas.microsoft.com/office/drawing/2014/main" id="{11FFBB81-F2C0-62B7-3845-5F913F418361}"/>
              </a:ext>
            </a:extLst>
          </p:cNvPr>
          <p:cNvSpPr>
            <a:spLocks noGrp="1"/>
          </p:cNvSpPr>
          <p:nvPr>
            <p:ph idx="1"/>
          </p:nvPr>
        </p:nvSpPr>
        <p:spPr/>
        <p:txBody>
          <a:bodyPr>
            <a:normAutofit fontScale="55000" lnSpcReduction="20000"/>
          </a:bodyPr>
          <a:lstStyle/>
          <a:p>
            <a:pPr marL="0" indent="0">
              <a:lnSpc>
                <a:spcPct val="170000"/>
              </a:lnSpc>
              <a:buNone/>
            </a:pPr>
            <a:r>
              <a:rPr lang="en-GB" sz="3300" dirty="0">
                <a:latin typeface="Arial" panose="020B0604020202020204" pitchFamily="34" charset="0"/>
                <a:cs typeface="Arial" panose="020B0604020202020204" pitchFamily="34" charset="0"/>
              </a:rPr>
              <a:t>The TOD-S provides a Dyslexia Risk Index which can help determine whether a more in-depth assessment is needed. </a:t>
            </a:r>
            <a:r>
              <a:rPr lang="en-US" sz="3300" dirty="0">
                <a:solidFill>
                  <a:srgbClr val="242424"/>
                </a:solidFill>
                <a:latin typeface="arial" panose="020B0604020202020204" pitchFamily="34" charset="0"/>
                <a:cs typeface="Arial" panose="020B0604020202020204" pitchFamily="34" charset="0"/>
              </a:rPr>
              <a:t>A</a:t>
            </a:r>
            <a:r>
              <a:rPr lang="en-US" sz="3300" b="0" i="0" dirty="0">
                <a:solidFill>
                  <a:srgbClr val="242424"/>
                </a:solidFill>
                <a:effectLst/>
                <a:latin typeface="arial" panose="020B0604020202020204" pitchFamily="34" charset="0"/>
              </a:rPr>
              <a:t> standard score of below 90 on the screener suggests that the examinee </a:t>
            </a:r>
            <a:r>
              <a:rPr lang="en-US" sz="3300" b="0" i="0" dirty="0" smtClean="0">
                <a:solidFill>
                  <a:srgbClr val="242424"/>
                </a:solidFill>
                <a:effectLst/>
                <a:latin typeface="arial" panose="020B0604020202020204" pitchFamily="34" charset="0"/>
              </a:rPr>
              <a:t>is </a:t>
            </a:r>
            <a:r>
              <a:rPr lang="en-US" sz="3300" b="0" i="0" dirty="0">
                <a:solidFill>
                  <a:srgbClr val="242424"/>
                </a:solidFill>
                <a:effectLst/>
                <a:latin typeface="arial" panose="020B0604020202020204" pitchFamily="34" charset="0"/>
              </a:rPr>
              <a:t>‘at risk’. Check Page 75 for twice-exceptional students. </a:t>
            </a:r>
            <a:endParaRPr lang="en-GB" sz="3300" dirty="0">
              <a:latin typeface="Arial" panose="020B0604020202020204" pitchFamily="34" charset="0"/>
              <a:cs typeface="Arial" panose="020B0604020202020204" pitchFamily="34" charset="0"/>
            </a:endParaRPr>
          </a:p>
          <a:p>
            <a:pPr marL="0" indent="0">
              <a:lnSpc>
                <a:spcPct val="170000"/>
              </a:lnSpc>
              <a:buNone/>
            </a:pPr>
            <a:r>
              <a:rPr lang="en-GB" sz="3300" b="1" dirty="0">
                <a:latin typeface="Arial" panose="020B0604020202020204" pitchFamily="34" charset="0"/>
                <a:cs typeface="Arial" panose="020B0604020202020204" pitchFamily="34" charset="0"/>
              </a:rPr>
              <a:t>TOD-C Dyslexia Diagnostic Index (DDI) and TOD-E Early Dyslexia Diagnostic Index (EDDI). </a:t>
            </a:r>
          </a:p>
          <a:p>
            <a:pPr marL="0" indent="0">
              <a:lnSpc>
                <a:spcPct val="170000"/>
              </a:lnSpc>
              <a:buNone/>
            </a:pPr>
            <a:r>
              <a:rPr lang="en-GB" sz="3300" dirty="0" smtClean="0">
                <a:latin typeface="Arial" panose="020B0604020202020204" pitchFamily="34" charset="0"/>
                <a:cs typeface="Arial" panose="020B0604020202020204" pitchFamily="34" charset="0"/>
              </a:rPr>
              <a:t>‘The </a:t>
            </a:r>
            <a:r>
              <a:rPr lang="en-GB" sz="3300" dirty="0">
                <a:latin typeface="Arial" panose="020B0604020202020204" pitchFamily="34" charset="0"/>
                <a:cs typeface="Arial" panose="020B0604020202020204" pitchFamily="34" charset="0"/>
              </a:rPr>
              <a:t>DDI and EDDI indicate the probability of dyslexia’. </a:t>
            </a:r>
            <a:r>
              <a:rPr lang="en-GB" sz="3300" kern="100" dirty="0">
                <a:solidFill>
                  <a:srgbClr val="000000"/>
                </a:solidFill>
                <a:latin typeface="Arial" panose="020B0604020202020204" pitchFamily="34" charset="0"/>
                <a:cs typeface="Arial" panose="020B0604020202020204" pitchFamily="34" charset="0"/>
              </a:rPr>
              <a:t>P</a:t>
            </a:r>
            <a:r>
              <a:rPr lang="en-GB" sz="3300" kern="100" dirty="0" smtClean="0">
                <a:solidFill>
                  <a:srgbClr val="000000"/>
                </a:solidFill>
                <a:latin typeface="Arial" panose="020B0604020202020204" pitchFamily="34" charset="0"/>
                <a:ea typeface="Calibri" panose="020F0502020204030204" pitchFamily="34" charset="0"/>
                <a:cs typeface="Arial" panose="020B0604020202020204" pitchFamily="34" charset="0"/>
              </a:rPr>
              <a:t>age </a:t>
            </a:r>
            <a:r>
              <a:rPr lang="en-GB" sz="3300" kern="100" dirty="0">
                <a:solidFill>
                  <a:srgbClr val="000000"/>
                </a:solidFill>
                <a:latin typeface="Arial" panose="020B0604020202020204" pitchFamily="34" charset="0"/>
                <a:ea typeface="Calibri" panose="020F0502020204030204" pitchFamily="34" charset="0"/>
                <a:cs typeface="Arial" panose="020B0604020202020204" pitchFamily="34" charset="0"/>
              </a:rPr>
              <a:t>22 of the Manual under the TOD-E Administration </a:t>
            </a:r>
            <a:r>
              <a:rPr lang="en-GB" sz="3300" kern="100" dirty="0" smtClean="0">
                <a:solidFill>
                  <a:srgbClr val="000000"/>
                </a:solidFill>
                <a:latin typeface="Arial" panose="020B0604020202020204" pitchFamily="34" charset="0"/>
                <a:ea typeface="Calibri" panose="020F0502020204030204" pitchFamily="34" charset="0"/>
                <a:cs typeface="Arial" panose="020B0604020202020204" pitchFamily="34" charset="0"/>
              </a:rPr>
              <a:t>Steps states </a:t>
            </a:r>
            <a:r>
              <a:rPr lang="en-GB" sz="3300" kern="100" dirty="0">
                <a:solidFill>
                  <a:srgbClr val="000000"/>
                </a:solidFill>
                <a:latin typeface="Arial" panose="020B0604020202020204" pitchFamily="34" charset="0"/>
                <a:ea typeface="Calibri" panose="020F0502020204030204" pitchFamily="34" charset="0"/>
                <a:cs typeface="Arial" panose="020B0604020202020204" pitchFamily="34" charset="0"/>
              </a:rPr>
              <a:t>that you administer the TOD-S (3 tests)  and then </a:t>
            </a:r>
            <a:r>
              <a:rPr lang="en-GB" sz="3300" i="1" kern="100" dirty="0">
                <a:solidFill>
                  <a:srgbClr val="000000"/>
                </a:solidFill>
                <a:latin typeface="Arial" panose="020B0604020202020204" pitchFamily="34" charset="0"/>
                <a:ea typeface="Calibri" panose="020F0502020204030204" pitchFamily="34" charset="0"/>
                <a:cs typeface="Arial" panose="020B0604020202020204" pitchFamily="34" charset="0"/>
              </a:rPr>
              <a:t>all </a:t>
            </a:r>
            <a:r>
              <a:rPr lang="en-GB" sz="3300" kern="100" dirty="0">
                <a:solidFill>
                  <a:srgbClr val="000000"/>
                </a:solidFill>
                <a:latin typeface="Arial" panose="020B0604020202020204" pitchFamily="34" charset="0"/>
                <a:ea typeface="Calibri" panose="020F0502020204030204" pitchFamily="34" charset="0"/>
                <a:cs typeface="Arial" panose="020B0604020202020204" pitchFamily="34" charset="0"/>
              </a:rPr>
              <a:t> the TOD-E tests (4E-9E (i.e. 6 tests) to get an EDDI (a total of </a:t>
            </a:r>
            <a:r>
              <a:rPr lang="en-GB" sz="3300" b="1" kern="100" dirty="0">
                <a:solidFill>
                  <a:srgbClr val="000000"/>
                </a:solidFill>
                <a:latin typeface="Arial" panose="020B0604020202020204" pitchFamily="34" charset="0"/>
                <a:ea typeface="Calibri" panose="020F0502020204030204" pitchFamily="34" charset="0"/>
                <a:cs typeface="Arial" panose="020B0604020202020204" pitchFamily="34" charset="0"/>
              </a:rPr>
              <a:t>9 </a:t>
            </a:r>
            <a:r>
              <a:rPr lang="en-GB" sz="3300" kern="100" dirty="0">
                <a:solidFill>
                  <a:srgbClr val="000000"/>
                </a:solidFill>
                <a:latin typeface="Arial" panose="020B0604020202020204" pitchFamily="34" charset="0"/>
                <a:ea typeface="Calibri" panose="020F0502020204030204" pitchFamily="34" charset="0"/>
                <a:cs typeface="Arial" panose="020B0604020202020204" pitchFamily="34" charset="0"/>
              </a:rPr>
              <a:t>tests). The DDI also consists of 3 TOD-S tests and 6 TOD-S tests (i.e. </a:t>
            </a:r>
            <a:r>
              <a:rPr lang="en-GB" sz="3300" b="1" kern="100" dirty="0">
                <a:solidFill>
                  <a:srgbClr val="000000"/>
                </a:solidFill>
                <a:latin typeface="Arial" panose="020B0604020202020204" pitchFamily="34" charset="0"/>
                <a:ea typeface="Calibri" panose="020F0502020204030204" pitchFamily="34" charset="0"/>
                <a:cs typeface="Arial" panose="020B0604020202020204" pitchFamily="34" charset="0"/>
              </a:rPr>
              <a:t>9</a:t>
            </a:r>
            <a:r>
              <a:rPr lang="en-GB" sz="3300" kern="100" dirty="0">
                <a:solidFill>
                  <a:srgbClr val="000000"/>
                </a:solidFill>
                <a:latin typeface="Arial" panose="020B0604020202020204" pitchFamily="34" charset="0"/>
                <a:ea typeface="Calibri" panose="020F0502020204030204" pitchFamily="34" charset="0"/>
                <a:cs typeface="Arial" panose="020B0604020202020204" pitchFamily="34" charset="0"/>
              </a:rPr>
              <a:t> tests). </a:t>
            </a:r>
          </a:p>
          <a:p>
            <a:pPr marL="0" indent="0">
              <a:lnSpc>
                <a:spcPct val="170000"/>
              </a:lnSpc>
              <a:buNone/>
            </a:pPr>
            <a:endParaRPr lang="en-GB" sz="3300" kern="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dirty="0"/>
          </a:p>
        </p:txBody>
      </p:sp>
      <p:sp>
        <p:nvSpPr>
          <p:cNvPr id="2" name="Slide Number Placeholder 1">
            <a:extLst>
              <a:ext uri="{FF2B5EF4-FFF2-40B4-BE49-F238E27FC236}">
                <a16:creationId xmlns:a16="http://schemas.microsoft.com/office/drawing/2014/main" id="{BFBCFD34-C0DE-3B98-7228-C519CFD98D48}"/>
              </a:ext>
            </a:extLst>
          </p:cNvPr>
          <p:cNvSpPr>
            <a:spLocks noGrp="1"/>
          </p:cNvSpPr>
          <p:nvPr>
            <p:ph type="sldNum" sz="quarter" idx="12"/>
          </p:nvPr>
        </p:nvSpPr>
        <p:spPr/>
        <p:txBody>
          <a:bodyPr/>
          <a:lstStyle/>
          <a:p>
            <a:fld id="{9A85B619-5DE2-4FAE-AFEE-B0D3A1CA4D3C}" type="slidenum">
              <a:rPr lang="en-GB" smtClean="0"/>
              <a:t>25</a:t>
            </a:fld>
            <a:endParaRPr lang="en-GB"/>
          </a:p>
        </p:txBody>
      </p:sp>
    </p:spTree>
    <p:extLst>
      <p:ext uri="{BB962C8B-B14F-4D97-AF65-F5344CB8AC3E}">
        <p14:creationId xmlns:p14="http://schemas.microsoft.com/office/powerpoint/2010/main" val="14843117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63A80-CDB0-01CF-3117-2F92E3F85912}"/>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Strengths</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DFB3D0A-B122-F7C3-6A29-1FB0203F881E}"/>
              </a:ext>
            </a:extLst>
          </p:cNvPr>
          <p:cNvSpPr>
            <a:spLocks noGrp="1"/>
          </p:cNvSpPr>
          <p:nvPr>
            <p:ph idx="1"/>
          </p:nvPr>
        </p:nvSpPr>
        <p:spPr/>
        <p:txBody>
          <a:bodyPr>
            <a:normAutofit lnSpcReduction="10000"/>
          </a:bodyPr>
          <a:lstStyle/>
          <a:p>
            <a:pPr>
              <a:spcAft>
                <a:spcPts val="800"/>
              </a:spcAft>
            </a:pPr>
            <a:r>
              <a:rPr lang="en-GB" sz="2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TOD-S includes </a:t>
            </a:r>
            <a:r>
              <a:rPr lang="en-GB" sz="2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 picture vocabulary </a:t>
            </a:r>
            <a:r>
              <a:rPr lang="en-GB" sz="2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knowledge test.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GB" sz="2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Record Forms are well laid out and contain a lot of useful information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GB" sz="2800" dirty="0">
                <a:effectLst/>
                <a:latin typeface="Arial" panose="020B0604020202020204" pitchFamily="34" charset="0"/>
                <a:ea typeface="Calibri" panose="020F0502020204030204" pitchFamily="34" charset="0"/>
                <a:cs typeface="Times New Roman" panose="02020603050405020304" pitchFamily="18" charset="0"/>
              </a:rPr>
              <a:t>Easels (2 for TOD-C &amp; 1 for TOD-E) are small and light (more robust than WJ IV).</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GB" sz="2800" dirty="0">
                <a:effectLst/>
                <a:latin typeface="Arial" panose="020B0604020202020204" pitchFamily="34" charset="0"/>
                <a:ea typeface="Calibri" panose="020F0502020204030204" pitchFamily="34" charset="0"/>
                <a:cs typeface="Times New Roman" panose="02020603050405020304" pitchFamily="18" charset="0"/>
              </a:rPr>
              <a:t>Comes with a carrying bag. </a:t>
            </a:r>
          </a:p>
          <a:p>
            <a:pPr>
              <a:spcAft>
                <a:spcPts val="800"/>
              </a:spcAft>
            </a:pPr>
            <a:r>
              <a:rPr lang="en-GB" dirty="0">
                <a:effectLst/>
                <a:latin typeface="Arial" panose="020B0604020202020204" pitchFamily="34" charset="0"/>
                <a:ea typeface="Calibri" panose="020F0502020204030204" pitchFamily="34" charset="0"/>
                <a:cs typeface="Times New Roman" panose="02020603050405020304" pitchFamily="18" charset="0"/>
              </a:rPr>
              <a:t>Useful for assessing orthographic processing difficulties. </a:t>
            </a:r>
          </a:p>
          <a:p>
            <a:pPr>
              <a:spcAft>
                <a:spcPts val="800"/>
              </a:spcAft>
            </a:pPr>
            <a:r>
              <a:rPr lang="en-GB" dirty="0">
                <a:latin typeface="Arial" panose="020B0604020202020204" pitchFamily="34" charset="0"/>
                <a:ea typeface="Calibri" panose="020F0502020204030204" pitchFamily="34" charset="0"/>
                <a:cs typeface="Times New Roman" panose="02020603050405020304" pitchFamily="18" charset="0"/>
              </a:rPr>
              <a:t>Dyslexia Interventions book is very helpful. </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5448E666-93EE-28E3-C4D7-9B490E7F332A}"/>
              </a:ext>
            </a:extLst>
          </p:cNvPr>
          <p:cNvSpPr>
            <a:spLocks noGrp="1"/>
          </p:cNvSpPr>
          <p:nvPr>
            <p:ph type="sldNum" sz="quarter" idx="12"/>
          </p:nvPr>
        </p:nvSpPr>
        <p:spPr/>
        <p:txBody>
          <a:bodyPr/>
          <a:lstStyle/>
          <a:p>
            <a:fld id="{9A85B619-5DE2-4FAE-AFEE-B0D3A1CA4D3C}" type="slidenum">
              <a:rPr lang="en-GB" smtClean="0"/>
              <a:t>26</a:t>
            </a:fld>
            <a:endParaRPr lang="en-GB"/>
          </a:p>
        </p:txBody>
      </p:sp>
    </p:spTree>
    <p:extLst>
      <p:ext uri="{BB962C8B-B14F-4D97-AF65-F5344CB8AC3E}">
        <p14:creationId xmlns:p14="http://schemas.microsoft.com/office/powerpoint/2010/main" val="16143068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2BEC1-F2A7-9811-ADD0-98DF2852E7C3}"/>
              </a:ext>
            </a:extLst>
          </p:cNvPr>
          <p:cNvSpPr>
            <a:spLocks noGrp="1"/>
          </p:cNvSpPr>
          <p:nvPr>
            <p:ph type="title"/>
          </p:nvPr>
        </p:nvSpPr>
        <p:spPr>
          <a:xfrm>
            <a:off x="838200" y="365125"/>
            <a:ext cx="10515600" cy="921415"/>
          </a:xfrm>
        </p:spPr>
        <p:txBody>
          <a:bodyPr/>
          <a:lstStyle/>
          <a:p>
            <a:r>
              <a:rPr lang="en-US" dirty="0">
                <a:latin typeface="Arial" panose="020B0604020202020204" pitchFamily="34" charset="0"/>
                <a:cs typeface="Arial" panose="020B0604020202020204" pitchFamily="34" charset="0"/>
              </a:rPr>
              <a:t>Issues for Examiners to Consider…</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3ABCDB9-F508-68FB-62BA-8B121810FE7C}"/>
              </a:ext>
            </a:extLst>
          </p:cNvPr>
          <p:cNvSpPr>
            <a:spLocks noGrp="1"/>
          </p:cNvSpPr>
          <p:nvPr>
            <p:ph idx="1"/>
          </p:nvPr>
        </p:nvSpPr>
        <p:spPr>
          <a:xfrm>
            <a:off x="701749" y="1286540"/>
            <a:ext cx="10652052" cy="5206335"/>
          </a:xfrm>
        </p:spPr>
        <p:txBody>
          <a:bodyPr>
            <a:normAutofit fontScale="25000" lnSpcReduction="20000"/>
          </a:bodyPr>
          <a:lstStyle/>
          <a:p>
            <a:pPr>
              <a:lnSpc>
                <a:spcPct val="170000"/>
              </a:lnSpc>
              <a:spcAft>
                <a:spcPts val="800"/>
              </a:spcAft>
            </a:pPr>
            <a:r>
              <a:rPr lang="en-GB" sz="7200" dirty="0">
                <a:effectLst/>
                <a:latin typeface="Arial" panose="020B0604020202020204" pitchFamily="34" charset="0"/>
                <a:ea typeface="Times New Roman" panose="02020603050405020304" pitchFamily="18" charset="0"/>
                <a:cs typeface="Arial" panose="020B0604020202020204" pitchFamily="34" charset="0"/>
              </a:rPr>
              <a:t>The Rating Scale: if a high probability of dyslexia is indicated, the examinee may assume they are now dyslexic? The Rating Scale should not be used as a standalone item, only for Background Information.</a:t>
            </a:r>
            <a:endParaRPr lang="en-GB" sz="7200" dirty="0">
              <a:latin typeface="Arial" panose="020B0604020202020204" pitchFamily="34" charset="0"/>
              <a:ea typeface="Calibri" panose="020F0502020204030204" pitchFamily="34" charset="0"/>
              <a:cs typeface="Arial" panose="020B0604020202020204" pitchFamily="34" charset="0"/>
            </a:endParaRPr>
          </a:p>
          <a:p>
            <a:pPr>
              <a:lnSpc>
                <a:spcPct val="170000"/>
              </a:lnSpc>
              <a:spcAft>
                <a:spcPts val="800"/>
              </a:spcAft>
            </a:pPr>
            <a:r>
              <a:rPr lang="en-GB" sz="7200" dirty="0">
                <a:latin typeface="Arial" panose="020B0604020202020204" pitchFamily="34" charset="0"/>
                <a:ea typeface="Calibri" panose="020F0502020204030204" pitchFamily="34" charset="0"/>
                <a:cs typeface="Arial" panose="020B0604020202020204" pitchFamily="34" charset="0"/>
              </a:rPr>
              <a:t>Administering the TOD as the only suite of tests for a full diagnostic assessment would not meet the full SASC reporting requirements. </a:t>
            </a:r>
          </a:p>
          <a:p>
            <a:pPr>
              <a:lnSpc>
                <a:spcPct val="170000"/>
              </a:lnSpc>
              <a:spcAft>
                <a:spcPts val="800"/>
              </a:spcAft>
            </a:pPr>
            <a:r>
              <a:rPr lang="en-GB" sz="7200" dirty="0">
                <a:effectLst/>
                <a:latin typeface="Arial" panose="020B0604020202020204" pitchFamily="34" charset="0"/>
                <a:ea typeface="Calibri" panose="020F0502020204030204" pitchFamily="34" charset="0"/>
                <a:cs typeface="Arial" panose="020B0604020202020204" pitchFamily="34" charset="0"/>
              </a:rPr>
              <a:t>Some of the Americanisms </a:t>
            </a:r>
            <a:r>
              <a:rPr lang="en-GB" sz="7200" dirty="0">
                <a:latin typeface="Arial" panose="020B0604020202020204" pitchFamily="34" charset="0"/>
                <a:ea typeface="Calibri" panose="020F0502020204030204" pitchFamily="34" charset="0"/>
                <a:cs typeface="Arial" panose="020B0604020202020204" pitchFamily="34" charset="0"/>
              </a:rPr>
              <a:t>could affect</a:t>
            </a:r>
            <a:r>
              <a:rPr lang="en-GB" sz="7200" dirty="0">
                <a:effectLst/>
                <a:latin typeface="Arial" panose="020B0604020202020204" pitchFamily="34" charset="0"/>
                <a:ea typeface="Calibri" panose="020F0502020204030204" pitchFamily="34" charset="0"/>
                <a:cs typeface="Arial" panose="020B0604020202020204" pitchFamily="34" charset="0"/>
              </a:rPr>
              <a:t> the validity of the raw scores, especially for </a:t>
            </a:r>
            <a:r>
              <a:rPr lang="en-GB" sz="7200" dirty="0" smtClean="0">
                <a:effectLst/>
                <a:latin typeface="Arial" panose="020B0604020202020204" pitchFamily="34" charset="0"/>
                <a:ea typeface="Calibri" panose="020F0502020204030204" pitchFamily="34" charset="0"/>
                <a:cs typeface="Arial" panose="020B0604020202020204" pitchFamily="34" charset="0"/>
              </a:rPr>
              <a:t>children, </a:t>
            </a:r>
            <a:r>
              <a:rPr lang="en-GB" sz="7200" dirty="0">
                <a:latin typeface="Arial" panose="020B0604020202020204" pitchFamily="34" charset="0"/>
                <a:cs typeface="Arial" panose="020B0604020202020204" pitchFamily="34" charset="0"/>
              </a:rPr>
              <a:t>EAL adults (and EAL children). The Americanisms could affect someone who has general learning difficulties. They could affect younger children if they reach the questions with the Americanisms.</a:t>
            </a:r>
            <a:endParaRPr lang="en-GB" sz="7200" dirty="0">
              <a:effectLst/>
              <a:latin typeface="Arial" panose="020B0604020202020204" pitchFamily="34" charset="0"/>
              <a:ea typeface="Calibri" panose="020F0502020204030204" pitchFamily="34" charset="0"/>
              <a:cs typeface="Arial" panose="020B0604020202020204" pitchFamily="34" charset="0"/>
            </a:endParaRPr>
          </a:p>
          <a:p>
            <a:pPr>
              <a:lnSpc>
                <a:spcPct val="170000"/>
              </a:lnSpc>
              <a:spcAft>
                <a:spcPts val="800"/>
              </a:spcAft>
            </a:pPr>
            <a:r>
              <a:rPr lang="en-GB" sz="7200" dirty="0">
                <a:effectLst/>
                <a:latin typeface="Arial" panose="020B0604020202020204" pitchFamily="34" charset="0"/>
                <a:ea typeface="Calibri" panose="020F0502020204030204" pitchFamily="34" charset="0"/>
                <a:cs typeface="Arial" panose="020B0604020202020204" pitchFamily="34" charset="0"/>
              </a:rPr>
              <a:t>The ‘grades’ are for American students, so the assessor would need to decide what equivalent age their examinee is.</a:t>
            </a:r>
          </a:p>
          <a:p>
            <a:pPr marL="0" indent="0">
              <a:spcAft>
                <a:spcPts val="800"/>
              </a:spcAft>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73262CED-8BDD-589E-8BB1-5A0367FADB45}"/>
              </a:ext>
            </a:extLst>
          </p:cNvPr>
          <p:cNvSpPr>
            <a:spLocks noGrp="1"/>
          </p:cNvSpPr>
          <p:nvPr>
            <p:ph type="sldNum" sz="quarter" idx="12"/>
          </p:nvPr>
        </p:nvSpPr>
        <p:spPr/>
        <p:txBody>
          <a:bodyPr/>
          <a:lstStyle/>
          <a:p>
            <a:fld id="{9A85B619-5DE2-4FAE-AFEE-B0D3A1CA4D3C}" type="slidenum">
              <a:rPr lang="en-GB" smtClean="0"/>
              <a:t>27</a:t>
            </a:fld>
            <a:endParaRPr lang="en-GB"/>
          </a:p>
        </p:txBody>
      </p:sp>
    </p:spTree>
    <p:extLst>
      <p:ext uri="{BB962C8B-B14F-4D97-AF65-F5344CB8AC3E}">
        <p14:creationId xmlns:p14="http://schemas.microsoft.com/office/powerpoint/2010/main" val="13091930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6501B-0CC7-C7C5-685D-F8F6971FE45A}"/>
              </a:ext>
            </a:extLst>
          </p:cNvPr>
          <p:cNvSpPr>
            <a:spLocks noGrp="1"/>
          </p:cNvSpPr>
          <p:nvPr>
            <p:ph type="title"/>
          </p:nvPr>
        </p:nvSpPr>
        <p:spPr/>
        <p:txBody>
          <a:bodyPr/>
          <a:lstStyle/>
          <a:p>
            <a:r>
              <a:rPr lang="en-US" dirty="0"/>
              <a:t>We welcome your feedback</a:t>
            </a:r>
            <a:endParaRPr lang="en-GB" dirty="0"/>
          </a:p>
        </p:txBody>
      </p:sp>
      <p:sp>
        <p:nvSpPr>
          <p:cNvPr id="3" name="Content Placeholder 2">
            <a:extLst>
              <a:ext uri="{FF2B5EF4-FFF2-40B4-BE49-F238E27FC236}">
                <a16:creationId xmlns:a16="http://schemas.microsoft.com/office/drawing/2014/main" id="{854726F1-5DA9-B7F3-24D6-D54B00A6E5EA}"/>
              </a:ext>
            </a:extLst>
          </p:cNvPr>
          <p:cNvSpPr>
            <a:spLocks noGrp="1"/>
          </p:cNvSpPr>
          <p:nvPr>
            <p:ph idx="1"/>
          </p:nvPr>
        </p:nvSpPr>
        <p:spPr/>
        <p:txBody>
          <a:bodyPr/>
          <a:lstStyle/>
          <a:p>
            <a:endParaRPr lang="en-US" sz="1800" b="0" i="0" dirty="0">
              <a:solidFill>
                <a:srgbClr val="000000"/>
              </a:solidFill>
              <a:effectLst/>
              <a:highlight>
                <a:srgbClr val="FFFFFF"/>
              </a:highlight>
              <a:latin typeface="Aptos" panose="020B0004020202020204" pitchFamily="34" charset="0"/>
            </a:endParaRPr>
          </a:p>
          <a:p>
            <a:r>
              <a:rPr lang="en-US" sz="1800" dirty="0">
                <a:solidFill>
                  <a:srgbClr val="000000"/>
                </a:solidFill>
                <a:highlight>
                  <a:srgbClr val="FFFFFF"/>
                </a:highlight>
                <a:latin typeface="Aptos" panose="020B0004020202020204" pitchFamily="34" charset="0"/>
              </a:rPr>
              <a:t>W</a:t>
            </a:r>
            <a:r>
              <a:rPr lang="en-US" sz="1800" b="0" i="0" dirty="0">
                <a:solidFill>
                  <a:srgbClr val="000000"/>
                </a:solidFill>
                <a:effectLst/>
                <a:highlight>
                  <a:srgbClr val="FFFFFF"/>
                </a:highlight>
                <a:latin typeface="Aptos" panose="020B0004020202020204" pitchFamily="34" charset="0"/>
              </a:rPr>
              <a:t>e have never had a test before that claims to cover every base in the identification </a:t>
            </a:r>
            <a:r>
              <a:rPr lang="en-US" sz="1800" b="0" i="0">
                <a:solidFill>
                  <a:srgbClr val="000000"/>
                </a:solidFill>
                <a:effectLst/>
                <a:highlight>
                  <a:srgbClr val="FFFFFF"/>
                </a:highlight>
                <a:latin typeface="Aptos" panose="020B0004020202020204" pitchFamily="34" charset="0"/>
              </a:rPr>
              <a:t>of </a:t>
            </a:r>
            <a:r>
              <a:rPr lang="en-US" sz="1800" b="0" i="0" smtClean="0">
                <a:solidFill>
                  <a:srgbClr val="000000"/>
                </a:solidFill>
                <a:effectLst/>
                <a:highlight>
                  <a:srgbClr val="FFFFFF"/>
                </a:highlight>
                <a:latin typeface="Aptos" panose="020B0004020202020204" pitchFamily="34" charset="0"/>
              </a:rPr>
              <a:t>dyslexia. </a:t>
            </a:r>
            <a:endParaRPr lang="en-US" sz="1800" b="0" i="0" dirty="0">
              <a:solidFill>
                <a:srgbClr val="000000"/>
              </a:solidFill>
              <a:effectLst/>
              <a:highlight>
                <a:srgbClr val="FFFFFF"/>
              </a:highlight>
              <a:latin typeface="Aptos" panose="020B0004020202020204" pitchFamily="34" charset="0"/>
            </a:endParaRPr>
          </a:p>
          <a:p>
            <a:r>
              <a:rPr lang="en-US" sz="1800" dirty="0">
                <a:solidFill>
                  <a:srgbClr val="000000"/>
                </a:solidFill>
                <a:highlight>
                  <a:srgbClr val="FFFFFF"/>
                </a:highlight>
                <a:latin typeface="Aptos" panose="020B0004020202020204" pitchFamily="34" charset="0"/>
              </a:rPr>
              <a:t>You may like to experiment with both modes of use: some tests from the TOD and some from other tests.</a:t>
            </a:r>
            <a:endParaRPr lang="en-US" sz="1800" b="0" i="0" dirty="0">
              <a:solidFill>
                <a:srgbClr val="000000"/>
              </a:solidFill>
              <a:effectLst/>
              <a:highlight>
                <a:srgbClr val="FFFFFF"/>
              </a:highlight>
              <a:latin typeface="Aptos" panose="020B0004020202020204" pitchFamily="34" charset="0"/>
            </a:endParaRPr>
          </a:p>
          <a:p>
            <a:r>
              <a:rPr lang="en-US" sz="1800" b="0" i="0" dirty="0">
                <a:solidFill>
                  <a:srgbClr val="000000"/>
                </a:solidFill>
                <a:effectLst/>
                <a:highlight>
                  <a:srgbClr val="FFFFFF"/>
                </a:highlight>
                <a:latin typeface="Aptos" panose="020B0004020202020204" pitchFamily="34" charset="0"/>
              </a:rPr>
              <a:t>How realistic is it to use the whole test as a substitute for several other tests? Is it over-kill? Do assessors really need all those tests? Does it work better to use a partial range of tests and supplement with others? </a:t>
            </a:r>
          </a:p>
          <a:p>
            <a:r>
              <a:rPr lang="en-US" sz="1800" dirty="0">
                <a:solidFill>
                  <a:srgbClr val="000000"/>
                </a:solidFill>
                <a:highlight>
                  <a:srgbClr val="FFFFFF"/>
                </a:highlight>
                <a:latin typeface="Aptos" panose="020B0004020202020204" pitchFamily="34" charset="0"/>
              </a:rPr>
              <a:t>Please get in touch with your experiences of using this test.</a:t>
            </a:r>
          </a:p>
          <a:p>
            <a:endParaRPr lang="en-US" sz="1800" dirty="0">
              <a:solidFill>
                <a:srgbClr val="000000"/>
              </a:solidFill>
              <a:highlight>
                <a:srgbClr val="FFFFFF"/>
              </a:highlight>
              <a:latin typeface="Aptos" panose="020B0004020202020204" pitchFamily="34" charset="0"/>
            </a:endParaRPr>
          </a:p>
          <a:p>
            <a:r>
              <a:rPr lang="en-GB" dirty="0"/>
              <a:t>http://www.sasc.org.uk/</a:t>
            </a:r>
          </a:p>
        </p:txBody>
      </p:sp>
      <p:sp>
        <p:nvSpPr>
          <p:cNvPr id="4" name="Slide Number Placeholder 3">
            <a:extLst>
              <a:ext uri="{FF2B5EF4-FFF2-40B4-BE49-F238E27FC236}">
                <a16:creationId xmlns:a16="http://schemas.microsoft.com/office/drawing/2014/main" id="{9EE5FCFA-1410-9673-7794-E32AABAF02D6}"/>
              </a:ext>
            </a:extLst>
          </p:cNvPr>
          <p:cNvSpPr>
            <a:spLocks noGrp="1"/>
          </p:cNvSpPr>
          <p:nvPr>
            <p:ph type="sldNum" sz="quarter" idx="12"/>
          </p:nvPr>
        </p:nvSpPr>
        <p:spPr/>
        <p:txBody>
          <a:bodyPr/>
          <a:lstStyle/>
          <a:p>
            <a:fld id="{9A85B619-5DE2-4FAE-AFEE-B0D3A1CA4D3C}" type="slidenum">
              <a:rPr lang="en-GB" smtClean="0"/>
              <a:t>28</a:t>
            </a:fld>
            <a:endParaRPr lang="en-GB"/>
          </a:p>
        </p:txBody>
      </p:sp>
    </p:spTree>
    <p:extLst>
      <p:ext uri="{BB962C8B-B14F-4D97-AF65-F5344CB8AC3E}">
        <p14:creationId xmlns:p14="http://schemas.microsoft.com/office/powerpoint/2010/main" val="255132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DA56A-6DF4-B77E-B95C-F139D29819C7}"/>
              </a:ext>
            </a:extLst>
          </p:cNvPr>
          <p:cNvSpPr>
            <a:spLocks noGrp="1"/>
          </p:cNvSpPr>
          <p:nvPr>
            <p:ph type="title"/>
          </p:nvPr>
        </p:nvSpPr>
        <p:spPr/>
        <p:txBody>
          <a:bodyPr/>
          <a:lstStyle/>
          <a:p>
            <a:pPr algn="ctr"/>
            <a:r>
              <a:rPr lang="en-US"/>
              <a:t>Who can administer this test?</a:t>
            </a:r>
            <a:endParaRPr lang="en-GB" dirty="0"/>
          </a:p>
        </p:txBody>
      </p:sp>
      <p:sp>
        <p:nvSpPr>
          <p:cNvPr id="3" name="Content Placeholder 2">
            <a:extLst>
              <a:ext uri="{FF2B5EF4-FFF2-40B4-BE49-F238E27FC236}">
                <a16:creationId xmlns:a16="http://schemas.microsoft.com/office/drawing/2014/main" id="{9B318C38-7E20-17E0-2487-135195C338E9}"/>
              </a:ext>
            </a:extLst>
          </p:cNvPr>
          <p:cNvSpPr>
            <a:spLocks noGrp="1"/>
          </p:cNvSpPr>
          <p:nvPr>
            <p:ph idx="1"/>
          </p:nvPr>
        </p:nvSpPr>
        <p:spPr/>
        <p:txBody>
          <a:bodyPr>
            <a:normAutofit fontScale="92500"/>
          </a:bodyPr>
          <a:lstStyle/>
          <a:p>
            <a:pPr marL="0" indent="0">
              <a:buNone/>
            </a:pPr>
            <a:r>
              <a:rPr lang="en-GB" sz="2000" b="1" dirty="0">
                <a:effectLst/>
                <a:latin typeface="Arial" panose="020B0604020202020204" pitchFamily="34" charset="0"/>
                <a:ea typeface="Calibri" panose="020F0502020204030204" pitchFamily="34" charset="0"/>
                <a:cs typeface="Arial" panose="020B0604020202020204" pitchFamily="34" charset="0"/>
              </a:rPr>
              <a:t>Specialist Teacher </a:t>
            </a:r>
            <a:r>
              <a:rPr lang="en-GB" sz="2000" b="1" dirty="0" smtClean="0">
                <a:effectLst/>
                <a:latin typeface="Arial" panose="020B0604020202020204" pitchFamily="34" charset="0"/>
                <a:ea typeface="Calibri" panose="020F0502020204030204" pitchFamily="34" charset="0"/>
                <a:cs typeface="Arial" panose="020B0604020202020204" pitchFamily="34" charset="0"/>
              </a:rPr>
              <a:t>Assessors, </a:t>
            </a:r>
            <a:r>
              <a:rPr lang="en-GB" sz="2000" b="1" dirty="0">
                <a:effectLst/>
                <a:latin typeface="Arial" panose="020B0604020202020204" pitchFamily="34" charset="0"/>
                <a:ea typeface="Calibri" panose="020F0502020204030204" pitchFamily="34" charset="0"/>
                <a:cs typeface="Arial" panose="020B0604020202020204" pitchFamily="34" charset="0"/>
              </a:rPr>
              <a:t>Educational Psychologists</a:t>
            </a:r>
            <a:endParaRPr lang="en-GB" sz="2000" dirty="0">
              <a:latin typeface="Arial" panose="020B0604020202020204" pitchFamily="34" charset="0"/>
              <a:cs typeface="Arial" panose="020B0604020202020204" pitchFamily="34" charset="0"/>
            </a:endParaRPr>
          </a:p>
          <a:p>
            <a:r>
              <a:rPr lang="en-GB" sz="2400" dirty="0">
                <a:effectLst/>
                <a:latin typeface="Arial" panose="020B0604020202020204" pitchFamily="34" charset="0"/>
                <a:cs typeface="Arial" panose="020B0604020202020204" pitchFamily="34" charset="0"/>
              </a:rPr>
              <a:t>Can be administered and scored by a professional who is familiar with and competent in psychological or educational testing, or by a para-professional with training in assessment and specific training on the TOD. Interpretation and application of the results should be performed by a professional with training and experience in child development, psychology, and/or education, or a person who is supervised by such a professional, and, in some cases, by professionals with expertise in speech-language pathology (TOD Manual pg. 13). However,</a:t>
            </a:r>
            <a:r>
              <a:rPr lang="en-GB" sz="2400" dirty="0">
                <a:effectLst/>
                <a:highlight>
                  <a:srgbClr val="00FF00"/>
                </a:highlight>
                <a:latin typeface="Arial" panose="020B0604020202020204" pitchFamily="34" charset="0"/>
                <a:cs typeface="Arial" panose="020B0604020202020204" pitchFamily="34" charset="0"/>
              </a:rPr>
              <a:t> interpreting results requires a knowledge of dyslexia and formal training in test administration, scoring, and interpretation </a:t>
            </a:r>
            <a:r>
              <a:rPr lang="en-GB" sz="2400" dirty="0">
                <a:effectLst/>
                <a:latin typeface="Arial" panose="020B0604020202020204" pitchFamily="34" charset="0"/>
                <a:cs typeface="Arial" panose="020B0604020202020204" pitchFamily="34" charset="0"/>
              </a:rPr>
              <a:t>(WPS website).</a:t>
            </a:r>
            <a:r>
              <a:rPr lang="en-GB" dirty="0">
                <a:latin typeface="Arial" panose="020B0604020202020204" pitchFamily="34" charset="0"/>
                <a:cs typeface="Arial" panose="020B0604020202020204" pitchFamily="34" charset="0"/>
              </a:rPr>
              <a:t> </a:t>
            </a:r>
            <a:endParaRPr lang="en-GB" dirty="0">
              <a:effectLst/>
              <a:latin typeface="Arial" panose="020B0604020202020204" pitchFamily="34" charset="0"/>
              <a:ea typeface="Calibri" panose="020F0502020204030204" pitchFamily="34" charset="0"/>
              <a:cs typeface="Arial" panose="020B0604020202020204" pitchFamily="34" charset="0"/>
            </a:endParaRPr>
          </a:p>
          <a:p>
            <a:r>
              <a:rPr lang="en-US" sz="2000" b="0" i="0" dirty="0">
                <a:solidFill>
                  <a:srgbClr val="000000"/>
                </a:solidFill>
                <a:effectLst/>
                <a:highlight>
                  <a:srgbClr val="FFFFFF"/>
                </a:highlight>
                <a:latin typeface="Arial" panose="020B0604020202020204" pitchFamily="34" charset="0"/>
                <a:cs typeface="Arial" panose="020B0604020202020204" pitchFamily="34" charset="0"/>
              </a:rPr>
              <a:t>IMPORTANT: Read the manual in full before using the test.  </a:t>
            </a:r>
          </a:p>
          <a:p>
            <a:r>
              <a:rPr lang="en-US" sz="2000" dirty="0">
                <a:solidFill>
                  <a:srgbClr val="000000"/>
                </a:solidFill>
                <a:highlight>
                  <a:srgbClr val="FFFFFF"/>
                </a:highlight>
                <a:latin typeface="Arial" panose="020B0604020202020204" pitchFamily="34" charset="0"/>
                <a:cs typeface="Arial" panose="020B0604020202020204" pitchFamily="34" charset="0"/>
              </a:rPr>
              <a:t>S</a:t>
            </a:r>
            <a:r>
              <a:rPr lang="en-US" sz="2000" b="0" i="0" dirty="0">
                <a:solidFill>
                  <a:srgbClr val="000000"/>
                </a:solidFill>
                <a:effectLst/>
                <a:highlight>
                  <a:srgbClr val="FFFFFF"/>
                </a:highlight>
                <a:latin typeface="Arial" panose="020B0604020202020204" pitchFamily="34" charset="0"/>
                <a:cs typeface="Arial" panose="020B0604020202020204" pitchFamily="34" charset="0"/>
              </a:rPr>
              <a:t>ome assessors used to mainly digital scoring platforms may need to be especially careful in using the norms tables until they are fully familiar with them.</a:t>
            </a:r>
          </a:p>
          <a:p>
            <a:endParaRPr lang="en-GB" sz="1800" dirty="0">
              <a:effectLst/>
              <a:latin typeface="Arial" panose="020B0604020202020204" pitchFamily="34" charset="0"/>
              <a:ea typeface="Calibri" panose="020F0502020204030204" pitchFamily="34" charset="0"/>
              <a:cs typeface="Arial" panose="020B0604020202020204" pitchFamily="34" charset="0"/>
            </a:endParaRPr>
          </a:p>
          <a:p>
            <a:endParaRPr lang="en-GB" dirty="0"/>
          </a:p>
        </p:txBody>
      </p:sp>
      <p:sp>
        <p:nvSpPr>
          <p:cNvPr id="4" name="Slide Number Placeholder 3">
            <a:extLst>
              <a:ext uri="{FF2B5EF4-FFF2-40B4-BE49-F238E27FC236}">
                <a16:creationId xmlns:a16="http://schemas.microsoft.com/office/drawing/2014/main" id="{6183A92E-129C-23FB-6DEE-BB1B2ACE5A11}"/>
              </a:ext>
            </a:extLst>
          </p:cNvPr>
          <p:cNvSpPr>
            <a:spLocks noGrp="1"/>
          </p:cNvSpPr>
          <p:nvPr>
            <p:ph type="sldNum" sz="quarter" idx="12"/>
          </p:nvPr>
        </p:nvSpPr>
        <p:spPr/>
        <p:txBody>
          <a:bodyPr/>
          <a:lstStyle/>
          <a:p>
            <a:fld id="{9A85B619-5DE2-4FAE-AFEE-B0D3A1CA4D3C}" type="slidenum">
              <a:rPr lang="en-GB" smtClean="0"/>
              <a:t>3</a:t>
            </a:fld>
            <a:endParaRPr lang="en-GB"/>
          </a:p>
        </p:txBody>
      </p:sp>
    </p:spTree>
    <p:extLst>
      <p:ext uri="{BB962C8B-B14F-4D97-AF65-F5344CB8AC3E}">
        <p14:creationId xmlns:p14="http://schemas.microsoft.com/office/powerpoint/2010/main" val="3978757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F9A65-476E-3EC7-91AC-D2A9E5BFD06F}"/>
              </a:ext>
            </a:extLst>
          </p:cNvPr>
          <p:cNvSpPr>
            <a:spLocks noGrp="1"/>
          </p:cNvSpPr>
          <p:nvPr>
            <p:ph type="title"/>
          </p:nvPr>
        </p:nvSpPr>
        <p:spPr/>
        <p:txBody>
          <a:bodyPr/>
          <a:lstStyle/>
          <a:p>
            <a:pPr algn="ctr"/>
            <a:r>
              <a:rPr lang="en-US" dirty="0"/>
              <a:t>Training</a:t>
            </a:r>
            <a:endParaRPr lang="en-GB" dirty="0"/>
          </a:p>
        </p:txBody>
      </p:sp>
      <p:sp>
        <p:nvSpPr>
          <p:cNvPr id="3" name="Content Placeholder 2">
            <a:extLst>
              <a:ext uri="{FF2B5EF4-FFF2-40B4-BE49-F238E27FC236}">
                <a16:creationId xmlns:a16="http://schemas.microsoft.com/office/drawing/2014/main" id="{FE5662A4-2F72-5587-26EE-635A9FE45A5C}"/>
              </a:ext>
            </a:extLst>
          </p:cNvPr>
          <p:cNvSpPr>
            <a:spLocks noGrp="1"/>
          </p:cNvSpPr>
          <p:nvPr>
            <p:ph idx="1"/>
          </p:nvPr>
        </p:nvSpPr>
        <p:spPr/>
        <p:txBody>
          <a:bodyPr>
            <a:normAutofit/>
          </a:bodyPr>
          <a:lstStyle/>
          <a:p>
            <a:pPr marL="0" indent="0" algn="ctr">
              <a:buNone/>
            </a:pPr>
            <a:r>
              <a:rPr lang="en-US" sz="3600" b="0" i="0" dirty="0">
                <a:solidFill>
                  <a:srgbClr val="000000"/>
                </a:solidFill>
                <a:effectLst/>
                <a:highlight>
                  <a:srgbClr val="FFFFFF"/>
                </a:highlight>
                <a:latin typeface="Aptos" panose="020B0004020202020204" pitchFamily="34" charset="0"/>
              </a:rPr>
              <a:t>Before the STEC Guidance on TOD is produced, we advise that assessors seek out additional training in the use of the tests, and that such a large battery of tests will inevitably require experience in use before its usefulness in the UK setting can be </a:t>
            </a:r>
            <a:r>
              <a:rPr lang="en-US" sz="3600" b="0" i="0" dirty="0" smtClean="0">
                <a:solidFill>
                  <a:srgbClr val="000000"/>
                </a:solidFill>
                <a:effectLst/>
                <a:highlight>
                  <a:srgbClr val="FFFFFF"/>
                </a:highlight>
                <a:latin typeface="Aptos" panose="020B0004020202020204" pitchFamily="34" charset="0"/>
              </a:rPr>
              <a:t>ascertained.</a:t>
            </a:r>
            <a:endParaRPr lang="en-GB" sz="3600" dirty="0"/>
          </a:p>
        </p:txBody>
      </p:sp>
      <p:sp>
        <p:nvSpPr>
          <p:cNvPr id="4" name="Slide Number Placeholder 3">
            <a:extLst>
              <a:ext uri="{FF2B5EF4-FFF2-40B4-BE49-F238E27FC236}">
                <a16:creationId xmlns:a16="http://schemas.microsoft.com/office/drawing/2014/main" id="{C46F021A-CA8B-BBCA-2178-9329CB3E6FE6}"/>
              </a:ext>
            </a:extLst>
          </p:cNvPr>
          <p:cNvSpPr>
            <a:spLocks noGrp="1"/>
          </p:cNvSpPr>
          <p:nvPr>
            <p:ph type="sldNum" sz="quarter" idx="12"/>
          </p:nvPr>
        </p:nvSpPr>
        <p:spPr/>
        <p:txBody>
          <a:bodyPr/>
          <a:lstStyle/>
          <a:p>
            <a:fld id="{9A85B619-5DE2-4FAE-AFEE-B0D3A1CA4D3C}" type="slidenum">
              <a:rPr lang="en-GB" smtClean="0"/>
              <a:t>4</a:t>
            </a:fld>
            <a:endParaRPr lang="en-GB"/>
          </a:p>
        </p:txBody>
      </p:sp>
    </p:spTree>
    <p:extLst>
      <p:ext uri="{BB962C8B-B14F-4D97-AF65-F5344CB8AC3E}">
        <p14:creationId xmlns:p14="http://schemas.microsoft.com/office/powerpoint/2010/main" val="422657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F1579-3668-14B0-853E-3CDF34D8D51C}"/>
              </a:ext>
            </a:extLst>
          </p:cNvPr>
          <p:cNvSpPr>
            <a:spLocks noGrp="1"/>
          </p:cNvSpPr>
          <p:nvPr>
            <p:ph type="title"/>
          </p:nvPr>
        </p:nvSpPr>
        <p:spPr>
          <a:xfrm>
            <a:off x="838200" y="365125"/>
            <a:ext cx="10515600" cy="846987"/>
          </a:xfrm>
        </p:spPr>
        <p:txBody>
          <a:bodyPr/>
          <a:lstStyle/>
          <a:p>
            <a:pPr algn="ctr"/>
            <a:r>
              <a:rPr lang="en-US" dirty="0"/>
              <a:t>Scoring</a:t>
            </a:r>
            <a:endParaRPr lang="en-GB" dirty="0"/>
          </a:p>
        </p:txBody>
      </p:sp>
      <p:sp>
        <p:nvSpPr>
          <p:cNvPr id="3" name="Content Placeholder 2">
            <a:extLst>
              <a:ext uri="{FF2B5EF4-FFF2-40B4-BE49-F238E27FC236}">
                <a16:creationId xmlns:a16="http://schemas.microsoft.com/office/drawing/2014/main" id="{E2BD2BBD-75B1-038D-A53D-C7F5EBB0F307}"/>
              </a:ext>
            </a:extLst>
          </p:cNvPr>
          <p:cNvSpPr>
            <a:spLocks noGrp="1"/>
          </p:cNvSpPr>
          <p:nvPr>
            <p:ph idx="1"/>
          </p:nvPr>
        </p:nvSpPr>
        <p:spPr>
          <a:xfrm>
            <a:off x="361507" y="1379057"/>
            <a:ext cx="10992293" cy="5245027"/>
          </a:xfrm>
        </p:spPr>
        <p:txBody>
          <a:bodyPr>
            <a:normAutofit fontScale="70000" lnSpcReduction="20000"/>
          </a:bodyPr>
          <a:lstStyle/>
          <a:p>
            <a:pPr>
              <a:lnSpc>
                <a:spcPct val="120000"/>
              </a:lnSpc>
            </a:pPr>
            <a:r>
              <a:rPr lang="en-GB" sz="26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TOD consists of three sets of direct assessment tests: the TOD-Screener (TOD-S), TOD-Comprehensive (TOD-C), and TOD-Early (TOD-E). </a:t>
            </a:r>
          </a:p>
          <a:p>
            <a:pPr>
              <a:lnSpc>
                <a:spcPct val="120000"/>
              </a:lnSpc>
            </a:pPr>
            <a:r>
              <a:rPr lang="en-GB" sz="26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TOD also includes Parent/Caregiver, Teacher, and Self-Rating Scales.</a:t>
            </a:r>
            <a:endParaRPr lang="en-GB" sz="2600" dirty="0">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Aft>
                <a:spcPts val="800"/>
              </a:spcAft>
            </a:pPr>
            <a:r>
              <a:rPr lang="en-GB" sz="2600" i="0" dirty="0">
                <a:solidFill>
                  <a:srgbClr val="000000"/>
                </a:solidFill>
                <a:effectLst/>
                <a:latin typeface="Arial" panose="020B0604020202020204" pitchFamily="34" charset="0"/>
                <a:ea typeface="Calibri" panose="020F0502020204030204" pitchFamily="34" charset="0"/>
                <a:cs typeface="Arial" panose="020B0604020202020204" pitchFamily="34" charset="0"/>
              </a:rPr>
              <a:t>NB the assessor would need to decide the ‘grade’ level of the student as the test items are administered by American grades. Easy to administer. Scoring of TOD-S manually using Norms Book is not easy. Free online scoring available.</a:t>
            </a:r>
            <a:endParaRPr lang="en-GB" sz="2600" i="1" dirty="0">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Aft>
                <a:spcPts val="800"/>
              </a:spcAft>
            </a:pPr>
            <a:r>
              <a:rPr lang="en-GB" sz="2600" i="0" dirty="0">
                <a:effectLst/>
                <a:latin typeface="Arial" panose="020B0604020202020204" pitchFamily="34" charset="0"/>
                <a:ea typeface="Calibri" panose="020F0502020204030204" pitchFamily="34" charset="0"/>
                <a:cs typeface="Arial" panose="020B0604020202020204" pitchFamily="34" charset="0"/>
              </a:rPr>
              <a:t>Comment from Publisher: </a:t>
            </a:r>
            <a:r>
              <a:rPr lang="en-GB" sz="2600" i="1" dirty="0">
                <a:effectLst/>
                <a:latin typeface="Arial" panose="020B0604020202020204" pitchFamily="34" charset="0"/>
                <a:ea typeface="Calibri" panose="020F0502020204030204" pitchFamily="34" charset="0"/>
                <a:cs typeface="Arial" panose="020B0604020202020204" pitchFamily="34" charset="0"/>
              </a:rPr>
              <a:t>Use the adult norms on pages 414-419 for 18-year-olds in the UK.</a:t>
            </a:r>
            <a:r>
              <a:rPr lang="en-US" sz="2600" i="1" dirty="0">
                <a:effectLst/>
                <a:latin typeface="Arial" panose="020B0604020202020204" pitchFamily="34" charset="0"/>
                <a:ea typeface="Calibri" panose="020F0502020204030204" pitchFamily="34" charset="0"/>
                <a:cs typeface="Arial" panose="020B0604020202020204" pitchFamily="34" charset="0"/>
              </a:rPr>
              <a:t>Unfortunately we could not create age norms for the </a:t>
            </a:r>
            <a:r>
              <a:rPr lang="en-GB" sz="2600" i="1" dirty="0">
                <a:effectLst/>
                <a:latin typeface="Arial" panose="020B0604020202020204" pitchFamily="34" charset="0"/>
                <a:ea typeface="Calibri" panose="020F0502020204030204" pitchFamily="34" charset="0"/>
                <a:cs typeface="Arial" panose="020B0604020202020204" pitchFamily="34" charset="0"/>
              </a:rPr>
              <a:t>Oral Reading Efficiency test</a:t>
            </a:r>
            <a:r>
              <a:rPr lang="en-GB" sz="2600" i="1" dirty="0">
                <a:latin typeface="Arial" panose="020B0604020202020204" pitchFamily="34" charset="0"/>
                <a:ea typeface="Calibri" panose="020F0502020204030204" pitchFamily="34" charset="0"/>
                <a:cs typeface="Arial" panose="020B0604020202020204" pitchFamily="34" charset="0"/>
              </a:rPr>
              <a:t>. </a:t>
            </a:r>
            <a:r>
              <a:rPr lang="en-US" sz="2600" i="1" dirty="0">
                <a:effectLst/>
                <a:latin typeface="Arial" panose="020B0604020202020204" pitchFamily="34" charset="0"/>
                <a:ea typeface="Calibri" panose="020F0502020204030204" pitchFamily="34" charset="0"/>
                <a:cs typeface="Arial" panose="020B0604020202020204" pitchFamily="34" charset="0"/>
              </a:rPr>
              <a:t>Spring is January-June and Fall is July-December. If an assessment is administered during the </a:t>
            </a:r>
            <a:r>
              <a:rPr lang="en-US" sz="2600" i="1" dirty="0" smtClean="0">
                <a:effectLst/>
                <a:latin typeface="Arial" panose="020B0604020202020204" pitchFamily="34" charset="0"/>
                <a:ea typeface="Calibri" panose="020F0502020204030204" pitchFamily="34" charset="0"/>
                <a:cs typeface="Arial" panose="020B0604020202020204" pitchFamily="34" charset="0"/>
              </a:rPr>
              <a:t>summer, </a:t>
            </a:r>
            <a:r>
              <a:rPr lang="en-US" sz="2600" i="1" dirty="0">
                <a:effectLst/>
                <a:latin typeface="Arial" panose="020B0604020202020204" pitchFamily="34" charset="0"/>
                <a:ea typeface="Calibri" panose="020F0502020204030204" pitchFamily="34" charset="0"/>
                <a:cs typeface="Arial" panose="020B0604020202020204" pitchFamily="34" charset="0"/>
              </a:rPr>
              <a:t>between school years, you would use the “grade” that the student will be starting in September. </a:t>
            </a:r>
            <a:r>
              <a:rPr lang="en-US" sz="2600" dirty="0">
                <a:effectLst/>
                <a:latin typeface="Arial" panose="020B0604020202020204" pitchFamily="34" charset="0"/>
                <a:ea typeface="Calibri" panose="020F0502020204030204" pitchFamily="34" charset="0"/>
                <a:cs typeface="Arial" panose="020B0604020202020204" pitchFamily="34" charset="0"/>
              </a:rPr>
              <a:t>NB this is not our normal practice. </a:t>
            </a:r>
            <a:endParaRPr lang="en-GB" sz="2600" dirty="0">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Aft>
                <a:spcPts val="800"/>
              </a:spcAft>
            </a:pPr>
            <a:r>
              <a:rPr lang="en-GB" sz="2600" dirty="0">
                <a:effectLst/>
                <a:latin typeface="Arial" panose="020B0604020202020204" pitchFamily="34" charset="0"/>
                <a:ea typeface="Calibri" panose="020F0502020204030204" pitchFamily="34" charset="0"/>
                <a:cs typeface="Arial" panose="020B0604020202020204" pitchFamily="34" charset="0"/>
              </a:rPr>
              <a:t>Standardised scores and confidence intervals available for each subtest.</a:t>
            </a:r>
          </a:p>
          <a:p>
            <a:pPr>
              <a:lnSpc>
                <a:spcPct val="120000"/>
              </a:lnSpc>
              <a:spcAft>
                <a:spcPts val="800"/>
              </a:spcAft>
            </a:pPr>
            <a:r>
              <a:rPr lang="en-GB" sz="2600" dirty="0">
                <a:effectLst/>
                <a:latin typeface="Arial" panose="020B0604020202020204" pitchFamily="34" charset="0"/>
                <a:ea typeface="Calibri" panose="020F0502020204030204" pitchFamily="34" charset="0"/>
                <a:cs typeface="Arial" panose="020B0604020202020204" pitchFamily="34" charset="0"/>
              </a:rPr>
              <a:t>The subtests of Picture Vocabulary and Letter and Word Choice are converted from a raw score to an ability score and then to a standardised score.</a:t>
            </a:r>
          </a:p>
          <a:p>
            <a:pPr>
              <a:lnSpc>
                <a:spcPct val="120000"/>
              </a:lnSpc>
              <a:spcAft>
                <a:spcPts val="800"/>
              </a:spcAft>
            </a:pPr>
            <a:endParaRPr lang="en-GB" sz="2600" dirty="0">
              <a:effectLst/>
              <a:latin typeface="Arial" panose="020B0604020202020204" pitchFamily="34" charset="0"/>
              <a:ea typeface="Calibri" panose="020F0502020204030204" pitchFamily="34" charset="0"/>
              <a:cs typeface="Arial" panose="020B0604020202020204" pitchFamily="34" charset="0"/>
            </a:endParaRPr>
          </a:p>
          <a:p>
            <a:endParaRPr lang="en-GB" dirty="0"/>
          </a:p>
        </p:txBody>
      </p:sp>
      <p:sp>
        <p:nvSpPr>
          <p:cNvPr id="4" name="Slide Number Placeholder 3">
            <a:extLst>
              <a:ext uri="{FF2B5EF4-FFF2-40B4-BE49-F238E27FC236}">
                <a16:creationId xmlns:a16="http://schemas.microsoft.com/office/drawing/2014/main" id="{A5CFEC23-AC0F-7B8C-F62D-F446F246FA0C}"/>
              </a:ext>
            </a:extLst>
          </p:cNvPr>
          <p:cNvSpPr>
            <a:spLocks noGrp="1"/>
          </p:cNvSpPr>
          <p:nvPr>
            <p:ph type="sldNum" sz="quarter" idx="12"/>
          </p:nvPr>
        </p:nvSpPr>
        <p:spPr/>
        <p:txBody>
          <a:bodyPr/>
          <a:lstStyle/>
          <a:p>
            <a:fld id="{9A85B619-5DE2-4FAE-AFEE-B0D3A1CA4D3C}" type="slidenum">
              <a:rPr lang="en-GB" smtClean="0"/>
              <a:t>5</a:t>
            </a:fld>
            <a:endParaRPr lang="en-GB"/>
          </a:p>
        </p:txBody>
      </p:sp>
    </p:spTree>
    <p:extLst>
      <p:ext uri="{BB962C8B-B14F-4D97-AF65-F5344CB8AC3E}">
        <p14:creationId xmlns:p14="http://schemas.microsoft.com/office/powerpoint/2010/main" val="1184041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950F0-7C86-A9E7-399F-E329C0EE6EEA}"/>
              </a:ext>
            </a:extLst>
          </p:cNvPr>
          <p:cNvSpPr>
            <a:spLocks noGrp="1"/>
          </p:cNvSpPr>
          <p:nvPr>
            <p:ph type="title"/>
          </p:nvPr>
        </p:nvSpPr>
        <p:spPr/>
        <p:txBody>
          <a:bodyPr>
            <a:normAutofit fontScale="90000"/>
          </a:bodyPr>
          <a:lstStyle/>
          <a:p>
            <a:pPr algn="ctr"/>
            <a:r>
              <a:rPr lang="en-US" sz="3600" dirty="0"/>
              <a:t/>
            </a:r>
            <a:br>
              <a:rPr lang="en-US" sz="3600" dirty="0"/>
            </a:br>
            <a:r>
              <a:rPr lang="en-US" sz="3600" dirty="0"/>
              <a:t>TOD Screener </a:t>
            </a:r>
            <a:r>
              <a:rPr lang="en-GB" sz="3600" dirty="0"/>
              <a:t>(5:0-89:11),</a:t>
            </a:r>
            <a:r>
              <a:rPr lang="en-GB" sz="3600" dirty="0">
                <a:solidFill>
                  <a:srgbClr val="FF0000"/>
                </a:solidFill>
              </a:rPr>
              <a:t/>
            </a:r>
            <a:br>
              <a:rPr lang="en-GB" sz="3600" dirty="0">
                <a:solidFill>
                  <a:srgbClr val="FF0000"/>
                </a:solidFill>
              </a:rPr>
            </a:br>
            <a:r>
              <a:rPr lang="en-GB"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 tests which take approximately 10-15 minutes to administer. </a:t>
            </a:r>
            <a:br>
              <a:rPr lang="en-GB"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GB"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This </a:t>
            </a:r>
            <a:r>
              <a:rPr lang="en-GB"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must </a:t>
            </a:r>
            <a:r>
              <a:rPr lang="en-GB"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be administered before the TOD-C and TOD-E</a:t>
            </a:r>
            <a:r>
              <a:rPr lang="en-GB" dirty="0"/>
              <a:t/>
            </a:r>
            <a:br>
              <a:rPr lang="en-GB" dirty="0"/>
            </a:br>
            <a:endParaRPr lang="en-GB" dirty="0"/>
          </a:p>
        </p:txBody>
      </p:sp>
      <p:sp>
        <p:nvSpPr>
          <p:cNvPr id="3" name="Content Placeholder 2">
            <a:extLst>
              <a:ext uri="{FF2B5EF4-FFF2-40B4-BE49-F238E27FC236}">
                <a16:creationId xmlns:a16="http://schemas.microsoft.com/office/drawing/2014/main" id="{BE887464-117F-5994-99EE-FE19FDA5F96C}"/>
              </a:ext>
            </a:extLst>
          </p:cNvPr>
          <p:cNvSpPr>
            <a:spLocks noGrp="1"/>
          </p:cNvSpPr>
          <p:nvPr>
            <p:ph idx="1"/>
          </p:nvPr>
        </p:nvSpPr>
        <p:spPr/>
        <p:txBody>
          <a:bodyPr>
            <a:normAutofit lnSpcReduction="10000"/>
          </a:bodyPr>
          <a:lstStyle/>
          <a:p>
            <a:pPr>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1S Picture Vocabulary:</a:t>
            </a:r>
            <a:r>
              <a:rPr lang="en-GB" sz="1800" b="1"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7030A0"/>
                </a:solidFill>
                <a:effectLst/>
                <a:latin typeface="Arial" panose="020B0604020202020204" pitchFamily="34" charset="0"/>
                <a:ea typeface="Calibri" panose="020F0502020204030204" pitchFamily="34" charset="0"/>
                <a:cs typeface="Arial" panose="020B0604020202020204" pitchFamily="34" charset="0"/>
              </a:rPr>
              <a:t>the examinee looks at four pictures and then circles the one that best depicts a word that the examiner presents orally. </a:t>
            </a:r>
            <a:r>
              <a:rPr lang="en-GB" sz="1800" b="1" dirty="0">
                <a:solidFill>
                  <a:srgbClr val="00B050"/>
                </a:solidFill>
                <a:effectLst/>
                <a:latin typeface="Arial" panose="020B0604020202020204" pitchFamily="34" charset="0"/>
                <a:ea typeface="Yu Mincho" panose="02020400000000000000" pitchFamily="18" charset="-128"/>
                <a:cs typeface="Arial" panose="020B0604020202020204" pitchFamily="34" charset="0"/>
              </a:rPr>
              <a:t>Item 12 : can the child recognise a feeling from a facial expression. </a:t>
            </a:r>
          </a:p>
          <a:p>
            <a:pPr>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2S Letter and Word Choice:</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7030A0"/>
                </a:solidFill>
                <a:effectLst/>
                <a:latin typeface="Arial" panose="020B0604020202020204" pitchFamily="34" charset="0"/>
                <a:ea typeface="Calibri" panose="020F0502020204030204" pitchFamily="34" charset="0"/>
                <a:cs typeface="Arial" panose="020B0604020202020204" pitchFamily="34" charset="0"/>
              </a:rPr>
              <a:t>the examiner orally presents a letter or word, and the examinee circles the correct letter, or correctly spelled word, from a choice of four similar options</a:t>
            </a:r>
            <a:r>
              <a:rPr lang="en-GB" sz="1800" dirty="0">
                <a:solidFill>
                  <a:srgbClr val="00B0F0"/>
                </a:solidFill>
                <a:effectLst/>
                <a:latin typeface="Arial" panose="020B0604020202020204" pitchFamily="34" charset="0"/>
                <a:ea typeface="Calibri" panose="020F0502020204030204" pitchFamily="34" charset="0"/>
                <a:cs typeface="Arial" panose="020B0604020202020204" pitchFamily="34" charset="0"/>
              </a:rPr>
              <a:t>. </a:t>
            </a:r>
            <a:r>
              <a:rPr lang="en-GB" sz="1800" dirty="0">
                <a:effectLst/>
                <a:latin typeface="Arial" panose="020B0604020202020204" pitchFamily="34" charset="0"/>
                <a:ea typeface="Yu Mincho" panose="02020400000000000000" pitchFamily="18" charset="-128"/>
                <a:cs typeface="Arial" panose="020B0604020202020204" pitchFamily="34" charset="0"/>
              </a:rPr>
              <a:t>Assessor may need specific training on how to interpret these results as most will not have come across this test before. </a:t>
            </a:r>
            <a:r>
              <a:rPr lang="en-GB" sz="1800" b="1" dirty="0">
                <a:solidFill>
                  <a:srgbClr val="00B050"/>
                </a:solidFill>
                <a:effectLst/>
                <a:latin typeface="Arial" panose="020B0604020202020204" pitchFamily="34" charset="0"/>
                <a:ea typeface="Yu Mincho" panose="02020400000000000000" pitchFamily="18" charset="-128"/>
                <a:cs typeface="Arial" panose="020B0604020202020204" pitchFamily="34" charset="0"/>
              </a:rPr>
              <a:t>Depends on vocabulary and decoding skills. What about the impact of tracking issues? This is printed on white paper. Some American </a:t>
            </a:r>
            <a:r>
              <a:rPr lang="en-GB" sz="1800" b="1" dirty="0" smtClean="0">
                <a:solidFill>
                  <a:srgbClr val="00B050"/>
                </a:solidFill>
                <a:effectLst/>
                <a:latin typeface="Arial" panose="020B0604020202020204" pitchFamily="34" charset="0"/>
                <a:ea typeface="Yu Mincho" panose="02020400000000000000" pitchFamily="18" charset="-128"/>
                <a:cs typeface="Arial" panose="020B0604020202020204" pitchFamily="34" charset="0"/>
              </a:rPr>
              <a:t>spellings.</a:t>
            </a:r>
            <a:endParaRPr lang="en-GB" sz="1800" b="1" dirty="0">
              <a:solidFill>
                <a:srgbClr val="00B050"/>
              </a:solidFill>
              <a:effectLst/>
              <a:latin typeface="Arial" panose="020B0604020202020204" pitchFamily="34" charset="0"/>
              <a:ea typeface="Calibri" panose="020F0502020204030204" pitchFamily="34" charset="0"/>
              <a:cs typeface="Arial" panose="020B0604020202020204" pitchFamily="34" charset="0"/>
            </a:endParaRPr>
          </a:p>
          <a:p>
            <a:pPr>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3S Word Reading Fluency: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(timed) for Grades K-1: </a:t>
            </a:r>
            <a:r>
              <a:rPr lang="en-GB" sz="1800" dirty="0">
                <a:solidFill>
                  <a:srgbClr val="7030A0"/>
                </a:solidFill>
                <a:effectLst/>
                <a:latin typeface="Arial" panose="020B0604020202020204" pitchFamily="34" charset="0"/>
                <a:ea typeface="Calibri" panose="020F0502020204030204" pitchFamily="34" charset="0"/>
                <a:cs typeface="Arial" panose="020B0604020202020204" pitchFamily="34" charset="0"/>
              </a:rPr>
              <a:t>examinee looks at a picture and then circles the correct corresponding word from a row of four words as quickly as possible within a set time limit.</a:t>
            </a:r>
          </a:p>
          <a:p>
            <a:pPr>
              <a:spcAft>
                <a:spcPts val="800"/>
              </a:spcAft>
            </a:pPr>
            <a:r>
              <a:rPr lang="en-GB" sz="1800" b="1" dirty="0">
                <a:solidFill>
                  <a:srgbClr val="7030A0"/>
                </a:solidFill>
                <a:effectLst/>
                <a:latin typeface="Arial" panose="020B0604020202020204" pitchFamily="34" charset="0"/>
                <a:ea typeface="Calibri" panose="020F0502020204030204" pitchFamily="34" charset="0"/>
                <a:cs typeface="Arial" panose="020B0604020202020204" pitchFamily="34" charset="0"/>
              </a:rPr>
              <a:t>or</a:t>
            </a: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3S Question Reading Fluency: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(timed)</a:t>
            </a: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for Grade 2 - Adult</a:t>
            </a: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7030A0"/>
                </a:solidFill>
                <a:effectLst/>
                <a:latin typeface="Arial" panose="020B0604020202020204" pitchFamily="34" charset="0"/>
                <a:ea typeface="Calibri" panose="020F0502020204030204" pitchFamily="34" charset="0"/>
                <a:cs typeface="Arial" panose="020B0604020202020204" pitchFamily="34" charset="0"/>
              </a:rPr>
              <a:t>examinee reads questions silently and then circles the correct response from a row of four words, as quickly as possible  within a set time limit</a:t>
            </a:r>
            <a:r>
              <a:rPr lang="en-GB" sz="18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DDDE90A7-F013-50F7-781D-4A7D1BA2AD44}"/>
              </a:ext>
            </a:extLst>
          </p:cNvPr>
          <p:cNvSpPr>
            <a:spLocks noGrp="1"/>
          </p:cNvSpPr>
          <p:nvPr>
            <p:ph type="sldNum" sz="quarter" idx="12"/>
          </p:nvPr>
        </p:nvSpPr>
        <p:spPr/>
        <p:txBody>
          <a:bodyPr/>
          <a:lstStyle/>
          <a:p>
            <a:fld id="{9A85B619-5DE2-4FAE-AFEE-B0D3A1CA4D3C}" type="slidenum">
              <a:rPr lang="en-GB" smtClean="0"/>
              <a:t>6</a:t>
            </a:fld>
            <a:endParaRPr lang="en-GB"/>
          </a:p>
        </p:txBody>
      </p:sp>
    </p:spTree>
    <p:extLst>
      <p:ext uri="{BB962C8B-B14F-4D97-AF65-F5344CB8AC3E}">
        <p14:creationId xmlns:p14="http://schemas.microsoft.com/office/powerpoint/2010/main" val="2565465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FFD7EF-CBAA-EE74-62B8-BA6136784FA4}"/>
              </a:ext>
            </a:extLst>
          </p:cNvPr>
          <p:cNvSpPr>
            <a:spLocks noGrp="1"/>
          </p:cNvSpPr>
          <p:nvPr>
            <p:ph idx="1"/>
          </p:nvPr>
        </p:nvSpPr>
        <p:spPr>
          <a:xfrm>
            <a:off x="669851" y="1594884"/>
            <a:ext cx="10683949" cy="4582080"/>
          </a:xfrm>
        </p:spPr>
        <p:txBody>
          <a:bodyPr>
            <a:normAutofit fontScale="85000" lnSpcReduction="10000"/>
          </a:bodyPr>
          <a:lstStyle/>
          <a:p>
            <a:pPr>
              <a:lnSpc>
                <a:spcPct val="107000"/>
              </a:lnSpc>
              <a:spcAft>
                <a:spcPts val="800"/>
              </a:spcAft>
            </a:pPr>
            <a:r>
              <a:rPr lang="en-GB" sz="2000" dirty="0">
                <a:latin typeface="Arial" panose="020B0604020202020204" pitchFamily="34" charset="0"/>
                <a:cs typeface="Arial" panose="020B0604020202020204" pitchFamily="34" charset="0"/>
              </a:rPr>
              <a:t>This test </a:t>
            </a:r>
            <a:r>
              <a:rPr lang="en-GB" sz="2000" dirty="0" smtClean="0">
                <a:latin typeface="Arial" panose="020B0604020202020204" pitchFamily="34" charset="0"/>
                <a:cs typeface="Arial" panose="020B0604020202020204" pitchFamily="34" charset="0"/>
              </a:rPr>
              <a:t>has </a:t>
            </a:r>
            <a:r>
              <a:rPr lang="en-GB" sz="2000" dirty="0">
                <a:latin typeface="Arial" panose="020B0604020202020204" pitchFamily="34" charset="0"/>
                <a:cs typeface="Arial" panose="020B0604020202020204" pitchFamily="34" charset="0"/>
              </a:rPr>
              <a:t>to be done by Grade 2-Adults to get the Dyslexia Risk (DRI) Index in the TOD-S and the Dyslexia Diagnostic Index (DDI) in the TOD-C. </a:t>
            </a:r>
            <a:endParaRPr lang="en-GB" sz="2000" dirty="0">
              <a:effectLst/>
              <a:latin typeface="Arial" panose="020B060402020202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2000" dirty="0">
                <a:effectLst/>
                <a:latin typeface="Arial" panose="020B0604020202020204" pitchFamily="34" charset="0"/>
                <a:ea typeface="Yu Mincho" panose="02020400000000000000" pitchFamily="18" charset="-128"/>
                <a:cs typeface="Arial" panose="020B0604020202020204" pitchFamily="34" charset="0"/>
              </a:rPr>
              <a:t>Item 19 – Americanisation ‘gas’., Item 21 – Americanisation ‘airplane’, Item 24 – Americanisation ‘tire’, Item 25 – Americanisation ‘candy</a:t>
            </a:r>
            <a:r>
              <a:rPr lang="en-GB" sz="2000" dirty="0" smtClean="0">
                <a:effectLst/>
                <a:latin typeface="Arial" panose="020B0604020202020204" pitchFamily="34" charset="0"/>
                <a:ea typeface="Yu Mincho" panose="02020400000000000000" pitchFamily="18" charset="-128"/>
                <a:cs typeface="Arial" panose="020B0604020202020204" pitchFamily="34" charset="0"/>
              </a:rPr>
              <a:t>’.</a:t>
            </a:r>
            <a:endParaRPr lang="en-GB" sz="2000" dirty="0">
              <a:effectLst/>
              <a:latin typeface="Arial" panose="020B060402020202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2000" dirty="0">
                <a:effectLst/>
                <a:latin typeface="Arial" panose="020B0604020202020204" pitchFamily="34" charset="0"/>
                <a:ea typeface="Yu Mincho" panose="02020400000000000000" pitchFamily="18" charset="-128"/>
                <a:cs typeface="Arial" panose="020B0604020202020204" pitchFamily="34" charset="0"/>
              </a:rPr>
              <a:t>Item 32 – Americanisation ‘turtle’, Item 26 – Americanisation ‘closet’, Item 47 – Americanisation ‘</a:t>
            </a:r>
            <a:r>
              <a:rPr lang="en-GB" sz="2000" dirty="0" err="1">
                <a:effectLst/>
                <a:latin typeface="Arial" panose="020B0604020202020204" pitchFamily="34" charset="0"/>
                <a:ea typeface="Yu Mincho" panose="02020400000000000000" pitchFamily="18" charset="-128"/>
                <a:cs typeface="Arial" panose="020B0604020202020204" pitchFamily="34" charset="0"/>
              </a:rPr>
              <a:t>neighbor</a:t>
            </a:r>
            <a:r>
              <a:rPr lang="en-GB" sz="2000" dirty="0">
                <a:effectLst/>
                <a:latin typeface="Arial" panose="020B0604020202020204" pitchFamily="34" charset="0"/>
                <a:ea typeface="Yu Mincho" panose="02020400000000000000" pitchFamily="18" charset="-128"/>
                <a:cs typeface="Arial" panose="020B0604020202020204" pitchFamily="34" charset="0"/>
              </a:rPr>
              <a:t>’, Item 58 – Americanisation ‘highway’, Item 59 – Americanisation ‘highway’, Item 62 – Americanisation ‘</a:t>
            </a:r>
            <a:r>
              <a:rPr lang="en-GB" sz="2000" dirty="0" err="1">
                <a:effectLst/>
                <a:latin typeface="Arial" panose="020B0604020202020204" pitchFamily="34" charset="0"/>
                <a:ea typeface="Yu Mincho" panose="02020400000000000000" pitchFamily="18" charset="-128"/>
                <a:cs typeface="Arial" panose="020B0604020202020204" pitchFamily="34" charset="0"/>
              </a:rPr>
              <a:t>color</a:t>
            </a:r>
            <a:r>
              <a:rPr lang="en-GB" sz="2000" dirty="0">
                <a:effectLst/>
                <a:latin typeface="Arial" panose="020B0604020202020204" pitchFamily="34" charset="0"/>
                <a:ea typeface="Yu Mincho" panose="02020400000000000000" pitchFamily="18" charset="-128"/>
                <a:cs typeface="Arial" panose="020B0604020202020204" pitchFamily="34" charset="0"/>
              </a:rPr>
              <a:t>’ and ‘airplane</a:t>
            </a:r>
            <a:r>
              <a:rPr lang="en-GB" sz="2000" dirty="0" smtClean="0">
                <a:effectLst/>
                <a:latin typeface="Arial" panose="020B0604020202020204" pitchFamily="34" charset="0"/>
                <a:ea typeface="Yu Mincho" panose="02020400000000000000" pitchFamily="18" charset="-128"/>
                <a:cs typeface="Arial" panose="020B0604020202020204" pitchFamily="34" charset="0"/>
              </a:rPr>
              <a:t>’.</a:t>
            </a:r>
            <a:endParaRPr lang="en-GB" sz="2000" dirty="0">
              <a:effectLst/>
              <a:latin typeface="Arial" panose="020B060402020202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2000" dirty="0">
                <a:effectLst/>
                <a:latin typeface="Arial" panose="020B0604020202020204" pitchFamily="34" charset="0"/>
                <a:ea typeface="Yu Mincho" panose="02020400000000000000" pitchFamily="18" charset="-128"/>
                <a:cs typeface="Arial" panose="020B0604020202020204" pitchFamily="34" charset="0"/>
              </a:rPr>
              <a:t>Item 70 – Americanisation ‘turtle’ – which would lead to the wrong </a:t>
            </a:r>
            <a:r>
              <a:rPr lang="en-GB" sz="2000" dirty="0" smtClean="0">
                <a:effectLst/>
                <a:latin typeface="Arial" panose="020B0604020202020204" pitchFamily="34" charset="0"/>
                <a:ea typeface="Yu Mincho" panose="02020400000000000000" pitchFamily="18" charset="-128"/>
                <a:cs typeface="Arial" panose="020B0604020202020204" pitchFamily="34" charset="0"/>
              </a:rPr>
              <a:t>answer</a:t>
            </a:r>
            <a:r>
              <a:rPr lang="en-GB" sz="2000" dirty="0">
                <a:latin typeface="Arial" panose="020B0604020202020204" pitchFamily="34" charset="0"/>
                <a:ea typeface="Yu Mincho" panose="02020400000000000000" pitchFamily="18" charset="-128"/>
                <a:cs typeface="Arial" panose="020B0604020202020204" pitchFamily="34" charset="0"/>
              </a:rPr>
              <a:t>.</a:t>
            </a:r>
            <a:endParaRPr lang="en-GB" sz="2000" dirty="0">
              <a:effectLst/>
              <a:latin typeface="Arial" panose="020B060402020202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2000" dirty="0">
                <a:effectLst/>
                <a:latin typeface="Arial" panose="020B0604020202020204" pitchFamily="34" charset="0"/>
                <a:ea typeface="Yu Mincho" panose="02020400000000000000" pitchFamily="18" charset="-128"/>
                <a:cs typeface="Arial" panose="020B0604020202020204" pitchFamily="34" charset="0"/>
              </a:rPr>
              <a:t>Item 74 – Americanisation ‘</a:t>
            </a:r>
            <a:r>
              <a:rPr lang="en-GB" sz="2000" dirty="0" err="1">
                <a:effectLst/>
                <a:latin typeface="Arial" panose="020B0604020202020204" pitchFamily="34" charset="0"/>
                <a:ea typeface="Yu Mincho" panose="02020400000000000000" pitchFamily="18" charset="-128"/>
                <a:cs typeface="Arial" panose="020B0604020202020204" pitchFamily="34" charset="0"/>
              </a:rPr>
              <a:t>jello</a:t>
            </a:r>
            <a:r>
              <a:rPr lang="en-GB" sz="2000" dirty="0">
                <a:effectLst/>
                <a:latin typeface="Arial" panose="020B0604020202020204" pitchFamily="34" charset="0"/>
                <a:ea typeface="Yu Mincho" panose="02020400000000000000" pitchFamily="18" charset="-128"/>
                <a:cs typeface="Arial" panose="020B0604020202020204" pitchFamily="34" charset="0"/>
              </a:rPr>
              <a:t>’ and ‘quarter’ – which would lead to the wrong </a:t>
            </a:r>
            <a:r>
              <a:rPr lang="en-GB" sz="2000" dirty="0" smtClean="0">
                <a:effectLst/>
                <a:latin typeface="Arial" panose="020B0604020202020204" pitchFamily="34" charset="0"/>
                <a:ea typeface="Yu Mincho" panose="02020400000000000000" pitchFamily="18" charset="-128"/>
                <a:cs typeface="Arial" panose="020B0604020202020204" pitchFamily="34" charset="0"/>
              </a:rPr>
              <a:t>answer</a:t>
            </a:r>
            <a:r>
              <a:rPr lang="en-GB" sz="2000" dirty="0">
                <a:latin typeface="Arial" panose="020B0604020202020204" pitchFamily="34" charset="0"/>
                <a:ea typeface="Yu Mincho" panose="02020400000000000000" pitchFamily="18" charset="-128"/>
                <a:cs typeface="Arial" panose="020B0604020202020204" pitchFamily="34" charset="0"/>
              </a:rPr>
              <a:t>.</a:t>
            </a:r>
            <a:endParaRPr lang="en-GB" sz="2000" dirty="0">
              <a:effectLst/>
              <a:latin typeface="Arial" panose="020B060402020202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2000" dirty="0">
                <a:effectLst/>
                <a:latin typeface="Arial" panose="020B0604020202020204" pitchFamily="34" charset="0"/>
                <a:ea typeface="Yu Mincho" panose="02020400000000000000" pitchFamily="18" charset="-128"/>
                <a:cs typeface="Arial" panose="020B0604020202020204" pitchFamily="34" charset="0"/>
              </a:rPr>
              <a:t>Item 75 - – Americanisation ‘dime’, Item 80 – Americanisation ‘</a:t>
            </a:r>
            <a:r>
              <a:rPr lang="en-GB" sz="2000" dirty="0" err="1">
                <a:effectLst/>
                <a:latin typeface="Arial" panose="020B0604020202020204" pitchFamily="34" charset="0"/>
                <a:ea typeface="Yu Mincho" panose="02020400000000000000" pitchFamily="18" charset="-128"/>
                <a:cs typeface="Arial" panose="020B0604020202020204" pitchFamily="34" charset="0"/>
              </a:rPr>
              <a:t>color</a:t>
            </a:r>
            <a:r>
              <a:rPr lang="en-GB" sz="2000" dirty="0">
                <a:effectLst/>
                <a:latin typeface="Arial" panose="020B0604020202020204" pitchFamily="34" charset="0"/>
                <a:ea typeface="Yu Mincho" panose="02020400000000000000" pitchFamily="18" charset="-128"/>
                <a:cs typeface="Arial" panose="020B0604020202020204" pitchFamily="34" charset="0"/>
              </a:rPr>
              <a:t>’, Item 81 – unlikely to be understood by UK children, Item 92 – Americanisation ‘ </a:t>
            </a:r>
            <a:r>
              <a:rPr lang="en-GB" sz="2000" dirty="0" err="1">
                <a:effectLst/>
                <a:latin typeface="Arial" panose="020B0604020202020204" pitchFamily="34" charset="0"/>
                <a:ea typeface="Yu Mincho" panose="02020400000000000000" pitchFamily="18" charset="-128"/>
                <a:cs typeface="Arial" panose="020B0604020202020204" pitchFamily="34" charset="0"/>
              </a:rPr>
              <a:t>neighbor</a:t>
            </a:r>
            <a:r>
              <a:rPr lang="en-GB" sz="2000" dirty="0" smtClean="0">
                <a:effectLst/>
                <a:latin typeface="Arial" panose="020B0604020202020204" pitchFamily="34" charset="0"/>
                <a:ea typeface="Yu Mincho" panose="02020400000000000000" pitchFamily="18" charset="-128"/>
                <a:cs typeface="Arial" panose="020B0604020202020204" pitchFamily="34" charset="0"/>
              </a:rPr>
              <a:t>’.</a:t>
            </a:r>
            <a:endParaRPr lang="en-GB" sz="2000" dirty="0">
              <a:effectLst/>
              <a:latin typeface="Arial" panose="020B060402020202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2000" b="1" dirty="0">
                <a:latin typeface="Arial" panose="020B0604020202020204" pitchFamily="34" charset="0"/>
                <a:ea typeface="Yu Mincho" panose="02020400000000000000" pitchFamily="18" charset="-128"/>
                <a:cs typeface="Arial" panose="020B0604020202020204" pitchFamily="34" charset="0"/>
              </a:rPr>
              <a:t>We are seeking clarification on these with the publisher.</a:t>
            </a:r>
          </a:p>
          <a:p>
            <a:pPr>
              <a:lnSpc>
                <a:spcPct val="107000"/>
              </a:lnSpc>
              <a:spcAft>
                <a:spcPts val="800"/>
              </a:spcAft>
            </a:pPr>
            <a:endParaRPr lang="en-GB" sz="2000" b="1" dirty="0">
              <a:effectLst/>
              <a:latin typeface="Arial" panose="020B0604020202020204" pitchFamily="34" charset="0"/>
              <a:ea typeface="Yu Mincho" panose="02020400000000000000" pitchFamily="18" charset="-128"/>
              <a:cs typeface="Arial" panose="020B0604020202020204" pitchFamily="34" charset="0"/>
            </a:endParaRPr>
          </a:p>
        </p:txBody>
      </p:sp>
      <p:sp>
        <p:nvSpPr>
          <p:cNvPr id="4" name="Title 1">
            <a:extLst>
              <a:ext uri="{FF2B5EF4-FFF2-40B4-BE49-F238E27FC236}">
                <a16:creationId xmlns:a16="http://schemas.microsoft.com/office/drawing/2014/main" id="{52FD7C21-5A97-209F-9804-6F0A27964E99}"/>
              </a:ext>
            </a:extLst>
          </p:cNvPr>
          <p:cNvSpPr>
            <a:spLocks noGrp="1"/>
          </p:cNvSpPr>
          <p:nvPr>
            <p:ph type="title"/>
          </p:nvPr>
        </p:nvSpPr>
        <p:spPr>
          <a:xfrm>
            <a:off x="838200" y="365125"/>
            <a:ext cx="10515600" cy="1325563"/>
          </a:xfrm>
        </p:spPr>
        <p:txBody>
          <a:bodyPr>
            <a:normAutofit fontScale="90000"/>
          </a:bodyPr>
          <a:lstStyle/>
          <a:p>
            <a:pPr algn="ctr"/>
            <a:r>
              <a:rPr lang="en-US" sz="3600" dirty="0">
                <a:latin typeface="Arial" panose="020B0604020202020204" pitchFamily="34" charset="0"/>
                <a:cs typeface="Arial" panose="020B0604020202020204" pitchFamily="34" charset="0"/>
              </a:rPr>
              <a:t>The TOD Screener contains many Americanisms in the </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Question Word Fluency Test</a:t>
            </a:r>
            <a:endParaRPr lang="en-GB" sz="3600"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E3CFD8B5-EDE7-5AF7-8344-5AE41D5A61C0}"/>
              </a:ext>
            </a:extLst>
          </p:cNvPr>
          <p:cNvSpPr>
            <a:spLocks noGrp="1"/>
          </p:cNvSpPr>
          <p:nvPr>
            <p:ph type="sldNum" sz="quarter" idx="12"/>
          </p:nvPr>
        </p:nvSpPr>
        <p:spPr/>
        <p:txBody>
          <a:bodyPr/>
          <a:lstStyle/>
          <a:p>
            <a:fld id="{9A85B619-5DE2-4FAE-AFEE-B0D3A1CA4D3C}" type="slidenum">
              <a:rPr lang="en-GB" smtClean="0"/>
              <a:t>7</a:t>
            </a:fld>
            <a:endParaRPr lang="en-GB"/>
          </a:p>
        </p:txBody>
      </p:sp>
    </p:spTree>
    <p:extLst>
      <p:ext uri="{BB962C8B-B14F-4D97-AF65-F5344CB8AC3E}">
        <p14:creationId xmlns:p14="http://schemas.microsoft.com/office/powerpoint/2010/main" val="2137068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0C93F-9C56-FAAF-2CE2-2AD18CB1CA64}"/>
              </a:ext>
            </a:extLst>
          </p:cNvPr>
          <p:cNvSpPr>
            <a:spLocks noGrp="1"/>
          </p:cNvSpPr>
          <p:nvPr>
            <p:ph type="title"/>
          </p:nvPr>
        </p:nvSpPr>
        <p:spPr>
          <a:xfrm>
            <a:off x="838200" y="365125"/>
            <a:ext cx="10515600" cy="1653246"/>
          </a:xfrm>
        </p:spPr>
        <p:txBody>
          <a:bodyPr>
            <a:normAutofit fontScale="90000"/>
          </a:bodyPr>
          <a:lstStyle/>
          <a:p>
            <a:pPr algn="ctr"/>
            <a:r>
              <a:rPr lang="en-US" dirty="0"/>
              <a:t/>
            </a:r>
            <a:br>
              <a:rPr lang="en-US" dirty="0"/>
            </a:br>
            <a:r>
              <a:rPr lang="en-US" dirty="0"/>
              <a:t/>
            </a:r>
            <a:br>
              <a:rPr lang="en-US" dirty="0"/>
            </a:br>
            <a:r>
              <a:rPr lang="en-US" dirty="0"/>
              <a:t/>
            </a:r>
            <a:br>
              <a:rPr lang="en-US" dirty="0"/>
            </a:br>
            <a:r>
              <a:rPr lang="en-US" sz="3100" b="1" dirty="0">
                <a:latin typeface="Arial" panose="020B0604020202020204" pitchFamily="34" charset="0"/>
                <a:cs typeface="Arial" panose="020B0604020202020204" pitchFamily="34" charset="0"/>
              </a:rPr>
              <a:t>TOD – E (Kindergarten – Grade 2) </a:t>
            </a:r>
            <a:r>
              <a:rPr lang="en-US" sz="3100" dirty="0">
                <a:latin typeface="Arial" panose="020B0604020202020204" pitchFamily="34" charset="0"/>
                <a:cs typeface="Arial" panose="020B0604020202020204" pitchFamily="34" charset="0"/>
              </a:rPr>
              <a:t/>
            </a:r>
            <a:br>
              <a:rPr lang="en-US" sz="3100" dirty="0">
                <a:latin typeface="Arial" panose="020B0604020202020204" pitchFamily="34" charset="0"/>
                <a:cs typeface="Arial" panose="020B0604020202020204" pitchFamily="34" charset="0"/>
              </a:rPr>
            </a:br>
            <a:r>
              <a:rPr lang="en-GB" sz="2700" dirty="0">
                <a:latin typeface="Arial" panose="020B0604020202020204" pitchFamily="34" charset="0"/>
                <a:cs typeface="Arial" panose="020B0604020202020204" pitchFamily="34" charset="0"/>
              </a:rPr>
              <a:t>(5:0- 9:3 (i.e. children who are between the ages of 6:0 and 9:3 who cannot read connected text or do not require a comprehensive evaluation)</a:t>
            </a:r>
            <a:r>
              <a:rPr lang="en-GB" sz="3100" dirty="0">
                <a:solidFill>
                  <a:srgbClr val="FF0000"/>
                </a:solidFill>
              </a:rPr>
              <a:t>. </a:t>
            </a:r>
            <a:r>
              <a:rPr lang="en-GB" sz="1600" dirty="0">
                <a:solidFill>
                  <a:srgbClr val="FF0000"/>
                </a:solidFill>
              </a:rPr>
              <a:t/>
            </a:r>
            <a:br>
              <a:rPr lang="en-GB" sz="1600" dirty="0">
                <a:solidFill>
                  <a:srgbClr val="FF0000"/>
                </a:solidFill>
              </a:rPr>
            </a:br>
            <a:r>
              <a:rPr lang="en-US" dirty="0"/>
              <a:t/>
            </a:r>
            <a:br>
              <a:rPr lang="en-US" dirty="0"/>
            </a:b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r>
            <a:b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Yu Mincho" panose="02020400000000000000" pitchFamily="18" charset="-128"/>
                <a:cs typeface="Times New Roman" panose="02020603050405020304" pitchFamily="18" charset="0"/>
              </a:rPr>
              <a:t/>
            </a:r>
            <a:br>
              <a:rPr lang="en-GB" sz="1800" dirty="0">
                <a:effectLst/>
                <a:latin typeface="Calibri" panose="020F0502020204030204" pitchFamily="34" charset="0"/>
                <a:ea typeface="Yu Mincho" panose="02020400000000000000" pitchFamily="18" charset="-128"/>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1229318A-7DE5-5906-EF88-8787159D16B0}"/>
              </a:ext>
            </a:extLst>
          </p:cNvPr>
          <p:cNvSpPr>
            <a:spLocks noGrp="1"/>
          </p:cNvSpPr>
          <p:nvPr>
            <p:ph idx="1"/>
          </p:nvPr>
        </p:nvSpPr>
        <p:spPr/>
        <p:txBody>
          <a:bodyPr>
            <a:normAutofit fontScale="62500" lnSpcReduction="20000"/>
          </a:bodyPr>
          <a:lstStyle/>
          <a:p>
            <a:endParaRPr lang="en-GB" dirty="0">
              <a:latin typeface="Arial" panose="020B0604020202020204" pitchFamily="34" charset="0"/>
              <a:cs typeface="Arial" panose="020B0604020202020204" pitchFamily="34" charset="0"/>
            </a:endParaRPr>
          </a:p>
          <a:p>
            <a:pPr>
              <a:lnSpc>
                <a:spcPct val="160000"/>
              </a:lnSpc>
            </a:pPr>
            <a:r>
              <a:rPr lang="en-GB" sz="34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TOD-Early (TOD-E) provides six tests in addition to the three TOD-S tests. </a:t>
            </a:r>
          </a:p>
          <a:p>
            <a:pPr>
              <a:lnSpc>
                <a:spcPct val="160000"/>
              </a:lnSpc>
            </a:pPr>
            <a:r>
              <a:rPr lang="en-GB" sz="34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examiner would typically administer the six TOD-E tests (in addition to the three TOD-S tests), which are required for the Early Dyslexia Diagnostic Index (EDDI). </a:t>
            </a:r>
          </a:p>
          <a:p>
            <a:pPr>
              <a:lnSpc>
                <a:spcPct val="160000"/>
              </a:lnSpc>
            </a:pPr>
            <a:r>
              <a:rPr lang="en-GB" sz="3400" dirty="0">
                <a:solidFill>
                  <a:srgbClr val="000000"/>
                </a:solidFill>
                <a:effectLst/>
                <a:latin typeface="Arial" panose="020B0604020202020204" pitchFamily="34" charset="0"/>
                <a:ea typeface="Calibri" panose="020F0502020204030204" pitchFamily="34" charset="0"/>
                <a:cs typeface="Arial" panose="020B0604020202020204" pitchFamily="34" charset="0"/>
              </a:rPr>
              <a:t>Administering these six tests takes approximately 20-25 minutes.</a:t>
            </a:r>
          </a:p>
          <a:p>
            <a:pPr>
              <a:lnSpc>
                <a:spcPct val="160000"/>
              </a:lnSpc>
            </a:pPr>
            <a:r>
              <a:rPr lang="en-GB" sz="3400" dirty="0">
                <a:latin typeface="Arial" panose="020B0604020202020204" pitchFamily="34" charset="0"/>
                <a:cs typeface="Arial" panose="020B0604020202020204" pitchFamily="34" charset="0"/>
              </a:rPr>
              <a:t>Page 8 in the Manual says, ‘The TOD-E is appropriate for pre-readers or emerging readers, while the TOD-C is appropriate for students </a:t>
            </a:r>
            <a:r>
              <a:rPr lang="en-GB" sz="3400" b="1" dirty="0">
                <a:latin typeface="Arial" panose="020B0604020202020204" pitchFamily="34" charset="0"/>
                <a:cs typeface="Arial" panose="020B0604020202020204" pitchFamily="34" charset="0"/>
              </a:rPr>
              <a:t>who can read connected text </a:t>
            </a:r>
            <a:r>
              <a:rPr lang="en-GB" sz="3400" dirty="0">
                <a:latin typeface="Arial" panose="020B0604020202020204" pitchFamily="34" charset="0"/>
                <a:cs typeface="Arial" panose="020B0604020202020204" pitchFamily="34" charset="0"/>
              </a:rPr>
              <a:t>or need a more comprehensive evaluation’.</a:t>
            </a:r>
          </a:p>
        </p:txBody>
      </p:sp>
      <p:sp>
        <p:nvSpPr>
          <p:cNvPr id="4" name="Slide Number Placeholder 3">
            <a:extLst>
              <a:ext uri="{FF2B5EF4-FFF2-40B4-BE49-F238E27FC236}">
                <a16:creationId xmlns:a16="http://schemas.microsoft.com/office/drawing/2014/main" id="{1ECD4D5C-CF05-1840-5809-3999FC72E804}"/>
              </a:ext>
            </a:extLst>
          </p:cNvPr>
          <p:cNvSpPr>
            <a:spLocks noGrp="1"/>
          </p:cNvSpPr>
          <p:nvPr>
            <p:ph type="sldNum" sz="quarter" idx="12"/>
          </p:nvPr>
        </p:nvSpPr>
        <p:spPr/>
        <p:txBody>
          <a:bodyPr/>
          <a:lstStyle/>
          <a:p>
            <a:fld id="{9A85B619-5DE2-4FAE-AFEE-B0D3A1CA4D3C}" type="slidenum">
              <a:rPr lang="en-GB" smtClean="0"/>
              <a:t>8</a:t>
            </a:fld>
            <a:endParaRPr lang="en-GB"/>
          </a:p>
        </p:txBody>
      </p:sp>
    </p:spTree>
    <p:extLst>
      <p:ext uri="{BB962C8B-B14F-4D97-AF65-F5344CB8AC3E}">
        <p14:creationId xmlns:p14="http://schemas.microsoft.com/office/powerpoint/2010/main" val="2636684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DB38-97C0-21A1-F6C8-F750B1C553F7}"/>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TOD-E Subtests Part 1</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40A3C89-26C3-F5B0-5E15-A22E9B134E0C}"/>
              </a:ext>
            </a:extLst>
          </p:cNvPr>
          <p:cNvSpPr>
            <a:spLocks noGrp="1"/>
          </p:cNvSpPr>
          <p:nvPr>
            <p:ph idx="1"/>
          </p:nvPr>
        </p:nvSpPr>
        <p:spPr/>
        <p:txBody>
          <a:bodyPr>
            <a:normAutofit fontScale="62500" lnSpcReduction="20000"/>
          </a:bodyPr>
          <a:lstStyle/>
          <a:p>
            <a:pPr>
              <a:lnSpc>
                <a:spcPct val="120000"/>
              </a:lnSpc>
              <a:spcAft>
                <a:spcPts val="800"/>
              </a:spcAft>
            </a:pPr>
            <a:r>
              <a:rPr lang="en-GB" sz="2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4E Sounds and Pseudowords: </a:t>
            </a:r>
            <a:r>
              <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test consists of three sections. In the first section, the examiner presents a sound orally, and the examinee says (or points to) the number of the picture that begins with that sound. In the second section, the examinee is shown a letter and then is asked to tell the sound that the letter makes. In the third section, the examinee reads aloud pseudowords. </a:t>
            </a:r>
            <a:r>
              <a:rPr lang="en-GB" sz="28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Similar to the CTOPP2 Ages 4 – 6 Sound Matching test.</a:t>
            </a:r>
            <a:endParaRPr lang="en-GB" sz="28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Aft>
                <a:spcPts val="800"/>
              </a:spcAft>
            </a:pPr>
            <a:r>
              <a:rPr lang="en-GB" sz="2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5E Rhyming: </a:t>
            </a:r>
            <a:r>
              <a:rPr lang="en-GB" dirty="0">
                <a:solidFill>
                  <a:srgbClr val="000000"/>
                </a:solidFill>
                <a:latin typeface="Arial" panose="020B0604020202020204" pitchFamily="34" charset="0"/>
                <a:ea typeface="Calibri" panose="020F0502020204030204" pitchFamily="34" charset="0"/>
                <a:cs typeface="Arial" panose="020B0604020202020204" pitchFamily="34" charset="0"/>
              </a:rPr>
              <a:t>E</a:t>
            </a:r>
            <a:r>
              <a:rPr lang="en-GB" sz="28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xaminee </a:t>
            </a:r>
            <a:r>
              <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says (or points to) the number of a picture that rhymes with a word that the examiner presents orally. Later items ask the examinee to provide a rhyming word for a word that the examiner presents orally. </a:t>
            </a:r>
            <a:r>
              <a:rPr lang="en-GB" sz="28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Similar to the </a:t>
            </a:r>
            <a:r>
              <a:rPr lang="en-GB" sz="2800" dirty="0" smtClean="0">
                <a:solidFill>
                  <a:srgbClr val="7030A0"/>
                </a:solidFill>
                <a:effectLst/>
                <a:latin typeface="Arial" panose="020B0604020202020204" pitchFamily="34" charset="0"/>
                <a:ea typeface="Yu Mincho" panose="02020400000000000000" pitchFamily="18" charset="-128"/>
                <a:cs typeface="Arial" panose="020B0604020202020204" pitchFamily="34" charset="0"/>
              </a:rPr>
              <a:t>WIATIII-UK-T </a:t>
            </a:r>
            <a:r>
              <a:rPr lang="en-GB" sz="28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Early Reading Skills test. </a:t>
            </a:r>
            <a:endParaRPr lang="en-GB" sz="28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Aft>
                <a:spcPts val="800"/>
              </a:spcAft>
            </a:pPr>
            <a:r>
              <a:rPr lang="en-GB" sz="2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6E Early Rapid Number and Letter Naming:</a:t>
            </a:r>
            <a:r>
              <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GB" sz="28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Examinee </a:t>
            </a:r>
            <a:r>
              <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is presented with rows of letters (A, B, C) and numbers (1, 2, 3) in a random sequence and then must name as many as possible within a set time limit. </a:t>
            </a:r>
            <a:r>
              <a:rPr lang="en-GB" sz="2800" dirty="0">
                <a:solidFill>
                  <a:srgbClr val="7030A0"/>
                </a:solidFill>
                <a:effectLst/>
                <a:latin typeface="Arial" panose="020B0604020202020204" pitchFamily="34" charset="0"/>
                <a:ea typeface="Yu Mincho" panose="02020400000000000000" pitchFamily="18" charset="-128"/>
                <a:cs typeface="Arial" panose="020B0604020202020204" pitchFamily="34" charset="0"/>
              </a:rPr>
              <a:t>As well as rapid naming, this could indicate difficulties with executive function (switching attention between letter names and number names).</a:t>
            </a:r>
            <a:endParaRPr lang="en-GB" sz="28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endParaRPr lang="en-GB" dirty="0"/>
          </a:p>
        </p:txBody>
      </p:sp>
      <p:sp>
        <p:nvSpPr>
          <p:cNvPr id="4" name="Slide Number Placeholder 3">
            <a:extLst>
              <a:ext uri="{FF2B5EF4-FFF2-40B4-BE49-F238E27FC236}">
                <a16:creationId xmlns:a16="http://schemas.microsoft.com/office/drawing/2014/main" id="{63849996-752C-B496-710E-017A0F47AF7F}"/>
              </a:ext>
            </a:extLst>
          </p:cNvPr>
          <p:cNvSpPr>
            <a:spLocks noGrp="1"/>
          </p:cNvSpPr>
          <p:nvPr>
            <p:ph type="sldNum" sz="quarter" idx="12"/>
          </p:nvPr>
        </p:nvSpPr>
        <p:spPr/>
        <p:txBody>
          <a:bodyPr/>
          <a:lstStyle/>
          <a:p>
            <a:fld id="{9A85B619-5DE2-4FAE-AFEE-B0D3A1CA4D3C}" type="slidenum">
              <a:rPr lang="en-GB" smtClean="0"/>
              <a:t>9</a:t>
            </a:fld>
            <a:endParaRPr lang="en-GB"/>
          </a:p>
        </p:txBody>
      </p:sp>
    </p:spTree>
    <p:extLst>
      <p:ext uri="{BB962C8B-B14F-4D97-AF65-F5344CB8AC3E}">
        <p14:creationId xmlns:p14="http://schemas.microsoft.com/office/powerpoint/2010/main" val="38773726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TotalTime>
  <Words>4413</Words>
  <Application>Microsoft Office PowerPoint</Application>
  <PresentationFormat>Widescreen</PresentationFormat>
  <Paragraphs>242</Paragraphs>
  <Slides>28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Aptos</vt:lpstr>
      <vt:lpstr>Aptos Display</vt:lpstr>
      <vt:lpstr>Arial</vt:lpstr>
      <vt:lpstr>Arial</vt:lpstr>
      <vt:lpstr>Calibri</vt:lpstr>
      <vt:lpstr>Symbol</vt:lpstr>
      <vt:lpstr>Times New Roman</vt:lpstr>
      <vt:lpstr>Yu Mincho</vt:lpstr>
      <vt:lpstr>Office Theme</vt:lpstr>
      <vt:lpstr>Tests of Dyslexia (TOD)</vt:lpstr>
      <vt:lpstr>Key Facts</vt:lpstr>
      <vt:lpstr>Who can administer this test?</vt:lpstr>
      <vt:lpstr>Training</vt:lpstr>
      <vt:lpstr>Scoring</vt:lpstr>
      <vt:lpstr> TOD Screener (5:0-89:11), 3 tests which take approximately 10-15 minutes to administer.  This must be administered before the TOD-C and TOD-E </vt:lpstr>
      <vt:lpstr>The TOD Screener contains many Americanisms in the  Question Word Fluency Test</vt:lpstr>
      <vt:lpstr>   TOD – E (Kindergarten – Grade 2)  (5:0- 9:3 (i.e. children who are between the ages of 6:0 and 9:3 who cannot read connected text or do not require a comprehensive evaluation).     </vt:lpstr>
      <vt:lpstr>TOD-E Subtests Part 1</vt:lpstr>
      <vt:lpstr>TOD-E Subtests Part 2</vt:lpstr>
      <vt:lpstr>TOD-C (6:0 - 89:11) Hogrefe website lists the Age Range, not the Grades</vt:lpstr>
      <vt:lpstr>TOD-C Subtests Part 1</vt:lpstr>
      <vt:lpstr>TOD-C Subtests Part 2</vt:lpstr>
      <vt:lpstr>TOD-C Subtests Part 3</vt:lpstr>
      <vt:lpstr>TOD – C Subtests Part 4</vt:lpstr>
      <vt:lpstr>Validity and Reliability</vt:lpstr>
      <vt:lpstr>PowerPoint Presentation</vt:lpstr>
      <vt:lpstr>PowerPoint Presentation</vt:lpstr>
      <vt:lpstr>PowerPoint Presentation</vt:lpstr>
      <vt:lpstr>PowerPoint Presentation</vt:lpstr>
      <vt:lpstr>PowerPoint Presentation</vt:lpstr>
      <vt:lpstr>Further comments about Word Reading</vt:lpstr>
      <vt:lpstr>PowerPoint Presentation</vt:lpstr>
      <vt:lpstr>Report Format</vt:lpstr>
      <vt:lpstr>Dyslexia Risk Index Dyslexia Diagnostic Index</vt:lpstr>
      <vt:lpstr>Strengths</vt:lpstr>
      <vt:lpstr>Issues for Examiners to Consider…</vt:lpstr>
      <vt:lpstr>We welcome your 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Armande Fryatt</dc:creator>
  <cp:lastModifiedBy>Armande Fryatt</cp:lastModifiedBy>
  <cp:revision>31</cp:revision>
  <cp:lastPrinted>2024-04-28T17:47:21Z</cp:lastPrinted>
  <dcterms:created xsi:type="dcterms:W3CDTF">2024-04-04T18:21:19Z</dcterms:created>
  <dcterms:modified xsi:type="dcterms:W3CDTF">2024-05-01T14:52:10Z</dcterms:modified>
</cp:coreProperties>
</file>