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91" r:id="rId6"/>
    <p:sldId id="263" r:id="rId7"/>
    <p:sldId id="265" r:id="rId8"/>
    <p:sldId id="266" r:id="rId9"/>
    <p:sldId id="269" r:id="rId10"/>
    <p:sldId id="293" r:id="rId11"/>
    <p:sldId id="271" r:id="rId12"/>
    <p:sldId id="296" r:id="rId13"/>
    <p:sldId id="272" r:id="rId14"/>
    <p:sldId id="273" r:id="rId15"/>
    <p:sldId id="297" r:id="rId16"/>
    <p:sldId id="275" r:id="rId17"/>
    <p:sldId id="298" r:id="rId18"/>
    <p:sldId id="276" r:id="rId19"/>
    <p:sldId id="299" r:id="rId20"/>
    <p:sldId id="277" r:id="rId21"/>
    <p:sldId id="301" r:id="rId22"/>
    <p:sldId id="278" r:id="rId23"/>
    <p:sldId id="292" r:id="rId24"/>
    <p:sldId id="281" r:id="rId25"/>
    <p:sldId id="280" r:id="rId26"/>
    <p:sldId id="282" r:id="rId27"/>
    <p:sldId id="302" r:id="rId28"/>
    <p:sldId id="285" r:id="rId29"/>
    <p:sldId id="303" r:id="rId30"/>
    <p:sldId id="286" r:id="rId31"/>
    <p:sldId id="288" r:id="rId32"/>
    <p:sldId id="287" r:id="rId33"/>
    <p:sldId id="304" r:id="rId34"/>
    <p:sldId id="27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ffice1" initials="O" lastIdx="1" clrIdx="0">
    <p:extLst>
      <p:ext uri="{19B8F6BF-5375-455C-9EA6-DF929625EA0E}">
        <p15:presenceInfo xmlns:p15="http://schemas.microsoft.com/office/powerpoint/2012/main" userId="Office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788" autoAdjust="0"/>
  </p:normalViewPr>
  <p:slideViewPr>
    <p:cSldViewPr snapToGrid="0">
      <p:cViewPr varScale="1">
        <p:scale>
          <a:sx n="91" d="100"/>
          <a:sy n="91" d="100"/>
        </p:scale>
        <p:origin x="6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5-03T11:20:14.013" idx="1">
    <p:pos x="828" y="4039"/>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BA4CD1-9F4E-4689-8DD9-139CCBA7244C}" type="datetimeFigureOut">
              <a:rPr lang="en-GB" smtClean="0"/>
              <a:t>03/05/2024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5CDA06-745F-413F-B8FB-FDB2A2CCBC1A}" type="slidenum">
              <a:rPr lang="en-GB" smtClean="0"/>
              <a:t>‹#›</a:t>
            </a:fld>
            <a:endParaRPr lang="en-GB"/>
          </a:p>
        </p:txBody>
      </p:sp>
    </p:spTree>
    <p:extLst>
      <p:ext uri="{BB962C8B-B14F-4D97-AF65-F5344CB8AC3E}">
        <p14:creationId xmlns:p14="http://schemas.microsoft.com/office/powerpoint/2010/main" val="236395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a:t>
            </a:fld>
            <a:endParaRPr lang="en-GB"/>
          </a:p>
        </p:txBody>
      </p:sp>
    </p:spTree>
    <p:extLst>
      <p:ext uri="{BB962C8B-B14F-4D97-AF65-F5344CB8AC3E}">
        <p14:creationId xmlns:p14="http://schemas.microsoft.com/office/powerpoint/2010/main" val="1335254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10</a:t>
            </a:fld>
            <a:endParaRPr lang="en-GB"/>
          </a:p>
        </p:txBody>
      </p:sp>
    </p:spTree>
    <p:extLst>
      <p:ext uri="{BB962C8B-B14F-4D97-AF65-F5344CB8AC3E}">
        <p14:creationId xmlns:p14="http://schemas.microsoft.com/office/powerpoint/2010/main" val="285070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11</a:t>
            </a:fld>
            <a:endParaRPr lang="en-GB"/>
          </a:p>
        </p:txBody>
      </p:sp>
    </p:spTree>
    <p:extLst>
      <p:ext uri="{BB962C8B-B14F-4D97-AF65-F5344CB8AC3E}">
        <p14:creationId xmlns:p14="http://schemas.microsoft.com/office/powerpoint/2010/main" val="3296407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12</a:t>
            </a:fld>
            <a:endParaRPr lang="en-GB"/>
          </a:p>
        </p:txBody>
      </p:sp>
    </p:spTree>
    <p:extLst>
      <p:ext uri="{BB962C8B-B14F-4D97-AF65-F5344CB8AC3E}">
        <p14:creationId xmlns:p14="http://schemas.microsoft.com/office/powerpoint/2010/main" val="1213635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13</a:t>
            </a:fld>
            <a:endParaRPr lang="en-GB"/>
          </a:p>
        </p:txBody>
      </p:sp>
    </p:spTree>
    <p:extLst>
      <p:ext uri="{BB962C8B-B14F-4D97-AF65-F5344CB8AC3E}">
        <p14:creationId xmlns:p14="http://schemas.microsoft.com/office/powerpoint/2010/main" val="613761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14</a:t>
            </a:fld>
            <a:endParaRPr lang="en-GB"/>
          </a:p>
        </p:txBody>
      </p:sp>
    </p:spTree>
    <p:extLst>
      <p:ext uri="{BB962C8B-B14F-4D97-AF65-F5344CB8AC3E}">
        <p14:creationId xmlns:p14="http://schemas.microsoft.com/office/powerpoint/2010/main" val="561701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15</a:t>
            </a:fld>
            <a:endParaRPr lang="en-GB"/>
          </a:p>
        </p:txBody>
      </p:sp>
    </p:spTree>
    <p:extLst>
      <p:ext uri="{BB962C8B-B14F-4D97-AF65-F5344CB8AC3E}">
        <p14:creationId xmlns:p14="http://schemas.microsoft.com/office/powerpoint/2010/main" val="651140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16</a:t>
            </a:fld>
            <a:endParaRPr lang="en-GB"/>
          </a:p>
        </p:txBody>
      </p:sp>
    </p:spTree>
    <p:extLst>
      <p:ext uri="{BB962C8B-B14F-4D97-AF65-F5344CB8AC3E}">
        <p14:creationId xmlns:p14="http://schemas.microsoft.com/office/powerpoint/2010/main" val="611922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17</a:t>
            </a:fld>
            <a:endParaRPr lang="en-GB"/>
          </a:p>
        </p:txBody>
      </p:sp>
    </p:spTree>
    <p:extLst>
      <p:ext uri="{BB962C8B-B14F-4D97-AF65-F5344CB8AC3E}">
        <p14:creationId xmlns:p14="http://schemas.microsoft.com/office/powerpoint/2010/main" val="15932922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18</a:t>
            </a:fld>
            <a:endParaRPr lang="en-GB"/>
          </a:p>
        </p:txBody>
      </p:sp>
    </p:spTree>
    <p:extLst>
      <p:ext uri="{BB962C8B-B14F-4D97-AF65-F5344CB8AC3E}">
        <p14:creationId xmlns:p14="http://schemas.microsoft.com/office/powerpoint/2010/main" val="604836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19</a:t>
            </a:fld>
            <a:endParaRPr lang="en-GB"/>
          </a:p>
        </p:txBody>
      </p:sp>
    </p:spTree>
    <p:extLst>
      <p:ext uri="{BB962C8B-B14F-4D97-AF65-F5344CB8AC3E}">
        <p14:creationId xmlns:p14="http://schemas.microsoft.com/office/powerpoint/2010/main" val="245259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a:t>
            </a:fld>
            <a:endParaRPr lang="en-GB"/>
          </a:p>
        </p:txBody>
      </p:sp>
    </p:spTree>
    <p:extLst>
      <p:ext uri="{BB962C8B-B14F-4D97-AF65-F5344CB8AC3E}">
        <p14:creationId xmlns:p14="http://schemas.microsoft.com/office/powerpoint/2010/main" val="28104367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20</a:t>
            </a:fld>
            <a:endParaRPr lang="en-GB"/>
          </a:p>
        </p:txBody>
      </p:sp>
    </p:spTree>
    <p:extLst>
      <p:ext uri="{BB962C8B-B14F-4D97-AF65-F5344CB8AC3E}">
        <p14:creationId xmlns:p14="http://schemas.microsoft.com/office/powerpoint/2010/main" val="4179788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21</a:t>
            </a:fld>
            <a:endParaRPr lang="en-GB"/>
          </a:p>
        </p:txBody>
      </p:sp>
    </p:spTree>
    <p:extLst>
      <p:ext uri="{BB962C8B-B14F-4D97-AF65-F5344CB8AC3E}">
        <p14:creationId xmlns:p14="http://schemas.microsoft.com/office/powerpoint/2010/main" val="2302682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22</a:t>
            </a:fld>
            <a:endParaRPr lang="en-GB"/>
          </a:p>
        </p:txBody>
      </p:sp>
    </p:spTree>
    <p:extLst>
      <p:ext uri="{BB962C8B-B14F-4D97-AF65-F5344CB8AC3E}">
        <p14:creationId xmlns:p14="http://schemas.microsoft.com/office/powerpoint/2010/main" val="3264236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23</a:t>
            </a:fld>
            <a:endParaRPr lang="en-GB"/>
          </a:p>
        </p:txBody>
      </p:sp>
    </p:spTree>
    <p:extLst>
      <p:ext uri="{BB962C8B-B14F-4D97-AF65-F5344CB8AC3E}">
        <p14:creationId xmlns:p14="http://schemas.microsoft.com/office/powerpoint/2010/main" val="4210369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24</a:t>
            </a:fld>
            <a:endParaRPr lang="en-GB"/>
          </a:p>
        </p:txBody>
      </p:sp>
    </p:spTree>
    <p:extLst>
      <p:ext uri="{BB962C8B-B14F-4D97-AF65-F5344CB8AC3E}">
        <p14:creationId xmlns:p14="http://schemas.microsoft.com/office/powerpoint/2010/main" val="513010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spcAft>
                <a:spcPts val="800"/>
              </a:spcAft>
              <a:buNone/>
            </a:pPr>
            <a:endParaRPr lang="en-GB" sz="1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5CDA06-745F-413F-B8FB-FDB2A2CCBC1A}" type="slidenum">
              <a:rPr lang="en-GB" smtClean="0"/>
              <a:t>25</a:t>
            </a:fld>
            <a:endParaRPr lang="en-GB"/>
          </a:p>
        </p:txBody>
      </p:sp>
    </p:spTree>
    <p:extLst>
      <p:ext uri="{BB962C8B-B14F-4D97-AF65-F5344CB8AC3E}">
        <p14:creationId xmlns:p14="http://schemas.microsoft.com/office/powerpoint/2010/main" val="34088276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26</a:t>
            </a:fld>
            <a:endParaRPr lang="en-GB"/>
          </a:p>
        </p:txBody>
      </p:sp>
    </p:spTree>
    <p:extLst>
      <p:ext uri="{BB962C8B-B14F-4D97-AF65-F5344CB8AC3E}">
        <p14:creationId xmlns:p14="http://schemas.microsoft.com/office/powerpoint/2010/main" val="25211903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28</a:t>
            </a:fld>
            <a:endParaRPr lang="en-GB"/>
          </a:p>
        </p:txBody>
      </p:sp>
    </p:spTree>
    <p:extLst>
      <p:ext uri="{BB962C8B-B14F-4D97-AF65-F5344CB8AC3E}">
        <p14:creationId xmlns:p14="http://schemas.microsoft.com/office/powerpoint/2010/main" val="3520612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29</a:t>
            </a:fld>
            <a:endParaRPr lang="en-GB"/>
          </a:p>
        </p:txBody>
      </p:sp>
    </p:spTree>
    <p:extLst>
      <p:ext uri="{BB962C8B-B14F-4D97-AF65-F5344CB8AC3E}">
        <p14:creationId xmlns:p14="http://schemas.microsoft.com/office/powerpoint/2010/main" val="11362877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30</a:t>
            </a:fld>
            <a:endParaRPr lang="en-GB"/>
          </a:p>
        </p:txBody>
      </p:sp>
    </p:spTree>
    <p:extLst>
      <p:ext uri="{BB962C8B-B14F-4D97-AF65-F5344CB8AC3E}">
        <p14:creationId xmlns:p14="http://schemas.microsoft.com/office/powerpoint/2010/main" val="1733016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3</a:t>
            </a:fld>
            <a:endParaRPr lang="en-GB"/>
          </a:p>
        </p:txBody>
      </p:sp>
    </p:spTree>
    <p:extLst>
      <p:ext uri="{BB962C8B-B14F-4D97-AF65-F5344CB8AC3E}">
        <p14:creationId xmlns:p14="http://schemas.microsoft.com/office/powerpoint/2010/main" val="86514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31</a:t>
            </a:fld>
            <a:endParaRPr lang="en-GB"/>
          </a:p>
        </p:txBody>
      </p:sp>
    </p:spTree>
    <p:extLst>
      <p:ext uri="{BB962C8B-B14F-4D97-AF65-F5344CB8AC3E}">
        <p14:creationId xmlns:p14="http://schemas.microsoft.com/office/powerpoint/2010/main" val="1891964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33</a:t>
            </a:fld>
            <a:endParaRPr lang="en-GB"/>
          </a:p>
        </p:txBody>
      </p:sp>
    </p:spTree>
    <p:extLst>
      <p:ext uri="{BB962C8B-B14F-4D97-AF65-F5344CB8AC3E}">
        <p14:creationId xmlns:p14="http://schemas.microsoft.com/office/powerpoint/2010/main" val="2515081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4</a:t>
            </a:fld>
            <a:endParaRPr lang="en-GB"/>
          </a:p>
        </p:txBody>
      </p:sp>
    </p:spTree>
    <p:extLst>
      <p:ext uri="{BB962C8B-B14F-4D97-AF65-F5344CB8AC3E}">
        <p14:creationId xmlns:p14="http://schemas.microsoft.com/office/powerpoint/2010/main" val="4141997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5</a:t>
            </a:fld>
            <a:endParaRPr lang="en-GB"/>
          </a:p>
        </p:txBody>
      </p:sp>
    </p:spTree>
    <p:extLst>
      <p:ext uri="{BB962C8B-B14F-4D97-AF65-F5344CB8AC3E}">
        <p14:creationId xmlns:p14="http://schemas.microsoft.com/office/powerpoint/2010/main" val="4233199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6</a:t>
            </a:fld>
            <a:endParaRPr lang="en-GB"/>
          </a:p>
        </p:txBody>
      </p:sp>
    </p:spTree>
    <p:extLst>
      <p:ext uri="{BB962C8B-B14F-4D97-AF65-F5344CB8AC3E}">
        <p14:creationId xmlns:p14="http://schemas.microsoft.com/office/powerpoint/2010/main" val="2016545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7</a:t>
            </a:fld>
            <a:endParaRPr lang="en-GB"/>
          </a:p>
        </p:txBody>
      </p:sp>
    </p:spTree>
    <p:extLst>
      <p:ext uri="{BB962C8B-B14F-4D97-AF65-F5344CB8AC3E}">
        <p14:creationId xmlns:p14="http://schemas.microsoft.com/office/powerpoint/2010/main" val="2536525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8</a:t>
            </a:fld>
            <a:endParaRPr lang="en-GB"/>
          </a:p>
        </p:txBody>
      </p:sp>
    </p:spTree>
    <p:extLst>
      <p:ext uri="{BB962C8B-B14F-4D97-AF65-F5344CB8AC3E}">
        <p14:creationId xmlns:p14="http://schemas.microsoft.com/office/powerpoint/2010/main" val="3474029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5CDA06-745F-413F-B8FB-FDB2A2CCBC1A}" type="slidenum">
              <a:rPr lang="en-GB" smtClean="0"/>
              <a:t>9</a:t>
            </a:fld>
            <a:endParaRPr lang="en-GB"/>
          </a:p>
        </p:txBody>
      </p:sp>
    </p:spTree>
    <p:extLst>
      <p:ext uri="{BB962C8B-B14F-4D97-AF65-F5344CB8AC3E}">
        <p14:creationId xmlns:p14="http://schemas.microsoft.com/office/powerpoint/2010/main" val="31017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24F67-603D-40E2-B29A-AC64B6290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B6AD802-4E70-49C3-BA7D-FC45A84E29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365A22-E4EB-4DB7-B132-7DACFD8AB0D0}"/>
              </a:ext>
            </a:extLst>
          </p:cNvPr>
          <p:cNvSpPr>
            <a:spLocks noGrp="1"/>
          </p:cNvSpPr>
          <p:nvPr>
            <p:ph type="dt" sz="half" idx="10"/>
          </p:nvPr>
        </p:nvSpPr>
        <p:spPr/>
        <p:txBody>
          <a:bodyPr/>
          <a:lstStyle/>
          <a:p>
            <a:fld id="{EE797F36-7D75-4FCF-A528-1AC381625815}" type="datetime1">
              <a:rPr lang="en-GB" smtClean="0"/>
              <a:t>03/05/2024</a:t>
            </a:fld>
            <a:endParaRPr lang="en-GB"/>
          </a:p>
        </p:txBody>
      </p:sp>
      <p:sp>
        <p:nvSpPr>
          <p:cNvPr id="5" name="Footer Placeholder 4">
            <a:extLst>
              <a:ext uri="{FF2B5EF4-FFF2-40B4-BE49-F238E27FC236}">
                <a16:creationId xmlns:a16="http://schemas.microsoft.com/office/drawing/2014/main" id="{492B1A64-3E3E-47A2-9F19-E54F2EE137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15686A-563C-463C-983E-AAFF501B07C2}"/>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387398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D6D4-69D8-4E9B-95F3-4F265A6826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59F5D6-1BD2-426E-A401-6D40844AAA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FCBD16-D48B-41F0-9E1E-800AAA0655EC}"/>
              </a:ext>
            </a:extLst>
          </p:cNvPr>
          <p:cNvSpPr>
            <a:spLocks noGrp="1"/>
          </p:cNvSpPr>
          <p:nvPr>
            <p:ph type="dt" sz="half" idx="10"/>
          </p:nvPr>
        </p:nvSpPr>
        <p:spPr/>
        <p:txBody>
          <a:bodyPr/>
          <a:lstStyle/>
          <a:p>
            <a:fld id="{705D0B4D-6C39-46F9-9FF4-01A4640FFB5A}" type="datetime1">
              <a:rPr lang="en-GB" smtClean="0"/>
              <a:t>03/05/2024</a:t>
            </a:fld>
            <a:endParaRPr lang="en-GB"/>
          </a:p>
        </p:txBody>
      </p:sp>
      <p:sp>
        <p:nvSpPr>
          <p:cNvPr id="5" name="Footer Placeholder 4">
            <a:extLst>
              <a:ext uri="{FF2B5EF4-FFF2-40B4-BE49-F238E27FC236}">
                <a16:creationId xmlns:a16="http://schemas.microsoft.com/office/drawing/2014/main" id="{1DDC3E05-AD37-4263-ADD7-BEE07C9141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BE4F9C-085D-4F6E-9760-DFDBCEABA5BC}"/>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367069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834E9-61B2-4769-B036-23EB2A35AC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03515B-63E3-470D-B8BE-8BA0698AAF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CAF1A2-1DA9-4B35-A32D-58E98864E9A7}"/>
              </a:ext>
            </a:extLst>
          </p:cNvPr>
          <p:cNvSpPr>
            <a:spLocks noGrp="1"/>
          </p:cNvSpPr>
          <p:nvPr>
            <p:ph type="dt" sz="half" idx="10"/>
          </p:nvPr>
        </p:nvSpPr>
        <p:spPr/>
        <p:txBody>
          <a:bodyPr/>
          <a:lstStyle/>
          <a:p>
            <a:fld id="{35D90AC5-8585-47ED-9E82-9C5414BF73BE}" type="datetime1">
              <a:rPr lang="en-GB" smtClean="0"/>
              <a:t>03/05/2024</a:t>
            </a:fld>
            <a:endParaRPr lang="en-GB"/>
          </a:p>
        </p:txBody>
      </p:sp>
      <p:sp>
        <p:nvSpPr>
          <p:cNvPr id="5" name="Footer Placeholder 4">
            <a:extLst>
              <a:ext uri="{FF2B5EF4-FFF2-40B4-BE49-F238E27FC236}">
                <a16:creationId xmlns:a16="http://schemas.microsoft.com/office/drawing/2014/main" id="{C3A90240-2386-4FB4-8A62-2E71A66BA9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768D94-7A3D-4339-A2A8-B8E98633D19E}"/>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306751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B36AA-8C87-48B1-99BB-5B96CBC231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C54AA-1E1D-4D85-BC94-696FC11627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DB9BE-1D94-4679-8BD7-9C63B02E560A}"/>
              </a:ext>
            </a:extLst>
          </p:cNvPr>
          <p:cNvSpPr>
            <a:spLocks noGrp="1"/>
          </p:cNvSpPr>
          <p:nvPr>
            <p:ph type="dt" sz="half" idx="10"/>
          </p:nvPr>
        </p:nvSpPr>
        <p:spPr/>
        <p:txBody>
          <a:bodyPr/>
          <a:lstStyle/>
          <a:p>
            <a:fld id="{86E47E5B-8777-470E-BC6A-38B95685BCC1}" type="datetime1">
              <a:rPr lang="en-GB" smtClean="0"/>
              <a:t>03/05/2024</a:t>
            </a:fld>
            <a:endParaRPr lang="en-GB"/>
          </a:p>
        </p:txBody>
      </p:sp>
      <p:sp>
        <p:nvSpPr>
          <p:cNvPr id="5" name="Footer Placeholder 4">
            <a:extLst>
              <a:ext uri="{FF2B5EF4-FFF2-40B4-BE49-F238E27FC236}">
                <a16:creationId xmlns:a16="http://schemas.microsoft.com/office/drawing/2014/main" id="{4BFA9284-8575-4045-B9BE-8ADD3B24DD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030CCC-BD06-4100-BD8D-38909AD3AA0D}"/>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27783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1513-4CB1-4188-B741-C718CD983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3E4FAB2-976D-4A32-B4F2-B5C10D63FC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9D380D-1CF2-4463-BB66-C3EB5C16BFEE}"/>
              </a:ext>
            </a:extLst>
          </p:cNvPr>
          <p:cNvSpPr>
            <a:spLocks noGrp="1"/>
          </p:cNvSpPr>
          <p:nvPr>
            <p:ph type="dt" sz="half" idx="10"/>
          </p:nvPr>
        </p:nvSpPr>
        <p:spPr/>
        <p:txBody>
          <a:bodyPr/>
          <a:lstStyle/>
          <a:p>
            <a:fld id="{025F5DF7-5386-4E96-9B6B-FDFA772CE5F9}" type="datetime1">
              <a:rPr lang="en-GB" smtClean="0"/>
              <a:t>03/05/2024</a:t>
            </a:fld>
            <a:endParaRPr lang="en-GB"/>
          </a:p>
        </p:txBody>
      </p:sp>
      <p:sp>
        <p:nvSpPr>
          <p:cNvPr id="5" name="Footer Placeholder 4">
            <a:extLst>
              <a:ext uri="{FF2B5EF4-FFF2-40B4-BE49-F238E27FC236}">
                <a16:creationId xmlns:a16="http://schemas.microsoft.com/office/drawing/2014/main" id="{2E580B3B-413C-4238-8754-94E3E0F297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DC5286-00EF-4731-9B4B-51E4E0438BD3}"/>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124050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B90CB-8B83-4025-BF52-61D27934E6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155113-5444-45D2-92AF-5107481DDB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81E781-49DE-431E-971A-22114E8BE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683A76-2401-41CC-986D-E9AB110F242D}"/>
              </a:ext>
            </a:extLst>
          </p:cNvPr>
          <p:cNvSpPr>
            <a:spLocks noGrp="1"/>
          </p:cNvSpPr>
          <p:nvPr>
            <p:ph type="dt" sz="half" idx="10"/>
          </p:nvPr>
        </p:nvSpPr>
        <p:spPr/>
        <p:txBody>
          <a:bodyPr/>
          <a:lstStyle/>
          <a:p>
            <a:fld id="{D6429709-E7FE-4FAE-B651-36B4CB6B3C64}" type="datetime1">
              <a:rPr lang="en-GB" smtClean="0"/>
              <a:t>03/05/2024</a:t>
            </a:fld>
            <a:endParaRPr lang="en-GB"/>
          </a:p>
        </p:txBody>
      </p:sp>
      <p:sp>
        <p:nvSpPr>
          <p:cNvPr id="6" name="Footer Placeholder 5">
            <a:extLst>
              <a:ext uri="{FF2B5EF4-FFF2-40B4-BE49-F238E27FC236}">
                <a16:creationId xmlns:a16="http://schemas.microsoft.com/office/drawing/2014/main" id="{E7CFEA31-41C4-4660-A315-862D8F892A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6E20D5-19C3-40F5-8016-B2E945756D92}"/>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246779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7E315-688B-460D-A1BA-24D7004414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B5C143-FD9A-4CB3-A6EE-8FE4AC734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C50EB0-B3ED-4315-AFB3-566C777658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849242-2D9C-41BD-9593-60A3831718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AB4993-EDDF-40B3-9F08-18772F2D2E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A631B7-519E-4E29-B198-8FB55E0D0182}"/>
              </a:ext>
            </a:extLst>
          </p:cNvPr>
          <p:cNvSpPr>
            <a:spLocks noGrp="1"/>
          </p:cNvSpPr>
          <p:nvPr>
            <p:ph type="dt" sz="half" idx="10"/>
          </p:nvPr>
        </p:nvSpPr>
        <p:spPr/>
        <p:txBody>
          <a:bodyPr/>
          <a:lstStyle/>
          <a:p>
            <a:fld id="{1453E912-7904-45DA-AC52-7D1F93626536}" type="datetime1">
              <a:rPr lang="en-GB" smtClean="0"/>
              <a:t>03/05/2024</a:t>
            </a:fld>
            <a:endParaRPr lang="en-GB"/>
          </a:p>
        </p:txBody>
      </p:sp>
      <p:sp>
        <p:nvSpPr>
          <p:cNvPr id="8" name="Footer Placeholder 7">
            <a:extLst>
              <a:ext uri="{FF2B5EF4-FFF2-40B4-BE49-F238E27FC236}">
                <a16:creationId xmlns:a16="http://schemas.microsoft.com/office/drawing/2014/main" id="{DF4CB070-8D92-4FC4-9637-C195A1F31C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34FB6D-5F0A-4604-9F1A-4439883A74D5}"/>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77965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374A8-0A2E-4A21-947B-9CEEE06DC07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59A9A2-DA1D-42FF-BB2B-7D20E2CA5B82}"/>
              </a:ext>
            </a:extLst>
          </p:cNvPr>
          <p:cNvSpPr>
            <a:spLocks noGrp="1"/>
          </p:cNvSpPr>
          <p:nvPr>
            <p:ph type="dt" sz="half" idx="10"/>
          </p:nvPr>
        </p:nvSpPr>
        <p:spPr/>
        <p:txBody>
          <a:bodyPr/>
          <a:lstStyle/>
          <a:p>
            <a:fld id="{0642C90B-4F2C-4BFD-8BB1-7188C735C96F}" type="datetime1">
              <a:rPr lang="en-GB" smtClean="0"/>
              <a:t>03/05/2024</a:t>
            </a:fld>
            <a:endParaRPr lang="en-GB"/>
          </a:p>
        </p:txBody>
      </p:sp>
      <p:sp>
        <p:nvSpPr>
          <p:cNvPr id="4" name="Footer Placeholder 3">
            <a:extLst>
              <a:ext uri="{FF2B5EF4-FFF2-40B4-BE49-F238E27FC236}">
                <a16:creationId xmlns:a16="http://schemas.microsoft.com/office/drawing/2014/main" id="{1279D8E7-2379-4EF9-9322-7E22BDF620E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59E484-BD37-4B37-A8CB-C4CFA8902B35}"/>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236948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98CB18-0021-464A-A31D-25F357382BA0}"/>
              </a:ext>
            </a:extLst>
          </p:cNvPr>
          <p:cNvSpPr>
            <a:spLocks noGrp="1"/>
          </p:cNvSpPr>
          <p:nvPr>
            <p:ph type="dt" sz="half" idx="10"/>
          </p:nvPr>
        </p:nvSpPr>
        <p:spPr/>
        <p:txBody>
          <a:bodyPr/>
          <a:lstStyle/>
          <a:p>
            <a:fld id="{C5371472-FBC0-4078-A954-EB3578478B60}" type="datetime1">
              <a:rPr lang="en-GB" smtClean="0"/>
              <a:t>03/05/2024</a:t>
            </a:fld>
            <a:endParaRPr lang="en-GB"/>
          </a:p>
        </p:txBody>
      </p:sp>
      <p:sp>
        <p:nvSpPr>
          <p:cNvPr id="3" name="Footer Placeholder 2">
            <a:extLst>
              <a:ext uri="{FF2B5EF4-FFF2-40B4-BE49-F238E27FC236}">
                <a16:creationId xmlns:a16="http://schemas.microsoft.com/office/drawing/2014/main" id="{3AD90EB3-9CB2-496E-B53A-2AE0B00140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2AF4270-ADC5-49B6-BD57-B88BE2A6666E}"/>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379492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7B978-B46E-4C93-99C7-AC24009A6B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D2247B-952B-4DF5-B51F-8D42EABA29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58F704C-08B2-4F5C-963C-DBDFFB1440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61EB12-93AB-4E57-9D20-903A71FF77C0}"/>
              </a:ext>
            </a:extLst>
          </p:cNvPr>
          <p:cNvSpPr>
            <a:spLocks noGrp="1"/>
          </p:cNvSpPr>
          <p:nvPr>
            <p:ph type="dt" sz="half" idx="10"/>
          </p:nvPr>
        </p:nvSpPr>
        <p:spPr/>
        <p:txBody>
          <a:bodyPr/>
          <a:lstStyle/>
          <a:p>
            <a:fld id="{2EDD501E-AC8F-469F-8B9A-11AFF0DCD609}" type="datetime1">
              <a:rPr lang="en-GB" smtClean="0"/>
              <a:t>03/05/2024</a:t>
            </a:fld>
            <a:endParaRPr lang="en-GB"/>
          </a:p>
        </p:txBody>
      </p:sp>
      <p:sp>
        <p:nvSpPr>
          <p:cNvPr id="6" name="Footer Placeholder 5">
            <a:extLst>
              <a:ext uri="{FF2B5EF4-FFF2-40B4-BE49-F238E27FC236}">
                <a16:creationId xmlns:a16="http://schemas.microsoft.com/office/drawing/2014/main" id="{5A9D8A92-8359-4A19-926F-09A54F9233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3B0787-9F0E-4AAE-9282-8A2DDAB3DCCD}"/>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1664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2C0AA-D821-461F-BAA2-8448B855EC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9577AE-2E25-42EF-A98F-5A9A2CA438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6F8CA0-D09E-4F35-9B0F-FDACC16379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98AC3C-2E41-49C9-A58A-AD65B72F10FF}"/>
              </a:ext>
            </a:extLst>
          </p:cNvPr>
          <p:cNvSpPr>
            <a:spLocks noGrp="1"/>
          </p:cNvSpPr>
          <p:nvPr>
            <p:ph type="dt" sz="half" idx="10"/>
          </p:nvPr>
        </p:nvSpPr>
        <p:spPr/>
        <p:txBody>
          <a:bodyPr/>
          <a:lstStyle/>
          <a:p>
            <a:fld id="{90F3A511-DEF1-49D8-ACDD-51A9A8AED421}" type="datetime1">
              <a:rPr lang="en-GB" smtClean="0"/>
              <a:t>03/05/2024</a:t>
            </a:fld>
            <a:endParaRPr lang="en-GB"/>
          </a:p>
        </p:txBody>
      </p:sp>
      <p:sp>
        <p:nvSpPr>
          <p:cNvPr id="6" name="Footer Placeholder 5">
            <a:extLst>
              <a:ext uri="{FF2B5EF4-FFF2-40B4-BE49-F238E27FC236}">
                <a16:creationId xmlns:a16="http://schemas.microsoft.com/office/drawing/2014/main" id="{588DF109-2C65-4FD6-83E1-3C59E37190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E0257C-DE9B-44E2-977A-A0E036F1B0EE}"/>
              </a:ext>
            </a:extLst>
          </p:cNvPr>
          <p:cNvSpPr>
            <a:spLocks noGrp="1"/>
          </p:cNvSpPr>
          <p:nvPr>
            <p:ph type="sldNum" sz="quarter" idx="12"/>
          </p:nvPr>
        </p:nvSpPr>
        <p:spPr/>
        <p:txBody>
          <a:bodyPr/>
          <a:lstStyle/>
          <a:p>
            <a:fld id="{00DFBA50-E04C-43A3-AB73-345F91F11D7C}" type="slidenum">
              <a:rPr lang="en-GB" smtClean="0"/>
              <a:t>‹#›</a:t>
            </a:fld>
            <a:endParaRPr lang="en-GB"/>
          </a:p>
        </p:txBody>
      </p:sp>
    </p:spTree>
    <p:extLst>
      <p:ext uri="{BB962C8B-B14F-4D97-AF65-F5344CB8AC3E}">
        <p14:creationId xmlns:p14="http://schemas.microsoft.com/office/powerpoint/2010/main" val="94805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6D509C-049D-4ECD-91D3-8CADA4E204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5D154A-7F51-4BC5-87D7-8E8DA6A705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E57AF0-0B49-4FD6-ACA5-9D715E2707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E145C-0982-44E2-9EB1-854A0E511C39}" type="datetime1">
              <a:rPr lang="en-GB" smtClean="0"/>
              <a:t>03/05/2024</a:t>
            </a:fld>
            <a:endParaRPr lang="en-GB"/>
          </a:p>
        </p:txBody>
      </p:sp>
      <p:sp>
        <p:nvSpPr>
          <p:cNvPr id="5" name="Footer Placeholder 4">
            <a:extLst>
              <a:ext uri="{FF2B5EF4-FFF2-40B4-BE49-F238E27FC236}">
                <a16:creationId xmlns:a16="http://schemas.microsoft.com/office/drawing/2014/main" id="{52BAD195-5A11-4757-B6A7-033384FC0E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C160C94-8488-4845-ACAE-1BE1EAC745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FBA50-E04C-43A3-AB73-345F91F11D7C}" type="slidenum">
              <a:rPr lang="en-GB" smtClean="0"/>
              <a:t>‹#›</a:t>
            </a:fld>
            <a:endParaRPr lang="en-GB"/>
          </a:p>
        </p:txBody>
      </p:sp>
    </p:spTree>
    <p:extLst>
      <p:ext uri="{BB962C8B-B14F-4D97-AF65-F5344CB8AC3E}">
        <p14:creationId xmlns:p14="http://schemas.microsoft.com/office/powerpoint/2010/main" val="11110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jneuroengrehab.biomedcentral.com/articles/10.1186/s12984-020-0650-5" TargetMode="External"/><Relationship Id="rId2" Type="http://schemas.openxmlformats.org/officeDocument/2006/relationships/hyperlink" Target="https://doi.org/10.1186/s12984-020-0650-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B160-8156-4861-8CF1-A07D6F0FA9AD}"/>
              </a:ext>
            </a:extLst>
          </p:cNvPr>
          <p:cNvSpPr>
            <a:spLocks noGrp="1"/>
          </p:cNvSpPr>
          <p:nvPr>
            <p:ph type="ctrTitle"/>
          </p:nvPr>
        </p:nvSpPr>
        <p:spPr/>
        <p:txBody>
          <a:bodyPr>
            <a:normAutofit/>
          </a:bodyPr>
          <a:lstStyle/>
          <a:p>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A </a:t>
            </a:r>
            <a:r>
              <a:rPr lang="en-GB" sz="3600" b="1" kern="100" dirty="0">
                <a:latin typeface="Arial" panose="020B0604020202020204" pitchFamily="34" charset="0"/>
                <a:ea typeface="Calibri" panose="020F0502020204030204" pitchFamily="34" charset="0"/>
                <a:cs typeface="Times New Roman" panose="02020603050405020304" pitchFamily="18" charset="0"/>
              </a:rPr>
              <a:t>PROCESS FOR COMPARING</a:t>
            </a:r>
            <a:br>
              <a:rPr lang="en-GB" sz="3600" b="1" kern="100" dirty="0">
                <a:latin typeface="Arial" panose="020B0604020202020204" pitchFamily="34" charset="0"/>
                <a:ea typeface="Calibri" panose="020F0502020204030204" pitchFamily="34" charset="0"/>
                <a:cs typeface="Times New Roman" panose="02020603050405020304" pitchFamily="18" charset="0"/>
              </a:rPr>
            </a:b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INTELLIGENCE/COGNITIVE PROCESSING BATTERIES </a:t>
            </a:r>
            <a:br>
              <a:rPr lang="en-GB" sz="3600" b="1" kern="100" dirty="0">
                <a:effectLst/>
                <a:latin typeface="Arial" panose="020B0604020202020204" pitchFamily="34" charset="0"/>
                <a:ea typeface="Calibri" panose="020F0502020204030204" pitchFamily="34" charset="0"/>
                <a:cs typeface="Times New Roman" panose="02020603050405020304" pitchFamily="18" charset="0"/>
              </a:rPr>
            </a:b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WHEN UPDATING OUR TOOLKIT</a:t>
            </a:r>
            <a:endParaRPr lang="en-GB" sz="3600" dirty="0"/>
          </a:p>
        </p:txBody>
      </p:sp>
      <p:sp>
        <p:nvSpPr>
          <p:cNvPr id="3" name="Subtitle 2">
            <a:extLst>
              <a:ext uri="{FF2B5EF4-FFF2-40B4-BE49-F238E27FC236}">
                <a16:creationId xmlns:a16="http://schemas.microsoft.com/office/drawing/2014/main" id="{39F89009-3B36-4902-8A30-5CB7A65F1E9D}"/>
              </a:ext>
            </a:extLst>
          </p:cNvPr>
          <p:cNvSpPr>
            <a:spLocks noGrp="1"/>
          </p:cNvSpPr>
          <p:nvPr>
            <p:ph type="subTitle" idx="1"/>
          </p:nvPr>
        </p:nvSpPr>
        <p:spPr/>
        <p:txBody>
          <a:bodyPr/>
          <a:lstStyle/>
          <a:p>
            <a:endParaRPr lang="en-GB" dirty="0"/>
          </a:p>
          <a:p>
            <a:r>
              <a:rPr lang="en-GB" dirty="0"/>
              <a:t>Rachel Simpson</a:t>
            </a:r>
          </a:p>
          <a:p>
            <a:r>
              <a:rPr lang="en-GB" dirty="0"/>
              <a:t>SASC Conference 2024</a:t>
            </a:r>
          </a:p>
        </p:txBody>
      </p:sp>
      <p:sp>
        <p:nvSpPr>
          <p:cNvPr id="4" name="Slide Number Placeholder 3">
            <a:extLst>
              <a:ext uri="{FF2B5EF4-FFF2-40B4-BE49-F238E27FC236}">
                <a16:creationId xmlns:a16="http://schemas.microsoft.com/office/drawing/2014/main" id="{41C43C8B-CAFF-4AEC-9D35-F1268D411A6B}"/>
              </a:ext>
            </a:extLst>
          </p:cNvPr>
          <p:cNvSpPr>
            <a:spLocks noGrp="1"/>
          </p:cNvSpPr>
          <p:nvPr>
            <p:ph type="sldNum" sz="quarter" idx="12"/>
          </p:nvPr>
        </p:nvSpPr>
        <p:spPr/>
        <p:txBody>
          <a:bodyPr/>
          <a:lstStyle/>
          <a:p>
            <a:fld id="{00DFBA50-E04C-43A3-AB73-345F91F11D7C}" type="slidenum">
              <a:rPr lang="en-GB" smtClean="0"/>
              <a:t>1</a:t>
            </a:fld>
            <a:endParaRPr lang="en-GB"/>
          </a:p>
        </p:txBody>
      </p:sp>
    </p:spTree>
    <p:extLst>
      <p:ext uri="{BB962C8B-B14F-4D97-AF65-F5344CB8AC3E}">
        <p14:creationId xmlns:p14="http://schemas.microsoft.com/office/powerpoint/2010/main" val="3973322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B9976-43AC-481E-B0D9-ADADD603BC17}"/>
              </a:ext>
            </a:extLst>
          </p:cNvPr>
          <p:cNvSpPr>
            <a:spLocks noGrp="1"/>
          </p:cNvSpPr>
          <p:nvPr>
            <p:ph type="title"/>
          </p:nvPr>
        </p:nvSpPr>
        <p:spPr/>
        <p:txBody>
          <a:bodyPr/>
          <a:lstStyle/>
          <a:p>
            <a:r>
              <a:rPr lang="en-GB" dirty="0"/>
              <a:t>ORAL LANGUAGE TESTS</a:t>
            </a:r>
          </a:p>
        </p:txBody>
      </p:sp>
      <p:sp>
        <p:nvSpPr>
          <p:cNvPr id="3" name="Content Placeholder 2">
            <a:extLst>
              <a:ext uri="{FF2B5EF4-FFF2-40B4-BE49-F238E27FC236}">
                <a16:creationId xmlns:a16="http://schemas.microsoft.com/office/drawing/2014/main" id="{379ECFF6-0336-4528-9273-31FC1AF072EB}"/>
              </a:ext>
            </a:extLst>
          </p:cNvPr>
          <p:cNvSpPr>
            <a:spLocks noGrp="1"/>
          </p:cNvSpPr>
          <p:nvPr>
            <p:ph idx="1"/>
          </p:nvPr>
        </p:nvSpPr>
        <p:spPr/>
        <p:txBody>
          <a:bodyPr/>
          <a:lstStyle/>
          <a:p>
            <a:r>
              <a:rPr lang="en-GB" dirty="0"/>
              <a:t>6 different types of stimulus (some visual, some language-based) </a:t>
            </a:r>
          </a:p>
          <a:p>
            <a:pPr marL="0" indent="0">
              <a:buNone/>
            </a:pPr>
            <a:endParaRPr lang="en-GB" dirty="0"/>
          </a:p>
          <a:p>
            <a:r>
              <a:rPr lang="en-GB" dirty="0"/>
              <a:t>12 different types of activity (some visual, some spoken) to be done with those stimuli, ranging from 1 word answers to listening comprehensions. </a:t>
            </a:r>
          </a:p>
          <a:p>
            <a:pPr marL="0" indent="0">
              <a:buNone/>
            </a:pPr>
            <a:endParaRPr lang="en-GB" dirty="0"/>
          </a:p>
          <a:p>
            <a:r>
              <a:rPr lang="en-GB" dirty="0"/>
              <a:t>At least 7 different areas of skill, knowledge, cognitive processing may be called on.</a:t>
            </a:r>
          </a:p>
          <a:p>
            <a:pPr marL="0" indent="0">
              <a:buNone/>
            </a:pPr>
            <a:endParaRPr lang="en-GB" dirty="0"/>
          </a:p>
        </p:txBody>
      </p:sp>
      <p:sp>
        <p:nvSpPr>
          <p:cNvPr id="4" name="Slide Number Placeholder 3">
            <a:extLst>
              <a:ext uri="{FF2B5EF4-FFF2-40B4-BE49-F238E27FC236}">
                <a16:creationId xmlns:a16="http://schemas.microsoft.com/office/drawing/2014/main" id="{A9CA9D12-C9EE-473C-B0A8-CAB6B6E7317E}"/>
              </a:ext>
            </a:extLst>
          </p:cNvPr>
          <p:cNvSpPr>
            <a:spLocks noGrp="1"/>
          </p:cNvSpPr>
          <p:nvPr>
            <p:ph type="sldNum" sz="quarter" idx="12"/>
          </p:nvPr>
        </p:nvSpPr>
        <p:spPr/>
        <p:txBody>
          <a:bodyPr/>
          <a:lstStyle/>
          <a:p>
            <a:fld id="{00DFBA50-E04C-43A3-AB73-345F91F11D7C}" type="slidenum">
              <a:rPr lang="en-GB" smtClean="0"/>
              <a:t>10</a:t>
            </a:fld>
            <a:endParaRPr lang="en-GB"/>
          </a:p>
        </p:txBody>
      </p:sp>
    </p:spTree>
    <p:extLst>
      <p:ext uri="{BB962C8B-B14F-4D97-AF65-F5344CB8AC3E}">
        <p14:creationId xmlns:p14="http://schemas.microsoft.com/office/powerpoint/2010/main" val="3718146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1749A93-A0ED-40BE-A858-D5EDCD449BFF}"/>
              </a:ext>
            </a:extLst>
          </p:cNvPr>
          <p:cNvGraphicFramePr>
            <a:graphicFrameLocks noGrp="1"/>
          </p:cNvGraphicFramePr>
          <p:nvPr>
            <p:ph idx="1"/>
            <p:extLst>
              <p:ext uri="{D42A27DB-BD31-4B8C-83A1-F6EECF244321}">
                <p14:modId xmlns:p14="http://schemas.microsoft.com/office/powerpoint/2010/main" val="4245948689"/>
              </p:ext>
            </p:extLst>
          </p:nvPr>
        </p:nvGraphicFramePr>
        <p:xfrm>
          <a:off x="725214" y="178668"/>
          <a:ext cx="10538561" cy="6172449"/>
        </p:xfrm>
        <a:graphic>
          <a:graphicData uri="http://schemas.openxmlformats.org/drawingml/2006/table">
            <a:tbl>
              <a:tblPr firstRow="1" firstCol="1" bandRow="1">
                <a:tableStyleId>{5C22544A-7EE6-4342-B048-85BDC9FD1C3A}</a:tableStyleId>
              </a:tblPr>
              <a:tblGrid>
                <a:gridCol w="2890345">
                  <a:extLst>
                    <a:ext uri="{9D8B030D-6E8A-4147-A177-3AD203B41FA5}">
                      <a16:colId xmlns:a16="http://schemas.microsoft.com/office/drawing/2014/main" val="2114452441"/>
                    </a:ext>
                  </a:extLst>
                </a:gridCol>
                <a:gridCol w="7648216">
                  <a:extLst>
                    <a:ext uri="{9D8B030D-6E8A-4147-A177-3AD203B41FA5}">
                      <a16:colId xmlns:a16="http://schemas.microsoft.com/office/drawing/2014/main" val="2608762817"/>
                    </a:ext>
                  </a:extLst>
                </a:gridCol>
              </a:tblGrid>
              <a:tr h="383420">
                <a:tc>
                  <a:txBody>
                    <a:bodyPr/>
                    <a:lstStyle/>
                    <a:p>
                      <a:pPr>
                        <a:lnSpc>
                          <a:spcPct val="107000"/>
                        </a:lnSpc>
                        <a:spcAft>
                          <a:spcPts val="800"/>
                        </a:spcAft>
                      </a:pPr>
                      <a:r>
                        <a:rPr lang="en-GB" sz="2400" kern="100" dirty="0">
                          <a:effectLst/>
                        </a:rPr>
                        <a:t>TYPES OF STIMULUS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tc>
                  <a:txBody>
                    <a:bodyPr/>
                    <a:lstStyle/>
                    <a:p>
                      <a:pPr>
                        <a:lnSpc>
                          <a:spcPct val="107000"/>
                        </a:lnSpc>
                        <a:spcAft>
                          <a:spcPts val="800"/>
                        </a:spcAft>
                      </a:pPr>
                      <a:r>
                        <a:rPr lang="en-GB" sz="2400" kern="100" dirty="0">
                          <a:effectLst/>
                        </a:rPr>
                        <a:t>TYPES OF ACTIVITY</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621668870"/>
                  </a:ext>
                </a:extLst>
              </a:tr>
              <a:tr h="690309">
                <a:tc rowSpan="2">
                  <a:txBody>
                    <a:bodyPr/>
                    <a:lstStyle/>
                    <a:p>
                      <a:pPr>
                        <a:lnSpc>
                          <a:spcPct val="107000"/>
                        </a:lnSpc>
                        <a:spcAft>
                          <a:spcPts val="800"/>
                        </a:spcAft>
                      </a:pPr>
                      <a:r>
                        <a:rPr lang="en-GB" sz="2800" b="0" kern="100" dirty="0">
                          <a:solidFill>
                            <a:schemeClr val="tx1"/>
                          </a:solidFill>
                          <a:effectLst/>
                        </a:rPr>
                        <a:t>Single picture</a:t>
                      </a:r>
                      <a:endParaRPr lang="en-GB" sz="2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Name the object in the picture.</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3256187260"/>
                  </a:ext>
                </a:extLst>
              </a:tr>
              <a:tr h="690309">
                <a:tc vMerge="1">
                  <a:txBody>
                    <a:bodyPr/>
                    <a:lstStyle/>
                    <a:p>
                      <a:endParaRPr lang="en-GB"/>
                    </a:p>
                  </a:txBody>
                  <a:tcPr/>
                </a:tc>
                <a:tc>
                  <a:txBody>
                    <a:bodyPr/>
                    <a:lstStyle/>
                    <a:p>
                      <a:pPr>
                        <a:lnSpc>
                          <a:spcPct val="107000"/>
                        </a:lnSpc>
                        <a:spcAft>
                          <a:spcPts val="800"/>
                        </a:spcAft>
                      </a:pPr>
                      <a:r>
                        <a:rPr lang="en-GB" sz="2800" kern="100" dirty="0">
                          <a:effectLst/>
                        </a:rPr>
                        <a:t>OR Make up sentence that includes the word in the picture.</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1739835411"/>
                  </a:ext>
                </a:extLst>
              </a:tr>
              <a:tr h="690309">
                <a:tc>
                  <a:txBody>
                    <a:bodyPr/>
                    <a:lstStyle/>
                    <a:p>
                      <a:pPr>
                        <a:lnSpc>
                          <a:spcPct val="107000"/>
                        </a:lnSpc>
                        <a:spcAft>
                          <a:spcPts val="800"/>
                        </a:spcAft>
                      </a:pPr>
                      <a:r>
                        <a:rPr lang="en-GB" sz="2800" b="0" kern="100" dirty="0">
                          <a:solidFill>
                            <a:schemeClr val="tx1"/>
                          </a:solidFill>
                          <a:effectLst/>
                        </a:rPr>
                        <a:t>Several pictures</a:t>
                      </a:r>
                      <a:endParaRPr lang="en-GB" sz="2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Name the category that links them together.</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123233095"/>
                  </a:ext>
                </a:extLst>
              </a:tr>
              <a:tr h="1412614">
                <a:tc>
                  <a:txBody>
                    <a:bodyPr/>
                    <a:lstStyle/>
                    <a:p>
                      <a:pPr>
                        <a:lnSpc>
                          <a:spcPct val="107000"/>
                        </a:lnSpc>
                        <a:spcAft>
                          <a:spcPts val="800"/>
                        </a:spcAft>
                      </a:pPr>
                      <a:r>
                        <a:rPr lang="en-GB" sz="2800" b="0" kern="100" dirty="0">
                          <a:solidFill>
                            <a:schemeClr val="tx1"/>
                          </a:solidFill>
                          <a:effectLst/>
                        </a:rPr>
                        <a:t>Single word presented orally</a:t>
                      </a:r>
                      <a:endParaRPr lang="en-GB" sz="2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Provide another similar/opposite word.</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1187291435"/>
                  </a:ext>
                </a:extLst>
              </a:tr>
              <a:tr h="1412614">
                <a:tc rowSpan="2">
                  <a:txBody>
                    <a:bodyPr/>
                    <a:lstStyle/>
                    <a:p>
                      <a:pPr>
                        <a:lnSpc>
                          <a:spcPct val="107000"/>
                        </a:lnSpc>
                        <a:spcAft>
                          <a:spcPts val="800"/>
                        </a:spcAft>
                      </a:pPr>
                      <a:r>
                        <a:rPr lang="en-GB" sz="2800" b="0" kern="100" dirty="0">
                          <a:solidFill>
                            <a:schemeClr val="tx1"/>
                          </a:solidFill>
                          <a:effectLst/>
                        </a:rPr>
                        <a:t>Word(s) presented orally</a:t>
                      </a:r>
                      <a:endParaRPr lang="en-GB" sz="2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Explain its meaning (definition), purpose, or where it might typically be found.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655743776"/>
                  </a:ext>
                </a:extLst>
              </a:tr>
              <a:tr h="690309">
                <a:tc vMerge="1">
                  <a:txBody>
                    <a:bodyPr/>
                    <a:lstStyle/>
                    <a:p>
                      <a:endParaRPr lang="en-GB"/>
                    </a:p>
                  </a:txBody>
                  <a:tcPr/>
                </a:tc>
                <a:tc>
                  <a:txBody>
                    <a:bodyPr/>
                    <a:lstStyle/>
                    <a:p>
                      <a:pPr>
                        <a:lnSpc>
                          <a:spcPct val="107000"/>
                        </a:lnSpc>
                        <a:spcAft>
                          <a:spcPts val="800"/>
                        </a:spcAft>
                      </a:pPr>
                      <a:r>
                        <a:rPr lang="en-GB" sz="2800" kern="100" dirty="0">
                          <a:effectLst/>
                        </a:rPr>
                        <a:t>OR Make up sentence including the word(s).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696523451"/>
                  </a:ext>
                </a:extLst>
              </a:tr>
            </a:tbl>
          </a:graphicData>
        </a:graphic>
      </p:graphicFrame>
      <p:sp>
        <p:nvSpPr>
          <p:cNvPr id="7" name="Slide Number Placeholder 6">
            <a:extLst>
              <a:ext uri="{FF2B5EF4-FFF2-40B4-BE49-F238E27FC236}">
                <a16:creationId xmlns:a16="http://schemas.microsoft.com/office/drawing/2014/main" id="{A8528485-757A-4C9B-8121-7A27C2B66AE1}"/>
              </a:ext>
            </a:extLst>
          </p:cNvPr>
          <p:cNvSpPr>
            <a:spLocks noGrp="1"/>
          </p:cNvSpPr>
          <p:nvPr>
            <p:ph type="sldNum" sz="quarter" idx="12"/>
          </p:nvPr>
        </p:nvSpPr>
        <p:spPr/>
        <p:txBody>
          <a:bodyPr/>
          <a:lstStyle/>
          <a:p>
            <a:fld id="{00DFBA50-E04C-43A3-AB73-345F91F11D7C}" type="slidenum">
              <a:rPr lang="en-GB" smtClean="0"/>
              <a:t>11</a:t>
            </a:fld>
            <a:endParaRPr lang="en-GB"/>
          </a:p>
        </p:txBody>
      </p:sp>
    </p:spTree>
    <p:extLst>
      <p:ext uri="{BB962C8B-B14F-4D97-AF65-F5344CB8AC3E}">
        <p14:creationId xmlns:p14="http://schemas.microsoft.com/office/powerpoint/2010/main" val="3778174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1749A93-A0ED-40BE-A858-D5EDCD449BFF}"/>
              </a:ext>
            </a:extLst>
          </p:cNvPr>
          <p:cNvGraphicFramePr>
            <a:graphicFrameLocks noGrp="1"/>
          </p:cNvGraphicFramePr>
          <p:nvPr>
            <p:ph idx="1"/>
            <p:extLst>
              <p:ext uri="{D42A27DB-BD31-4B8C-83A1-F6EECF244321}">
                <p14:modId xmlns:p14="http://schemas.microsoft.com/office/powerpoint/2010/main" val="2598480720"/>
              </p:ext>
            </p:extLst>
          </p:nvPr>
        </p:nvGraphicFramePr>
        <p:xfrm>
          <a:off x="725214" y="178669"/>
          <a:ext cx="10538561" cy="6328391"/>
        </p:xfrm>
        <a:graphic>
          <a:graphicData uri="http://schemas.openxmlformats.org/drawingml/2006/table">
            <a:tbl>
              <a:tblPr firstRow="1" firstCol="1" bandRow="1">
                <a:tableStyleId>{5C22544A-7EE6-4342-B048-85BDC9FD1C3A}</a:tableStyleId>
              </a:tblPr>
              <a:tblGrid>
                <a:gridCol w="3226676">
                  <a:extLst>
                    <a:ext uri="{9D8B030D-6E8A-4147-A177-3AD203B41FA5}">
                      <a16:colId xmlns:a16="http://schemas.microsoft.com/office/drawing/2014/main" val="2114452441"/>
                    </a:ext>
                  </a:extLst>
                </a:gridCol>
                <a:gridCol w="7311885">
                  <a:extLst>
                    <a:ext uri="{9D8B030D-6E8A-4147-A177-3AD203B41FA5}">
                      <a16:colId xmlns:a16="http://schemas.microsoft.com/office/drawing/2014/main" val="2608762817"/>
                    </a:ext>
                  </a:extLst>
                </a:gridCol>
              </a:tblGrid>
              <a:tr h="386745">
                <a:tc>
                  <a:txBody>
                    <a:bodyPr/>
                    <a:lstStyle/>
                    <a:p>
                      <a:pPr>
                        <a:lnSpc>
                          <a:spcPct val="107000"/>
                        </a:lnSpc>
                        <a:spcAft>
                          <a:spcPts val="800"/>
                        </a:spcAft>
                      </a:pPr>
                      <a:r>
                        <a:rPr lang="en-GB" sz="2400" kern="100" dirty="0">
                          <a:effectLst/>
                        </a:rPr>
                        <a:t>TYPES OF STIMULUS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tc>
                  <a:txBody>
                    <a:bodyPr/>
                    <a:lstStyle/>
                    <a:p>
                      <a:pPr>
                        <a:lnSpc>
                          <a:spcPct val="107000"/>
                        </a:lnSpc>
                        <a:spcAft>
                          <a:spcPts val="800"/>
                        </a:spcAft>
                      </a:pPr>
                      <a:r>
                        <a:rPr lang="en-GB" sz="2400" kern="100" dirty="0">
                          <a:effectLst/>
                        </a:rPr>
                        <a:t>TYPES OF ACTIVITY</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621668870"/>
                  </a:ext>
                </a:extLst>
              </a:tr>
              <a:tr h="1424864">
                <a:tc>
                  <a:txBody>
                    <a:bodyPr/>
                    <a:lstStyle/>
                    <a:p>
                      <a:pPr>
                        <a:lnSpc>
                          <a:spcPct val="107000"/>
                        </a:lnSpc>
                        <a:spcAft>
                          <a:spcPts val="800"/>
                        </a:spcAft>
                      </a:pPr>
                      <a:r>
                        <a:rPr lang="en-GB" sz="2800" b="0" kern="100" dirty="0">
                          <a:solidFill>
                            <a:schemeClr val="tx1"/>
                          </a:solidFill>
                          <a:effectLst/>
                        </a:rPr>
                        <a:t>Incomplete sentence presented orally</a:t>
                      </a:r>
                      <a:endParaRPr lang="en-GB" sz="2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Provide a word or phrase to complete the sentence.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476305423"/>
                  </a:ext>
                </a:extLst>
              </a:tr>
              <a:tr h="696295">
                <a:tc rowSpan="5">
                  <a:txBody>
                    <a:bodyPr/>
                    <a:lstStyle/>
                    <a:p>
                      <a:pPr>
                        <a:lnSpc>
                          <a:spcPct val="107000"/>
                        </a:lnSpc>
                        <a:spcAft>
                          <a:spcPts val="800"/>
                        </a:spcAft>
                      </a:pPr>
                      <a:r>
                        <a:rPr lang="en-GB" sz="2800" b="0" kern="100" dirty="0">
                          <a:solidFill>
                            <a:schemeClr val="tx1"/>
                          </a:solidFill>
                          <a:effectLst/>
                        </a:rPr>
                        <a:t>Sentence/paragraph presented orally.</a:t>
                      </a:r>
                    </a:p>
                  </a:txBody>
                  <a:tcPr marL="63763" marR="63763" marT="0" marB="0">
                    <a:solidFill>
                      <a:schemeClr val="accent5">
                        <a:lumMod val="40000"/>
                        <a:lumOff val="60000"/>
                      </a:schemeClr>
                    </a:solidFill>
                  </a:tcPr>
                </a:tc>
                <a:tc>
                  <a:txBody>
                    <a:bodyPr/>
                    <a:lstStyle/>
                    <a:p>
                      <a:pPr>
                        <a:lnSpc>
                          <a:spcPct val="107000"/>
                        </a:lnSpc>
                        <a:spcAft>
                          <a:spcPts val="800"/>
                        </a:spcAft>
                      </a:pPr>
                      <a:r>
                        <a:rPr lang="en-GB" sz="2800" kern="100" dirty="0">
                          <a:effectLst/>
                        </a:rPr>
                        <a:t>Select a picture which represents what was heard.</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51805289"/>
                  </a:ext>
                </a:extLst>
              </a:tr>
              <a:tr h="696295">
                <a:tc vMerge="1">
                  <a:txBody>
                    <a:bodyPr/>
                    <a:lstStyle/>
                    <a:p>
                      <a:endParaRPr lang="en-GB"/>
                    </a:p>
                  </a:txBody>
                  <a:tcPr/>
                </a:tc>
                <a:tc>
                  <a:txBody>
                    <a:bodyPr/>
                    <a:lstStyle/>
                    <a:p>
                      <a:pPr>
                        <a:lnSpc>
                          <a:spcPct val="107000"/>
                        </a:lnSpc>
                        <a:spcAft>
                          <a:spcPts val="800"/>
                        </a:spcAft>
                      </a:pPr>
                      <a:r>
                        <a:rPr lang="en-GB" sz="2800" kern="100" dirty="0">
                          <a:effectLst/>
                        </a:rPr>
                        <a:t>OR Respond to questions about sentence/paragraph).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1713543725"/>
                  </a:ext>
                </a:extLst>
              </a:tr>
              <a:tr h="696295">
                <a:tc vMerge="1">
                  <a:txBody>
                    <a:bodyPr/>
                    <a:lstStyle/>
                    <a:p>
                      <a:endParaRPr lang="en-GB"/>
                    </a:p>
                  </a:txBody>
                  <a:tcPr/>
                </a:tc>
                <a:tc>
                  <a:txBody>
                    <a:bodyPr/>
                    <a:lstStyle/>
                    <a:p>
                      <a:pPr>
                        <a:lnSpc>
                          <a:spcPct val="107000"/>
                        </a:lnSpc>
                        <a:spcAft>
                          <a:spcPts val="800"/>
                        </a:spcAft>
                      </a:pPr>
                      <a:r>
                        <a:rPr lang="en-GB" sz="2800" kern="100" dirty="0">
                          <a:effectLst/>
                        </a:rPr>
                        <a:t>OR Summarise content. </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3922161192"/>
                  </a:ext>
                </a:extLst>
              </a:tr>
              <a:tr h="696295">
                <a:tc vMerge="1">
                  <a:txBody>
                    <a:bodyPr/>
                    <a:lstStyle/>
                    <a:p>
                      <a:endParaRPr lang="en-GB"/>
                    </a:p>
                  </a:txBody>
                  <a:tcPr/>
                </a:tc>
                <a:tc>
                  <a:txBody>
                    <a:bodyPr/>
                    <a:lstStyle/>
                    <a:p>
                      <a:pPr>
                        <a:lnSpc>
                          <a:spcPct val="107000"/>
                        </a:lnSpc>
                        <a:spcAft>
                          <a:spcPts val="800"/>
                        </a:spcAft>
                      </a:pPr>
                      <a:r>
                        <a:rPr lang="en-GB" sz="2800" kern="100" dirty="0">
                          <a:effectLst/>
                        </a:rPr>
                        <a:t>OR Solve a riddle contained within that sentence/paragraph.</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6561390"/>
                  </a:ext>
                </a:extLst>
              </a:tr>
              <a:tr h="1141865">
                <a:tc vMerge="1">
                  <a:txBody>
                    <a:bodyPr/>
                    <a:lstStyle/>
                    <a:p>
                      <a:endParaRPr lang="en-GB" dirty="0"/>
                    </a:p>
                  </a:txBody>
                  <a:tcPr/>
                </a:tc>
                <a:tc>
                  <a:txBody>
                    <a:bodyPr/>
                    <a:lstStyle/>
                    <a:p>
                      <a:pPr>
                        <a:lnSpc>
                          <a:spcPct val="107000"/>
                        </a:lnSpc>
                        <a:spcAft>
                          <a:spcPts val="800"/>
                        </a:spcAft>
                      </a:pPr>
                      <a:r>
                        <a:rPr lang="en-GB" sz="2800" kern="100" dirty="0">
                          <a:effectLst/>
                        </a:rPr>
                        <a:t>OR Follow instructions in the sentence/paragraph.</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763" marR="63763" marT="0" marB="0"/>
                </a:tc>
                <a:extLst>
                  <a:ext uri="{0D108BD9-81ED-4DB2-BD59-A6C34878D82A}">
                    <a16:rowId xmlns:a16="http://schemas.microsoft.com/office/drawing/2014/main" val="2324507913"/>
                  </a:ext>
                </a:extLst>
              </a:tr>
            </a:tbl>
          </a:graphicData>
        </a:graphic>
      </p:graphicFrame>
      <p:sp>
        <p:nvSpPr>
          <p:cNvPr id="7" name="Slide Number Placeholder 6">
            <a:extLst>
              <a:ext uri="{FF2B5EF4-FFF2-40B4-BE49-F238E27FC236}">
                <a16:creationId xmlns:a16="http://schemas.microsoft.com/office/drawing/2014/main" id="{A8528485-757A-4C9B-8121-7A27C2B66AE1}"/>
              </a:ext>
            </a:extLst>
          </p:cNvPr>
          <p:cNvSpPr>
            <a:spLocks noGrp="1"/>
          </p:cNvSpPr>
          <p:nvPr>
            <p:ph type="sldNum" sz="quarter" idx="12"/>
          </p:nvPr>
        </p:nvSpPr>
        <p:spPr/>
        <p:txBody>
          <a:bodyPr/>
          <a:lstStyle/>
          <a:p>
            <a:fld id="{00DFBA50-E04C-43A3-AB73-345F91F11D7C}" type="slidenum">
              <a:rPr lang="en-GB" smtClean="0"/>
              <a:t>12</a:t>
            </a:fld>
            <a:endParaRPr lang="en-GB"/>
          </a:p>
        </p:txBody>
      </p:sp>
    </p:spTree>
    <p:extLst>
      <p:ext uri="{BB962C8B-B14F-4D97-AF65-F5344CB8AC3E}">
        <p14:creationId xmlns:p14="http://schemas.microsoft.com/office/powerpoint/2010/main" val="137112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A6BB6-4D05-4BD0-B693-D287E282172F}"/>
              </a:ext>
            </a:extLst>
          </p:cNvPr>
          <p:cNvSpPr>
            <a:spLocks noGrp="1"/>
          </p:cNvSpPr>
          <p:nvPr>
            <p:ph idx="1"/>
          </p:nvPr>
        </p:nvSpPr>
        <p:spPr>
          <a:xfrm>
            <a:off x="838200" y="662152"/>
            <a:ext cx="10515600" cy="5514811"/>
          </a:xfrm>
        </p:spPr>
        <p:txBody>
          <a:bodyPr>
            <a:normAutofit/>
          </a:bodyPr>
          <a:lstStyle/>
          <a:p>
            <a:pPr marL="0" indent="0">
              <a:buNone/>
            </a:pPr>
            <a:endParaRPr lang="en-GB" sz="3600" dirty="0">
              <a:latin typeface="Arial" panose="020B0604020202020204" pitchFamily="34" charset="0"/>
              <a:cs typeface="Arial" panose="020B0604020202020204" pitchFamily="34" charset="0"/>
            </a:endParaRPr>
          </a:p>
          <a:p>
            <a:pPr marL="0" indent="0">
              <a:buNone/>
            </a:pPr>
            <a:endParaRPr lang="en-GB" sz="3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3BFFDE8-9356-45C8-A8A3-665F53B81410}"/>
              </a:ext>
            </a:extLst>
          </p:cNvPr>
          <p:cNvSpPr>
            <a:spLocks noGrp="1"/>
          </p:cNvSpPr>
          <p:nvPr>
            <p:ph type="sldNum" sz="quarter" idx="12"/>
          </p:nvPr>
        </p:nvSpPr>
        <p:spPr/>
        <p:txBody>
          <a:bodyPr/>
          <a:lstStyle/>
          <a:p>
            <a:fld id="{00DFBA50-E04C-43A3-AB73-345F91F11D7C}" type="slidenum">
              <a:rPr lang="en-GB" smtClean="0"/>
              <a:t>13</a:t>
            </a:fld>
            <a:endParaRPr lang="en-GB"/>
          </a:p>
        </p:txBody>
      </p:sp>
      <p:graphicFrame>
        <p:nvGraphicFramePr>
          <p:cNvPr id="5" name="Table 5">
            <a:extLst>
              <a:ext uri="{FF2B5EF4-FFF2-40B4-BE49-F238E27FC236}">
                <a16:creationId xmlns:a16="http://schemas.microsoft.com/office/drawing/2014/main" id="{EBA19331-1853-467F-972E-4BD88EBDEA22}"/>
              </a:ext>
            </a:extLst>
          </p:cNvPr>
          <p:cNvGraphicFramePr>
            <a:graphicFrameLocks noGrp="1"/>
          </p:cNvGraphicFramePr>
          <p:nvPr>
            <p:extLst>
              <p:ext uri="{D42A27DB-BD31-4B8C-83A1-F6EECF244321}">
                <p14:modId xmlns:p14="http://schemas.microsoft.com/office/powerpoint/2010/main" val="3602675510"/>
              </p:ext>
            </p:extLst>
          </p:nvPr>
        </p:nvGraphicFramePr>
        <p:xfrm>
          <a:off x="1093076" y="719666"/>
          <a:ext cx="9066924" cy="5772768"/>
        </p:xfrm>
        <a:graphic>
          <a:graphicData uri="http://schemas.openxmlformats.org/drawingml/2006/table">
            <a:tbl>
              <a:tblPr firstRow="1" bandRow="1">
                <a:tableStyleId>{5C22544A-7EE6-4342-B048-85BDC9FD1C3A}</a:tableStyleId>
              </a:tblPr>
              <a:tblGrid>
                <a:gridCol w="9066924">
                  <a:extLst>
                    <a:ext uri="{9D8B030D-6E8A-4147-A177-3AD203B41FA5}">
                      <a16:colId xmlns:a16="http://schemas.microsoft.com/office/drawing/2014/main" val="2507841993"/>
                    </a:ext>
                  </a:extLst>
                </a:gridCol>
              </a:tblGrid>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solidFill>
                            <a:schemeClr val="tx1"/>
                          </a:solidFill>
                          <a:latin typeface="Arial" panose="020B0604020202020204" pitchFamily="34" charset="0"/>
                          <a:cs typeface="Arial" panose="020B0604020202020204" pitchFamily="34" charset="0"/>
                        </a:rPr>
                        <a:t>Skills and knowledge required to respond:</a:t>
                      </a:r>
                    </a:p>
                    <a:p>
                      <a:endParaRPr lang="en-GB" dirty="0"/>
                    </a:p>
                  </a:txBody>
                  <a:tcPr>
                    <a:solidFill>
                      <a:schemeClr val="accent1">
                        <a:lumMod val="60000"/>
                        <a:lumOff val="40000"/>
                      </a:schemeClr>
                    </a:solidFill>
                  </a:tcPr>
                </a:tc>
                <a:extLst>
                  <a:ext uri="{0D108BD9-81ED-4DB2-BD59-A6C34878D82A}">
                    <a16:rowId xmlns:a16="http://schemas.microsoft.com/office/drawing/2014/main" val="1479947725"/>
                  </a:ext>
                </a:extLst>
              </a:tr>
              <a:tr h="430867">
                <a:tc>
                  <a:txBody>
                    <a:bodyPr/>
                    <a:lstStyle/>
                    <a:p>
                      <a:r>
                        <a:rPr lang="en-GB" sz="2800" dirty="0">
                          <a:effectLst/>
                          <a:latin typeface="Arial" panose="020B0604020202020204" pitchFamily="34" charset="0"/>
                          <a:ea typeface="Calibri" panose="020F0502020204030204" pitchFamily="34" charset="0"/>
                          <a:cs typeface="Arial" panose="020B0604020202020204" pitchFamily="34" charset="0"/>
                        </a:rPr>
                        <a:t>Receptive Vocabulary Knowledge</a:t>
                      </a:r>
                      <a:endParaRPr lang="en-GB" sz="2800" dirty="0"/>
                    </a:p>
                  </a:txBody>
                  <a:tcPr/>
                </a:tc>
                <a:extLst>
                  <a:ext uri="{0D108BD9-81ED-4DB2-BD59-A6C34878D82A}">
                    <a16:rowId xmlns:a16="http://schemas.microsoft.com/office/drawing/2014/main" val="3043563003"/>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effectLst/>
                          <a:latin typeface="Arial" panose="020B0604020202020204" pitchFamily="34" charset="0"/>
                          <a:ea typeface="Calibri" panose="020F0502020204030204" pitchFamily="34" charset="0"/>
                          <a:cs typeface="Arial" panose="020B0604020202020204" pitchFamily="34" charset="0"/>
                        </a:rPr>
                        <a:t>General Knowledge.</a:t>
                      </a:r>
                    </a:p>
                  </a:txBody>
                  <a:tcPr/>
                </a:tc>
                <a:extLst>
                  <a:ext uri="{0D108BD9-81ED-4DB2-BD59-A6C34878D82A}">
                    <a16:rowId xmlns:a16="http://schemas.microsoft.com/office/drawing/2014/main" val="4021739271"/>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ea typeface="Calibri" panose="020F0502020204030204" pitchFamily="34" charset="0"/>
                          <a:cs typeface="Arial" panose="020B0604020202020204" pitchFamily="34" charset="0"/>
                        </a:rPr>
                        <a:t>Listening Comprehension.</a:t>
                      </a:r>
                    </a:p>
                  </a:txBody>
                  <a:tcPr/>
                </a:tc>
                <a:extLst>
                  <a:ext uri="{0D108BD9-81ED-4DB2-BD59-A6C34878D82A}">
                    <a16:rowId xmlns:a16="http://schemas.microsoft.com/office/drawing/2014/main" val="1662639898"/>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cs typeface="Arial" panose="020B0604020202020204" pitchFamily="34" charset="0"/>
                        </a:rPr>
                        <a:t>Reasoning.</a:t>
                      </a:r>
                    </a:p>
                  </a:txBody>
                  <a:tcPr/>
                </a:tc>
                <a:extLst>
                  <a:ext uri="{0D108BD9-81ED-4DB2-BD59-A6C34878D82A}">
                    <a16:rowId xmlns:a16="http://schemas.microsoft.com/office/drawing/2014/main" val="3501857306"/>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cs typeface="Arial" panose="020B0604020202020204" pitchFamily="34" charset="0"/>
                        </a:rPr>
                        <a:t>Language Retrieval.</a:t>
                      </a:r>
                    </a:p>
                  </a:txBody>
                  <a:tcPr/>
                </a:tc>
                <a:extLst>
                  <a:ext uri="{0D108BD9-81ED-4DB2-BD59-A6C34878D82A}">
                    <a16:rowId xmlns:a16="http://schemas.microsoft.com/office/drawing/2014/main" val="2735289911"/>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cs typeface="Arial" panose="020B0604020202020204" pitchFamily="34" charset="0"/>
                        </a:rPr>
                        <a:t>Expressive Language Skills.</a:t>
                      </a:r>
                    </a:p>
                  </a:txBody>
                  <a:tcPr/>
                </a:tc>
                <a:extLst>
                  <a:ext uri="{0D108BD9-81ED-4DB2-BD59-A6C34878D82A}">
                    <a16:rowId xmlns:a16="http://schemas.microsoft.com/office/drawing/2014/main" val="4275340222"/>
                  </a:ext>
                </a:extLst>
              </a:tr>
              <a:tr h="743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cs typeface="Arial" panose="020B0604020202020204" pitchFamily="34" charset="0"/>
                        </a:rPr>
                        <a:t>Working Memory (for longer items)</a:t>
                      </a:r>
                    </a:p>
                  </a:txBody>
                  <a:tcPr/>
                </a:tc>
                <a:extLst>
                  <a:ext uri="{0D108BD9-81ED-4DB2-BD59-A6C34878D82A}">
                    <a16:rowId xmlns:a16="http://schemas.microsoft.com/office/drawing/2014/main" val="1346485414"/>
                  </a:ext>
                </a:extLst>
              </a:tr>
            </a:tbl>
          </a:graphicData>
        </a:graphic>
      </p:graphicFrame>
    </p:spTree>
    <p:extLst>
      <p:ext uri="{BB962C8B-B14F-4D97-AF65-F5344CB8AC3E}">
        <p14:creationId xmlns:p14="http://schemas.microsoft.com/office/powerpoint/2010/main" val="424076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96F-BA99-47D9-8042-443DED2D7085}"/>
              </a:ext>
            </a:extLst>
          </p:cNvPr>
          <p:cNvSpPr>
            <a:spLocks noGrp="1"/>
          </p:cNvSpPr>
          <p:nvPr>
            <p:ph type="title"/>
          </p:nvPr>
        </p:nvSpPr>
        <p:spPr/>
        <p:txBody>
          <a:bodyPr>
            <a:normAutofit/>
          </a:bodyPr>
          <a:lstStyle/>
          <a:p>
            <a:r>
              <a:rPr lang="en-GB" kern="100" dirty="0">
                <a:effectLst/>
                <a:ea typeface="Calibri" panose="020F0502020204030204" pitchFamily="34" charset="0"/>
                <a:cs typeface="Times New Roman" panose="02020603050405020304" pitchFamily="18" charset="0"/>
              </a:rPr>
              <a:t>REASONING (GROUPING/SEQUENCING)</a:t>
            </a:r>
            <a:endParaRPr lang="en-GB" dirty="0"/>
          </a:p>
        </p:txBody>
      </p:sp>
      <p:sp>
        <p:nvSpPr>
          <p:cNvPr id="3" name="Content Placeholder 2">
            <a:extLst>
              <a:ext uri="{FF2B5EF4-FFF2-40B4-BE49-F238E27FC236}">
                <a16:creationId xmlns:a16="http://schemas.microsoft.com/office/drawing/2014/main" id="{A3C7BB1B-BE75-4D63-AE1F-16FF24784A75}"/>
              </a:ext>
            </a:extLst>
          </p:cNvPr>
          <p:cNvSpPr>
            <a:spLocks noGrp="1"/>
          </p:cNvSpPr>
          <p:nvPr>
            <p:ph idx="1"/>
          </p:nvPr>
        </p:nvSpPr>
        <p:spPr/>
        <p:txBody>
          <a:bodyPr>
            <a:normAutofit/>
          </a:bodyPr>
          <a:lstStyle/>
          <a:p>
            <a:pPr marL="342900" lvl="0" indent="-342900">
              <a:lnSpc>
                <a:spcPct val="107000"/>
              </a:lnSpc>
              <a:spcBef>
                <a:spcPts val="1200"/>
              </a:spcBef>
              <a:buFont typeface="+mj-lt"/>
              <a:buAutoNum type="arabicPeriod"/>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Is there appropriate understanding of how concepts (numerical, verbal, visual or spatial) can be related and </a:t>
            </a:r>
            <a:r>
              <a:rPr lang="en-GB" sz="2400" b="1" i="1" kern="100" dirty="0">
                <a:effectLst/>
                <a:latin typeface="Arial" panose="020B0604020202020204" pitchFamily="34" charset="0"/>
                <a:ea typeface="Calibri" panose="020F0502020204030204" pitchFamily="34" charset="0"/>
                <a:cs typeface="Times New Roman" panose="02020603050405020304" pitchFamily="18" charset="0"/>
              </a:rPr>
              <a:t>grouped</a:t>
            </a:r>
            <a:r>
              <a:rPr lang="en-GB" sz="2400" b="1" kern="100" dirty="0">
                <a:effectLst/>
                <a:latin typeface="Arial" panose="020B0604020202020204" pitchFamily="34" charset="0"/>
                <a:ea typeface="Calibri" panose="020F0502020204030204" pitchFamily="34" charset="0"/>
                <a:cs typeface="Times New Roman" panose="02020603050405020304" pitchFamily="18" charset="0"/>
              </a:rPr>
              <a:t>/</a:t>
            </a:r>
            <a:r>
              <a:rPr lang="en-GB" sz="2400" b="1" i="1" kern="100" dirty="0">
                <a:effectLst/>
                <a:latin typeface="Arial" panose="020B0604020202020204" pitchFamily="34" charset="0"/>
                <a:ea typeface="Calibri" panose="020F0502020204030204" pitchFamily="34" charset="0"/>
                <a:cs typeface="Times New Roman" panose="02020603050405020304" pitchFamily="18" charset="0"/>
              </a:rPr>
              <a:t>categorised</a:t>
            </a:r>
            <a:r>
              <a:rPr lang="en-GB" sz="2400" b="1" kern="100" dirty="0">
                <a:effectLst/>
                <a:latin typeface="Arial" panose="020B0604020202020204" pitchFamily="34" charset="0"/>
                <a:ea typeface="Calibri" panose="020F0502020204030204" pitchFamily="34" charset="0"/>
                <a:cs typeface="Times New Roman" panose="02020603050405020304" pitchFamily="18" charset="0"/>
              </a:rPr>
              <a:t> </a:t>
            </a:r>
            <a:r>
              <a:rPr lang="en-GB" sz="2400" kern="100" dirty="0">
                <a:effectLst/>
                <a:latin typeface="Arial" panose="020B0604020202020204" pitchFamily="34" charset="0"/>
                <a:ea typeface="Calibri" panose="020F0502020204030204" pitchFamily="34" charset="0"/>
                <a:cs typeface="Times New Roman" panose="02020603050405020304" pitchFamily="18" charset="0"/>
              </a:rPr>
              <a:t>according to those relationships? Can that understanding be used to problem solve.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Is there appropriate understanding of how </a:t>
            </a:r>
            <a:r>
              <a:rPr lang="en-GB" sz="2400" kern="100" dirty="0">
                <a:latin typeface="Arial" panose="020B0604020202020204" pitchFamily="34" charset="0"/>
                <a:ea typeface="Calibri" panose="020F0502020204030204" pitchFamily="34" charset="0"/>
                <a:cs typeface="Times New Roman" panose="02020603050405020304" pitchFamily="18" charset="0"/>
              </a:rPr>
              <a:t>concepts (numerical, verbal, visual, spatial) can </a:t>
            </a:r>
            <a:r>
              <a:rPr lang="en-GB" sz="2400" kern="100" dirty="0">
                <a:effectLst/>
                <a:latin typeface="Arial" panose="020B0604020202020204" pitchFamily="34" charset="0"/>
                <a:ea typeface="Calibri" panose="020F0502020204030204" pitchFamily="34" charset="0"/>
                <a:cs typeface="Times New Roman" panose="02020603050405020304" pitchFamily="18" charset="0"/>
              </a:rPr>
              <a:t>be </a:t>
            </a:r>
            <a:r>
              <a:rPr lang="en-GB" sz="2400" b="1" i="1" kern="100" dirty="0">
                <a:effectLst/>
                <a:latin typeface="Arial" panose="020B0604020202020204" pitchFamily="34" charset="0"/>
                <a:ea typeface="Calibri" panose="020F0502020204030204" pitchFamily="34" charset="0"/>
                <a:cs typeface="Times New Roman" panose="02020603050405020304" pitchFamily="18" charset="0"/>
              </a:rPr>
              <a:t>ordered/sequenced</a:t>
            </a:r>
            <a:r>
              <a:rPr lang="en-GB" sz="2400" b="1" kern="100" dirty="0">
                <a:effectLst/>
                <a:latin typeface="Arial" panose="020B0604020202020204" pitchFamily="34" charset="0"/>
                <a:ea typeface="Calibri" panose="020F0502020204030204" pitchFamily="34" charset="0"/>
                <a:cs typeface="Times New Roman" panose="02020603050405020304" pitchFamily="18" charset="0"/>
              </a:rPr>
              <a:t> </a:t>
            </a:r>
            <a:r>
              <a:rPr lang="en-GB" sz="2400" kern="100" dirty="0">
                <a:effectLst/>
                <a:latin typeface="Arial" panose="020B0604020202020204" pitchFamily="34" charset="0"/>
                <a:ea typeface="Calibri" panose="020F0502020204030204" pitchFamily="34" charset="0"/>
                <a:cs typeface="Times New Roman" panose="02020603050405020304" pitchFamily="18" charset="0"/>
              </a:rPr>
              <a:t>and how order/sequence can affect meaning? Can that understanding be used to problem solve?</a:t>
            </a:r>
          </a:p>
        </p:txBody>
      </p:sp>
      <p:sp>
        <p:nvSpPr>
          <p:cNvPr id="4" name="Slide Number Placeholder 3">
            <a:extLst>
              <a:ext uri="{FF2B5EF4-FFF2-40B4-BE49-F238E27FC236}">
                <a16:creationId xmlns:a16="http://schemas.microsoft.com/office/drawing/2014/main" id="{EDFC16D1-2A34-456F-8958-482E3CE69656}"/>
              </a:ext>
            </a:extLst>
          </p:cNvPr>
          <p:cNvSpPr>
            <a:spLocks noGrp="1"/>
          </p:cNvSpPr>
          <p:nvPr>
            <p:ph type="sldNum" sz="quarter" idx="12"/>
          </p:nvPr>
        </p:nvSpPr>
        <p:spPr/>
        <p:txBody>
          <a:bodyPr/>
          <a:lstStyle/>
          <a:p>
            <a:fld id="{00DFBA50-E04C-43A3-AB73-345F91F11D7C}" type="slidenum">
              <a:rPr lang="en-GB" smtClean="0"/>
              <a:t>14</a:t>
            </a:fld>
            <a:endParaRPr lang="en-GB"/>
          </a:p>
        </p:txBody>
      </p:sp>
    </p:spTree>
    <p:extLst>
      <p:ext uri="{BB962C8B-B14F-4D97-AF65-F5344CB8AC3E}">
        <p14:creationId xmlns:p14="http://schemas.microsoft.com/office/powerpoint/2010/main" val="252266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EE508-05D7-48D1-AE37-96449E54FB9B}"/>
              </a:ext>
            </a:extLst>
          </p:cNvPr>
          <p:cNvSpPr>
            <a:spLocks noGrp="1"/>
          </p:cNvSpPr>
          <p:nvPr>
            <p:ph type="title"/>
          </p:nvPr>
        </p:nvSpPr>
        <p:spPr/>
        <p:txBody>
          <a:bodyPr/>
          <a:lstStyle/>
          <a:p>
            <a:r>
              <a:rPr lang="en-GB" dirty="0"/>
              <a:t>REASONING TESTS</a:t>
            </a:r>
          </a:p>
        </p:txBody>
      </p:sp>
      <p:sp>
        <p:nvSpPr>
          <p:cNvPr id="3" name="Content Placeholder 2">
            <a:extLst>
              <a:ext uri="{FF2B5EF4-FFF2-40B4-BE49-F238E27FC236}">
                <a16:creationId xmlns:a16="http://schemas.microsoft.com/office/drawing/2014/main" id="{A2B0DB4B-F8F1-4A9A-9378-59323FE95059}"/>
              </a:ext>
            </a:extLst>
          </p:cNvPr>
          <p:cNvSpPr>
            <a:spLocks noGrp="1"/>
          </p:cNvSpPr>
          <p:nvPr>
            <p:ph idx="1"/>
          </p:nvPr>
        </p:nvSpPr>
        <p:spPr/>
        <p:txBody>
          <a:bodyPr/>
          <a:lstStyle/>
          <a:p>
            <a:r>
              <a:rPr lang="en-GB" dirty="0"/>
              <a:t>At least 11 different types of stimulus</a:t>
            </a:r>
          </a:p>
          <a:p>
            <a:endParaRPr lang="en-GB" dirty="0"/>
          </a:p>
          <a:p>
            <a:r>
              <a:rPr lang="en-GB" dirty="0"/>
              <a:t>At least 16  different types of activity. Sometimes visual stimulus leads to verbal </a:t>
            </a:r>
            <a:r>
              <a:rPr lang="en-GB" dirty="0" err="1"/>
              <a:t>respons</a:t>
            </a:r>
            <a:r>
              <a:rPr lang="en-GB" dirty="0"/>
              <a:t>, and vice versa.</a:t>
            </a:r>
          </a:p>
          <a:p>
            <a:endParaRPr lang="en-GB" dirty="0"/>
          </a:p>
          <a:p>
            <a:r>
              <a:rPr lang="en-GB" dirty="0"/>
              <a:t>Some tests also have element of time limits or time-related scoring.</a:t>
            </a:r>
          </a:p>
          <a:p>
            <a:pPr marL="0" indent="0">
              <a:buNone/>
            </a:pPr>
            <a:endParaRPr lang="en-GB" dirty="0"/>
          </a:p>
          <a:p>
            <a:r>
              <a:rPr lang="en-GB" dirty="0"/>
              <a:t>At least 12 areas of skill, knowledge, cognitive processing that may be called on. </a:t>
            </a:r>
          </a:p>
          <a:p>
            <a:endParaRPr lang="en-GB" dirty="0"/>
          </a:p>
        </p:txBody>
      </p:sp>
      <p:sp>
        <p:nvSpPr>
          <p:cNvPr id="4" name="Slide Number Placeholder 3">
            <a:extLst>
              <a:ext uri="{FF2B5EF4-FFF2-40B4-BE49-F238E27FC236}">
                <a16:creationId xmlns:a16="http://schemas.microsoft.com/office/drawing/2014/main" id="{AE5632EA-FC53-453D-AB21-624DA008E679}"/>
              </a:ext>
            </a:extLst>
          </p:cNvPr>
          <p:cNvSpPr>
            <a:spLocks noGrp="1"/>
          </p:cNvSpPr>
          <p:nvPr>
            <p:ph type="sldNum" sz="quarter" idx="12"/>
          </p:nvPr>
        </p:nvSpPr>
        <p:spPr/>
        <p:txBody>
          <a:bodyPr/>
          <a:lstStyle/>
          <a:p>
            <a:fld id="{00DFBA50-E04C-43A3-AB73-345F91F11D7C}" type="slidenum">
              <a:rPr lang="en-GB" smtClean="0"/>
              <a:t>15</a:t>
            </a:fld>
            <a:endParaRPr lang="en-GB"/>
          </a:p>
        </p:txBody>
      </p:sp>
    </p:spTree>
    <p:extLst>
      <p:ext uri="{BB962C8B-B14F-4D97-AF65-F5344CB8AC3E}">
        <p14:creationId xmlns:p14="http://schemas.microsoft.com/office/powerpoint/2010/main" val="3407103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736CCC-CE7A-4B00-9137-59551835DF65}"/>
              </a:ext>
            </a:extLst>
          </p:cNvPr>
          <p:cNvGraphicFramePr>
            <a:graphicFrameLocks noGrp="1"/>
          </p:cNvGraphicFramePr>
          <p:nvPr>
            <p:ph idx="1"/>
            <p:extLst>
              <p:ext uri="{D42A27DB-BD31-4B8C-83A1-F6EECF244321}">
                <p14:modId xmlns:p14="http://schemas.microsoft.com/office/powerpoint/2010/main" val="1269053738"/>
              </p:ext>
            </p:extLst>
          </p:nvPr>
        </p:nvGraphicFramePr>
        <p:xfrm>
          <a:off x="658585" y="711208"/>
          <a:ext cx="10377182" cy="5069084"/>
        </p:xfrm>
        <a:graphic>
          <a:graphicData uri="http://schemas.openxmlformats.org/drawingml/2006/table">
            <a:tbl>
              <a:tblPr firstRow="1" firstCol="1" bandRow="1">
                <a:tableStyleId>{5C22544A-7EE6-4342-B048-85BDC9FD1C3A}</a:tableStyleId>
              </a:tblPr>
              <a:tblGrid>
                <a:gridCol w="3703208">
                  <a:extLst>
                    <a:ext uri="{9D8B030D-6E8A-4147-A177-3AD203B41FA5}">
                      <a16:colId xmlns:a16="http://schemas.microsoft.com/office/drawing/2014/main" val="3408937093"/>
                    </a:ext>
                  </a:extLst>
                </a:gridCol>
                <a:gridCol w="6673974">
                  <a:extLst>
                    <a:ext uri="{9D8B030D-6E8A-4147-A177-3AD203B41FA5}">
                      <a16:colId xmlns:a16="http://schemas.microsoft.com/office/drawing/2014/main" val="1556787807"/>
                    </a:ext>
                  </a:extLst>
                </a:gridCol>
              </a:tblGrid>
              <a:tr h="539523">
                <a:tc>
                  <a:txBody>
                    <a:bodyPr/>
                    <a:lstStyle/>
                    <a:p>
                      <a:pPr>
                        <a:lnSpc>
                          <a:spcPct val="107000"/>
                        </a:lnSpc>
                        <a:spcAft>
                          <a:spcPts val="800"/>
                        </a:spcAft>
                      </a:pPr>
                      <a:r>
                        <a:rPr lang="en-GB" sz="2800" kern="100" dirty="0">
                          <a:effectLst/>
                        </a:rPr>
                        <a:t>TYPES OF STIMULUS</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tc>
                  <a:txBody>
                    <a:bodyPr/>
                    <a:lstStyle/>
                    <a:p>
                      <a:pPr>
                        <a:lnSpc>
                          <a:spcPct val="107000"/>
                        </a:lnSpc>
                        <a:spcAft>
                          <a:spcPts val="800"/>
                        </a:spcAft>
                      </a:pPr>
                      <a:r>
                        <a:rPr lang="en-GB" sz="2800" kern="100" dirty="0">
                          <a:effectLst/>
                        </a:rPr>
                        <a:t>TYPES OF ACTIVITY</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3732388572"/>
                  </a:ext>
                </a:extLst>
              </a:tr>
              <a:tr h="887786">
                <a:tc>
                  <a:txBody>
                    <a:bodyPr/>
                    <a:lstStyle/>
                    <a:p>
                      <a:pPr>
                        <a:lnSpc>
                          <a:spcPct val="107000"/>
                        </a:lnSpc>
                        <a:spcAft>
                          <a:spcPts val="800"/>
                        </a:spcAft>
                      </a:pPr>
                      <a:r>
                        <a:rPr lang="en-GB" sz="3200" b="0" kern="100" dirty="0">
                          <a:solidFill>
                            <a:schemeClr val="tx1"/>
                          </a:solidFill>
                          <a:effectLst/>
                        </a:rPr>
                        <a:t>Single word presented orally</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5">
                        <a:lumMod val="20000"/>
                        <a:lumOff val="80000"/>
                      </a:schemeClr>
                    </a:solidFill>
                  </a:tcPr>
                </a:tc>
                <a:tc>
                  <a:txBody>
                    <a:bodyPr/>
                    <a:lstStyle/>
                    <a:p>
                      <a:pPr>
                        <a:lnSpc>
                          <a:spcPct val="107000"/>
                        </a:lnSpc>
                        <a:spcAft>
                          <a:spcPts val="800"/>
                        </a:spcAft>
                      </a:pPr>
                      <a:r>
                        <a:rPr lang="en-GB" sz="3200" kern="100">
                          <a:effectLst/>
                        </a:rPr>
                        <a:t>Provide another similar/opposite word.</a:t>
                      </a:r>
                      <a:endParaRPr lang="en-GB"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319510645"/>
                  </a:ext>
                </a:extLst>
              </a:tr>
              <a:tr h="1343131">
                <a:tc>
                  <a:txBody>
                    <a:bodyPr/>
                    <a:lstStyle/>
                    <a:p>
                      <a:pPr>
                        <a:lnSpc>
                          <a:spcPct val="107000"/>
                        </a:lnSpc>
                        <a:spcAft>
                          <a:spcPts val="800"/>
                        </a:spcAft>
                      </a:pPr>
                      <a:r>
                        <a:rPr lang="en-GB" sz="3200" b="0" kern="100" dirty="0">
                          <a:solidFill>
                            <a:schemeClr val="tx1"/>
                          </a:solidFill>
                          <a:effectLst/>
                        </a:rPr>
                        <a:t>Incomplete sentence presented orally</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5">
                        <a:lumMod val="20000"/>
                        <a:lumOff val="80000"/>
                      </a:schemeClr>
                    </a:solidFill>
                  </a:tcPr>
                </a:tc>
                <a:tc>
                  <a:txBody>
                    <a:bodyPr/>
                    <a:lstStyle/>
                    <a:p>
                      <a:pPr>
                        <a:lnSpc>
                          <a:spcPct val="107000"/>
                        </a:lnSpc>
                        <a:spcAft>
                          <a:spcPts val="800"/>
                        </a:spcAft>
                      </a:pPr>
                      <a:r>
                        <a:rPr lang="en-GB" sz="3200" kern="100">
                          <a:effectLst/>
                        </a:rPr>
                        <a:t>Provide a word or phrase to complete the analogy. </a:t>
                      </a:r>
                      <a:endParaRPr lang="en-GB"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2740932988"/>
                  </a:ext>
                </a:extLst>
              </a:tr>
              <a:tr h="2034861">
                <a:tc>
                  <a:txBody>
                    <a:bodyPr/>
                    <a:lstStyle/>
                    <a:p>
                      <a:pPr>
                        <a:lnSpc>
                          <a:spcPct val="107000"/>
                        </a:lnSpc>
                        <a:spcAft>
                          <a:spcPts val="800"/>
                        </a:spcAft>
                      </a:pPr>
                      <a:r>
                        <a:rPr lang="en-GB" sz="3200" b="0" kern="100" dirty="0">
                          <a:solidFill>
                            <a:schemeClr val="tx1"/>
                          </a:solidFill>
                          <a:effectLst/>
                        </a:rPr>
                        <a:t>Sentence/paragraph presented orally.</a:t>
                      </a:r>
                    </a:p>
                    <a:p>
                      <a:pPr>
                        <a:lnSpc>
                          <a:spcPct val="107000"/>
                        </a:lnSpc>
                        <a:spcAft>
                          <a:spcPts val="800"/>
                        </a:spcAft>
                      </a:pPr>
                      <a:r>
                        <a:rPr lang="en-GB" sz="3200" b="0" kern="100" dirty="0">
                          <a:solidFill>
                            <a:schemeClr val="tx1"/>
                          </a:solidFill>
                          <a:effectLst/>
                        </a:rPr>
                        <a:t> </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5">
                        <a:lumMod val="20000"/>
                        <a:lumOff val="80000"/>
                      </a:schemeClr>
                    </a:solidFill>
                  </a:tcPr>
                </a:tc>
                <a:tc>
                  <a:txBody>
                    <a:bodyPr/>
                    <a:lstStyle/>
                    <a:p>
                      <a:pPr>
                        <a:lnSpc>
                          <a:spcPct val="107000"/>
                        </a:lnSpc>
                        <a:spcAft>
                          <a:spcPts val="800"/>
                        </a:spcAft>
                      </a:pPr>
                      <a:r>
                        <a:rPr lang="en-GB" sz="3200" kern="100" dirty="0">
                          <a:effectLst/>
                        </a:rPr>
                        <a:t>Solve a riddle contained within that sentence/paragraph.</a:t>
                      </a:r>
                    </a:p>
                    <a:p>
                      <a:pPr>
                        <a:lnSpc>
                          <a:spcPct val="107000"/>
                        </a:lnSpc>
                        <a:spcAft>
                          <a:spcPts val="800"/>
                        </a:spcAft>
                      </a:pPr>
                      <a:r>
                        <a:rPr lang="en-GB" sz="3200" kern="100" dirty="0">
                          <a:effectLst/>
                        </a:rPr>
                        <a:t>Or guess what the object is that is being described.</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200873946"/>
                  </a:ext>
                </a:extLst>
              </a:tr>
            </a:tbl>
          </a:graphicData>
        </a:graphic>
      </p:graphicFrame>
      <p:sp>
        <p:nvSpPr>
          <p:cNvPr id="5" name="Slide Number Placeholder 4">
            <a:extLst>
              <a:ext uri="{FF2B5EF4-FFF2-40B4-BE49-F238E27FC236}">
                <a16:creationId xmlns:a16="http://schemas.microsoft.com/office/drawing/2014/main" id="{AFAE0C85-4EFC-47A0-827B-09900BFCC5F6}"/>
              </a:ext>
            </a:extLst>
          </p:cNvPr>
          <p:cNvSpPr>
            <a:spLocks noGrp="1"/>
          </p:cNvSpPr>
          <p:nvPr>
            <p:ph type="sldNum" sz="quarter" idx="12"/>
          </p:nvPr>
        </p:nvSpPr>
        <p:spPr/>
        <p:txBody>
          <a:bodyPr/>
          <a:lstStyle/>
          <a:p>
            <a:fld id="{00DFBA50-E04C-43A3-AB73-345F91F11D7C}" type="slidenum">
              <a:rPr lang="en-GB" smtClean="0"/>
              <a:t>16</a:t>
            </a:fld>
            <a:endParaRPr lang="en-GB"/>
          </a:p>
        </p:txBody>
      </p:sp>
    </p:spTree>
    <p:extLst>
      <p:ext uri="{BB962C8B-B14F-4D97-AF65-F5344CB8AC3E}">
        <p14:creationId xmlns:p14="http://schemas.microsoft.com/office/powerpoint/2010/main" val="259909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736CCC-CE7A-4B00-9137-59551835DF65}"/>
              </a:ext>
            </a:extLst>
          </p:cNvPr>
          <p:cNvGraphicFramePr>
            <a:graphicFrameLocks noGrp="1"/>
          </p:cNvGraphicFramePr>
          <p:nvPr>
            <p:ph idx="1"/>
            <p:extLst>
              <p:ext uri="{D42A27DB-BD31-4B8C-83A1-F6EECF244321}">
                <p14:modId xmlns:p14="http://schemas.microsoft.com/office/powerpoint/2010/main" val="1631057363"/>
              </p:ext>
            </p:extLst>
          </p:nvPr>
        </p:nvGraphicFramePr>
        <p:xfrm>
          <a:off x="620110" y="566527"/>
          <a:ext cx="10733690" cy="5430774"/>
        </p:xfrm>
        <a:graphic>
          <a:graphicData uri="http://schemas.openxmlformats.org/drawingml/2006/table">
            <a:tbl>
              <a:tblPr firstRow="1" firstCol="1" bandRow="1">
                <a:tableStyleId>{5C22544A-7EE6-4342-B048-85BDC9FD1C3A}</a:tableStyleId>
              </a:tblPr>
              <a:tblGrid>
                <a:gridCol w="2884362">
                  <a:extLst>
                    <a:ext uri="{9D8B030D-6E8A-4147-A177-3AD203B41FA5}">
                      <a16:colId xmlns:a16="http://schemas.microsoft.com/office/drawing/2014/main" val="3408937093"/>
                    </a:ext>
                  </a:extLst>
                </a:gridCol>
                <a:gridCol w="7849328">
                  <a:extLst>
                    <a:ext uri="{9D8B030D-6E8A-4147-A177-3AD203B41FA5}">
                      <a16:colId xmlns:a16="http://schemas.microsoft.com/office/drawing/2014/main" val="1556787807"/>
                    </a:ext>
                  </a:extLst>
                </a:gridCol>
              </a:tblGrid>
              <a:tr h="54503">
                <a:tc>
                  <a:txBody>
                    <a:bodyPr/>
                    <a:lstStyle/>
                    <a:p>
                      <a:pPr>
                        <a:lnSpc>
                          <a:spcPct val="107000"/>
                        </a:lnSpc>
                        <a:spcAft>
                          <a:spcPts val="800"/>
                        </a:spcAft>
                      </a:pPr>
                      <a:r>
                        <a:rPr lang="en-GB" sz="2400" kern="100">
                          <a:effectLst/>
                        </a:rPr>
                        <a:t>TYPES OF STIMULUS</a:t>
                      </a:r>
                      <a:endParaRPr lang="en-GB"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tc>
                  <a:txBody>
                    <a:bodyPr/>
                    <a:lstStyle/>
                    <a:p>
                      <a:pPr>
                        <a:lnSpc>
                          <a:spcPct val="107000"/>
                        </a:lnSpc>
                        <a:spcAft>
                          <a:spcPts val="800"/>
                        </a:spcAft>
                      </a:pPr>
                      <a:r>
                        <a:rPr lang="en-GB" sz="2400" kern="100" dirty="0">
                          <a:effectLst/>
                        </a:rPr>
                        <a:t>TYPES OF ACTIVITY</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3732388572"/>
                  </a:ext>
                </a:extLst>
              </a:tr>
              <a:tr h="657507">
                <a:tc>
                  <a:txBody>
                    <a:bodyPr/>
                    <a:lstStyle/>
                    <a:p>
                      <a:pPr>
                        <a:lnSpc>
                          <a:spcPct val="107000"/>
                        </a:lnSpc>
                        <a:spcAft>
                          <a:spcPts val="800"/>
                        </a:spcAft>
                      </a:pPr>
                      <a:r>
                        <a:rPr lang="en-GB" sz="3200" b="0" kern="100" dirty="0">
                          <a:solidFill>
                            <a:schemeClr val="tx1"/>
                          </a:solidFill>
                          <a:effectLst/>
                        </a:rPr>
                        <a:t>Several pictures</a:t>
                      </a:r>
                    </a:p>
                    <a:p>
                      <a:pPr>
                        <a:lnSpc>
                          <a:spcPct val="107000"/>
                        </a:lnSpc>
                        <a:spcAft>
                          <a:spcPts val="800"/>
                        </a:spcAft>
                      </a:pPr>
                      <a:r>
                        <a:rPr lang="en-GB" sz="3200" b="0" kern="100" dirty="0">
                          <a:solidFill>
                            <a:schemeClr val="tx1"/>
                          </a:solidFill>
                          <a:effectLst/>
                        </a:rPr>
                        <a:t>OR several words presented orally.</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5">
                        <a:lumMod val="20000"/>
                        <a:lumOff val="80000"/>
                      </a:schemeClr>
                    </a:solidFill>
                  </a:tcPr>
                </a:tc>
                <a:tc>
                  <a:txBody>
                    <a:bodyPr/>
                    <a:lstStyle/>
                    <a:p>
                      <a:pPr>
                        <a:lnSpc>
                          <a:spcPct val="107000"/>
                        </a:lnSpc>
                        <a:spcAft>
                          <a:spcPts val="800"/>
                        </a:spcAft>
                      </a:pPr>
                      <a:r>
                        <a:rPr lang="en-GB" sz="3200" kern="100" dirty="0">
                          <a:effectLst/>
                        </a:rPr>
                        <a:t>Name/explain the category that links them together.</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tc>
                <a:extLst>
                  <a:ext uri="{0D108BD9-81ED-4DB2-BD59-A6C34878D82A}">
                    <a16:rowId xmlns:a16="http://schemas.microsoft.com/office/drawing/2014/main" val="2854057893"/>
                  </a:ext>
                </a:extLst>
              </a:tr>
              <a:tr h="1942702">
                <a:tc>
                  <a:txBody>
                    <a:bodyPr/>
                    <a:lstStyle/>
                    <a:p>
                      <a:pPr>
                        <a:lnSpc>
                          <a:spcPct val="107000"/>
                        </a:lnSpc>
                        <a:spcAft>
                          <a:spcPts val="800"/>
                        </a:spcAft>
                      </a:pPr>
                      <a:r>
                        <a:rPr lang="en-GB" sz="3200" b="0" kern="100" dirty="0">
                          <a:solidFill>
                            <a:schemeClr val="tx1"/>
                          </a:solidFill>
                          <a:effectLst/>
                        </a:rPr>
                        <a:t>Pictures presented in a matrix </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5">
                        <a:lumMod val="20000"/>
                        <a:lumOff val="80000"/>
                      </a:schemeClr>
                    </a:solidFill>
                  </a:tcPr>
                </a:tc>
                <a:tc>
                  <a:txBody>
                    <a:bodyPr/>
                    <a:lstStyle/>
                    <a:p>
                      <a:pPr>
                        <a:lnSpc>
                          <a:spcPct val="107000"/>
                        </a:lnSpc>
                        <a:spcAft>
                          <a:spcPts val="800"/>
                        </a:spcAft>
                      </a:pPr>
                      <a:r>
                        <a:rPr lang="en-GB" sz="3200" kern="100" dirty="0">
                          <a:effectLst/>
                        </a:rPr>
                        <a:t>Select missing part of an image. </a:t>
                      </a:r>
                    </a:p>
                    <a:p>
                      <a:pPr>
                        <a:lnSpc>
                          <a:spcPct val="107000"/>
                        </a:lnSpc>
                        <a:spcAft>
                          <a:spcPts val="800"/>
                        </a:spcAft>
                      </a:pPr>
                      <a:r>
                        <a:rPr lang="en-GB" sz="3200" kern="100" dirty="0">
                          <a:effectLst/>
                        </a:rPr>
                        <a:t>OR select image which completes a sequence.  </a:t>
                      </a:r>
                    </a:p>
                    <a:p>
                      <a:pPr>
                        <a:lnSpc>
                          <a:spcPct val="107000"/>
                        </a:lnSpc>
                        <a:spcAft>
                          <a:spcPts val="800"/>
                        </a:spcAft>
                      </a:pPr>
                      <a:r>
                        <a:rPr lang="en-GB" sz="3200" kern="100" dirty="0">
                          <a:effectLst/>
                        </a:rPr>
                        <a:t>OR select the image that is the odd-one-out </a:t>
                      </a:r>
                    </a:p>
                    <a:p>
                      <a:pPr>
                        <a:lnSpc>
                          <a:spcPct val="107000"/>
                        </a:lnSpc>
                        <a:spcAft>
                          <a:spcPts val="800"/>
                        </a:spcAft>
                      </a:pPr>
                      <a:r>
                        <a:rPr lang="en-GB" sz="3200" kern="100" dirty="0">
                          <a:effectLst/>
                        </a:rPr>
                        <a:t>OR  identify how a figure changes and then apply the same change to a different figure.</a:t>
                      </a:r>
                    </a:p>
                  </a:txBody>
                  <a:tcPr marL="63437" marR="63437" marT="0" marB="0"/>
                </a:tc>
                <a:extLst>
                  <a:ext uri="{0D108BD9-81ED-4DB2-BD59-A6C34878D82A}">
                    <a16:rowId xmlns:a16="http://schemas.microsoft.com/office/drawing/2014/main" val="4140684691"/>
                  </a:ext>
                </a:extLst>
              </a:tr>
            </a:tbl>
          </a:graphicData>
        </a:graphic>
      </p:graphicFrame>
      <p:sp>
        <p:nvSpPr>
          <p:cNvPr id="5" name="Slide Number Placeholder 4">
            <a:extLst>
              <a:ext uri="{FF2B5EF4-FFF2-40B4-BE49-F238E27FC236}">
                <a16:creationId xmlns:a16="http://schemas.microsoft.com/office/drawing/2014/main" id="{AFAE0C85-4EFC-47A0-827B-09900BFCC5F6}"/>
              </a:ext>
            </a:extLst>
          </p:cNvPr>
          <p:cNvSpPr>
            <a:spLocks noGrp="1"/>
          </p:cNvSpPr>
          <p:nvPr>
            <p:ph type="sldNum" sz="quarter" idx="12"/>
          </p:nvPr>
        </p:nvSpPr>
        <p:spPr/>
        <p:txBody>
          <a:bodyPr/>
          <a:lstStyle/>
          <a:p>
            <a:fld id="{00DFBA50-E04C-43A3-AB73-345F91F11D7C}" type="slidenum">
              <a:rPr lang="en-GB" smtClean="0"/>
              <a:t>17</a:t>
            </a:fld>
            <a:endParaRPr lang="en-GB"/>
          </a:p>
        </p:txBody>
      </p:sp>
    </p:spTree>
    <p:extLst>
      <p:ext uri="{BB962C8B-B14F-4D97-AF65-F5344CB8AC3E}">
        <p14:creationId xmlns:p14="http://schemas.microsoft.com/office/powerpoint/2010/main" val="315071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6BF7467-BB56-4C8C-BCE4-92C093EC570C}"/>
              </a:ext>
            </a:extLst>
          </p:cNvPr>
          <p:cNvGraphicFramePr>
            <a:graphicFrameLocks noGrp="1"/>
          </p:cNvGraphicFramePr>
          <p:nvPr>
            <p:ph idx="1"/>
            <p:extLst>
              <p:ext uri="{D42A27DB-BD31-4B8C-83A1-F6EECF244321}">
                <p14:modId xmlns:p14="http://schemas.microsoft.com/office/powerpoint/2010/main" val="1942137331"/>
              </p:ext>
            </p:extLst>
          </p:nvPr>
        </p:nvGraphicFramePr>
        <p:xfrm>
          <a:off x="844492" y="625909"/>
          <a:ext cx="10503015" cy="6292250"/>
        </p:xfrm>
        <a:graphic>
          <a:graphicData uri="http://schemas.openxmlformats.org/drawingml/2006/table">
            <a:tbl>
              <a:tblPr firstRow="1" firstCol="1" bandRow="1">
                <a:tableStyleId>{5C22544A-7EE6-4342-B048-85BDC9FD1C3A}</a:tableStyleId>
              </a:tblPr>
              <a:tblGrid>
                <a:gridCol w="4029512">
                  <a:extLst>
                    <a:ext uri="{9D8B030D-6E8A-4147-A177-3AD203B41FA5}">
                      <a16:colId xmlns:a16="http://schemas.microsoft.com/office/drawing/2014/main" val="3703017730"/>
                    </a:ext>
                  </a:extLst>
                </a:gridCol>
                <a:gridCol w="6473503">
                  <a:extLst>
                    <a:ext uri="{9D8B030D-6E8A-4147-A177-3AD203B41FA5}">
                      <a16:colId xmlns:a16="http://schemas.microsoft.com/office/drawing/2014/main" val="2059933017"/>
                    </a:ext>
                  </a:extLst>
                </a:gridCol>
              </a:tblGrid>
              <a:tr h="519719">
                <a:tc>
                  <a:txBody>
                    <a:bodyPr/>
                    <a:lstStyle/>
                    <a:p>
                      <a:pPr>
                        <a:lnSpc>
                          <a:spcPct val="107000"/>
                        </a:lnSpc>
                        <a:spcAft>
                          <a:spcPts val="800"/>
                        </a:spcAft>
                      </a:pPr>
                      <a:r>
                        <a:rPr lang="en-GB" sz="2400" kern="100" dirty="0">
                          <a:effectLst/>
                        </a:rPr>
                        <a:t>TYPES OF STIMULUS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1">
                        <a:lumMod val="75000"/>
                      </a:schemeClr>
                    </a:solidFill>
                  </a:tcPr>
                </a:tc>
                <a:tc>
                  <a:txBody>
                    <a:bodyPr/>
                    <a:lstStyle/>
                    <a:p>
                      <a:pPr>
                        <a:lnSpc>
                          <a:spcPct val="107000"/>
                        </a:lnSpc>
                        <a:spcAft>
                          <a:spcPts val="800"/>
                        </a:spcAft>
                      </a:pPr>
                      <a:r>
                        <a:rPr lang="en-GB" sz="2400" kern="100" dirty="0">
                          <a:effectLst/>
                        </a:rPr>
                        <a:t>TYPES OF ACTIVITY</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1">
                        <a:lumMod val="75000"/>
                      </a:schemeClr>
                    </a:solidFill>
                  </a:tcPr>
                </a:tc>
                <a:extLst>
                  <a:ext uri="{0D108BD9-81ED-4DB2-BD59-A6C34878D82A}">
                    <a16:rowId xmlns:a16="http://schemas.microsoft.com/office/drawing/2014/main" val="3057226139"/>
                  </a:ext>
                </a:extLst>
              </a:tr>
              <a:tr h="900113">
                <a:tc>
                  <a:txBody>
                    <a:bodyPr/>
                    <a:lstStyle/>
                    <a:p>
                      <a:pPr>
                        <a:lnSpc>
                          <a:spcPct val="107000"/>
                        </a:lnSpc>
                        <a:spcAft>
                          <a:spcPts val="800"/>
                        </a:spcAft>
                      </a:pPr>
                      <a:r>
                        <a:rPr lang="en-GB" sz="3200" b="0" kern="100" dirty="0">
                          <a:solidFill>
                            <a:schemeClr val="tx1"/>
                          </a:solidFill>
                          <a:effectLst/>
                        </a:rPr>
                        <a:t>One picture + series of pictures to choose from.</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nSpc>
                          <a:spcPct val="107000"/>
                        </a:lnSpc>
                        <a:spcAft>
                          <a:spcPts val="800"/>
                        </a:spcAft>
                      </a:pPr>
                      <a:r>
                        <a:rPr lang="en-GB" sz="3200" b="0" kern="100" dirty="0">
                          <a:solidFill>
                            <a:schemeClr val="tx1"/>
                          </a:solidFill>
                          <a:effectLst/>
                        </a:rPr>
                        <a:t>Identify pieces that form the target picture</a:t>
                      </a:r>
                    </a:p>
                    <a:p>
                      <a:pPr>
                        <a:lnSpc>
                          <a:spcPct val="107000"/>
                        </a:lnSpc>
                        <a:spcAft>
                          <a:spcPts val="800"/>
                        </a:spcAft>
                      </a:pPr>
                      <a:r>
                        <a:rPr lang="en-GB" sz="3200" b="0" kern="100" dirty="0">
                          <a:solidFill>
                            <a:schemeClr val="tx1"/>
                          </a:solidFill>
                          <a:effectLst/>
                        </a:rPr>
                        <a:t>OR identify rotated sets of blocks that match the target picture</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296694050"/>
                  </a:ext>
                </a:extLst>
              </a:tr>
              <a:tr h="1129145">
                <a:tc>
                  <a:txBody>
                    <a:bodyPr/>
                    <a:lstStyle/>
                    <a:p>
                      <a:pPr>
                        <a:lnSpc>
                          <a:spcPct val="107000"/>
                        </a:lnSpc>
                        <a:spcAft>
                          <a:spcPts val="800"/>
                        </a:spcAft>
                      </a:pPr>
                      <a:r>
                        <a:rPr lang="en-GB" sz="3200" b="0" kern="100" dirty="0">
                          <a:solidFill>
                            <a:schemeClr val="tx1"/>
                          </a:solidFill>
                          <a:effectLst/>
                        </a:rPr>
                        <a:t>Pictures whose nature, number and organisation change from one item to the next.</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nSpc>
                          <a:spcPct val="107000"/>
                        </a:lnSpc>
                        <a:spcAft>
                          <a:spcPts val="800"/>
                        </a:spcAft>
                      </a:pPr>
                      <a:r>
                        <a:rPr lang="en-GB" sz="3200" kern="100">
                          <a:effectLst/>
                        </a:rPr>
                        <a:t>Identify the rule (s) that governs how they are grouped/sequenced.</a:t>
                      </a:r>
                      <a:endParaRPr lang="en-GB"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7158912"/>
                  </a:ext>
                </a:extLst>
              </a:tr>
              <a:tr h="896910">
                <a:tc>
                  <a:txBody>
                    <a:bodyPr/>
                    <a:lstStyle/>
                    <a:p>
                      <a:pPr>
                        <a:lnSpc>
                          <a:spcPct val="107000"/>
                        </a:lnSpc>
                        <a:spcAft>
                          <a:spcPts val="800"/>
                        </a:spcAft>
                      </a:pPr>
                      <a:r>
                        <a:rPr lang="en-GB" sz="3200" b="0" kern="100" dirty="0">
                          <a:solidFill>
                            <a:schemeClr val="tx1"/>
                          </a:solidFill>
                          <a:effectLst/>
                        </a:rPr>
                        <a:t>Visual design plus tiles/blocks/washes</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nSpc>
                          <a:spcPct val="107000"/>
                        </a:lnSpc>
                        <a:spcAft>
                          <a:spcPts val="800"/>
                        </a:spcAft>
                      </a:pPr>
                      <a:r>
                        <a:rPr lang="en-GB" sz="3200" kern="100" dirty="0">
                          <a:effectLst/>
                        </a:rPr>
                        <a:t>See a design and recreate it using tiles/blocks/washers.</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1344665"/>
                  </a:ext>
                </a:extLst>
              </a:tr>
            </a:tbl>
          </a:graphicData>
        </a:graphic>
      </p:graphicFrame>
      <p:sp>
        <p:nvSpPr>
          <p:cNvPr id="5" name="Slide Number Placeholder 4">
            <a:extLst>
              <a:ext uri="{FF2B5EF4-FFF2-40B4-BE49-F238E27FC236}">
                <a16:creationId xmlns:a16="http://schemas.microsoft.com/office/drawing/2014/main" id="{CE76FB3C-20B3-4F97-BDFE-F69A7A50CBFE}"/>
              </a:ext>
            </a:extLst>
          </p:cNvPr>
          <p:cNvSpPr>
            <a:spLocks noGrp="1"/>
          </p:cNvSpPr>
          <p:nvPr>
            <p:ph type="sldNum" sz="quarter" idx="12"/>
          </p:nvPr>
        </p:nvSpPr>
        <p:spPr/>
        <p:txBody>
          <a:bodyPr/>
          <a:lstStyle/>
          <a:p>
            <a:fld id="{00DFBA50-E04C-43A3-AB73-345F91F11D7C}" type="slidenum">
              <a:rPr lang="en-GB" smtClean="0"/>
              <a:t>18</a:t>
            </a:fld>
            <a:endParaRPr lang="en-GB"/>
          </a:p>
        </p:txBody>
      </p:sp>
    </p:spTree>
    <p:extLst>
      <p:ext uri="{BB962C8B-B14F-4D97-AF65-F5344CB8AC3E}">
        <p14:creationId xmlns:p14="http://schemas.microsoft.com/office/powerpoint/2010/main" val="596637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6BF7467-BB56-4C8C-BCE4-92C093EC570C}"/>
              </a:ext>
            </a:extLst>
          </p:cNvPr>
          <p:cNvGraphicFramePr>
            <a:graphicFrameLocks noGrp="1"/>
          </p:cNvGraphicFramePr>
          <p:nvPr>
            <p:ph idx="1"/>
            <p:extLst>
              <p:ext uri="{D42A27DB-BD31-4B8C-83A1-F6EECF244321}">
                <p14:modId xmlns:p14="http://schemas.microsoft.com/office/powerpoint/2010/main" val="2614336314"/>
              </p:ext>
            </p:extLst>
          </p:nvPr>
        </p:nvGraphicFramePr>
        <p:xfrm>
          <a:off x="851338" y="625909"/>
          <a:ext cx="10496169" cy="4572967"/>
        </p:xfrm>
        <a:graphic>
          <a:graphicData uri="http://schemas.openxmlformats.org/drawingml/2006/table">
            <a:tbl>
              <a:tblPr firstRow="1" firstCol="1" bandRow="1">
                <a:tableStyleId>{5C22544A-7EE6-4342-B048-85BDC9FD1C3A}</a:tableStyleId>
              </a:tblPr>
              <a:tblGrid>
                <a:gridCol w="4022666">
                  <a:extLst>
                    <a:ext uri="{9D8B030D-6E8A-4147-A177-3AD203B41FA5}">
                      <a16:colId xmlns:a16="http://schemas.microsoft.com/office/drawing/2014/main" val="3703017730"/>
                    </a:ext>
                  </a:extLst>
                </a:gridCol>
                <a:gridCol w="6473503">
                  <a:extLst>
                    <a:ext uri="{9D8B030D-6E8A-4147-A177-3AD203B41FA5}">
                      <a16:colId xmlns:a16="http://schemas.microsoft.com/office/drawing/2014/main" val="2059933017"/>
                    </a:ext>
                  </a:extLst>
                </a:gridCol>
              </a:tblGrid>
              <a:tr h="444451">
                <a:tc>
                  <a:txBody>
                    <a:bodyPr/>
                    <a:lstStyle/>
                    <a:p>
                      <a:pPr>
                        <a:lnSpc>
                          <a:spcPct val="107000"/>
                        </a:lnSpc>
                        <a:spcAft>
                          <a:spcPts val="800"/>
                        </a:spcAft>
                      </a:pPr>
                      <a:r>
                        <a:rPr lang="en-GB" sz="2400" kern="100" dirty="0">
                          <a:effectLst/>
                        </a:rPr>
                        <a:t>TYPES OF STIMULUS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1">
                        <a:lumMod val="75000"/>
                      </a:schemeClr>
                    </a:solidFill>
                  </a:tcPr>
                </a:tc>
                <a:tc>
                  <a:txBody>
                    <a:bodyPr/>
                    <a:lstStyle/>
                    <a:p>
                      <a:pPr>
                        <a:lnSpc>
                          <a:spcPct val="107000"/>
                        </a:lnSpc>
                        <a:spcAft>
                          <a:spcPts val="800"/>
                        </a:spcAft>
                      </a:pPr>
                      <a:r>
                        <a:rPr lang="en-GB" sz="2400" kern="100" dirty="0">
                          <a:effectLst/>
                        </a:rPr>
                        <a:t>TYPES OF ACTIVITY</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3437" marR="63437" marT="0" marB="0">
                    <a:solidFill>
                      <a:schemeClr val="accent1">
                        <a:lumMod val="75000"/>
                      </a:schemeClr>
                    </a:solidFill>
                  </a:tcPr>
                </a:tc>
                <a:extLst>
                  <a:ext uri="{0D108BD9-81ED-4DB2-BD59-A6C34878D82A}">
                    <a16:rowId xmlns:a16="http://schemas.microsoft.com/office/drawing/2014/main" val="4225624028"/>
                  </a:ext>
                </a:extLst>
              </a:tr>
              <a:tr h="444451">
                <a:tc>
                  <a:txBody>
                    <a:bodyPr/>
                    <a:lstStyle/>
                    <a:p>
                      <a:pPr>
                        <a:lnSpc>
                          <a:spcPct val="107000"/>
                        </a:lnSpc>
                        <a:spcAft>
                          <a:spcPts val="800"/>
                        </a:spcAft>
                      </a:pPr>
                      <a:r>
                        <a:rPr lang="en-GB" sz="3200" b="0" kern="100" dirty="0">
                          <a:solidFill>
                            <a:schemeClr val="tx1"/>
                          </a:solidFill>
                          <a:effectLst/>
                        </a:rPr>
                        <a:t>Sequence of numbers</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nSpc>
                          <a:spcPct val="107000"/>
                        </a:lnSpc>
                        <a:spcAft>
                          <a:spcPts val="800"/>
                        </a:spcAft>
                      </a:pPr>
                      <a:r>
                        <a:rPr lang="en-GB" sz="3200" b="0" kern="100" dirty="0">
                          <a:solidFill>
                            <a:schemeClr val="tx1"/>
                          </a:solidFill>
                          <a:effectLst/>
                        </a:rPr>
                        <a:t>Identify the missing number in the sequence.</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30660515"/>
                  </a:ext>
                </a:extLst>
              </a:tr>
              <a:tr h="1129145">
                <a:tc>
                  <a:txBody>
                    <a:bodyPr/>
                    <a:lstStyle/>
                    <a:p>
                      <a:pPr>
                        <a:lnSpc>
                          <a:spcPct val="107000"/>
                        </a:lnSpc>
                        <a:spcAft>
                          <a:spcPts val="800"/>
                        </a:spcAft>
                      </a:pPr>
                      <a:r>
                        <a:rPr lang="en-GB" sz="3200" b="0" kern="100" dirty="0">
                          <a:solidFill>
                            <a:schemeClr val="tx1"/>
                          </a:solidFill>
                          <a:effectLst/>
                        </a:rPr>
                        <a:t>Pictures of shapes/objects on one side of a scale, plus a selection of pictures to choose from for the other side.</a:t>
                      </a:r>
                      <a:endParaRPr lang="en-GB" sz="32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a:lnSpc>
                          <a:spcPct val="107000"/>
                        </a:lnSpc>
                        <a:spcAft>
                          <a:spcPts val="800"/>
                        </a:spcAft>
                      </a:pPr>
                      <a:r>
                        <a:rPr lang="en-GB" sz="3200" kern="100" dirty="0">
                          <a:solidFill>
                            <a:schemeClr val="tx1"/>
                          </a:solidFill>
                          <a:effectLst/>
                        </a:rPr>
                        <a:t>Select the choice that keeps the scale balanced.</a:t>
                      </a:r>
                      <a:endParaRPr lang="en-GB"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2080346"/>
                  </a:ext>
                </a:extLst>
              </a:tr>
            </a:tbl>
          </a:graphicData>
        </a:graphic>
      </p:graphicFrame>
      <p:sp>
        <p:nvSpPr>
          <p:cNvPr id="5" name="Slide Number Placeholder 4">
            <a:extLst>
              <a:ext uri="{FF2B5EF4-FFF2-40B4-BE49-F238E27FC236}">
                <a16:creationId xmlns:a16="http://schemas.microsoft.com/office/drawing/2014/main" id="{CE76FB3C-20B3-4F97-BDFE-F69A7A50CBFE}"/>
              </a:ext>
            </a:extLst>
          </p:cNvPr>
          <p:cNvSpPr>
            <a:spLocks noGrp="1"/>
          </p:cNvSpPr>
          <p:nvPr>
            <p:ph type="sldNum" sz="quarter" idx="12"/>
          </p:nvPr>
        </p:nvSpPr>
        <p:spPr/>
        <p:txBody>
          <a:bodyPr/>
          <a:lstStyle/>
          <a:p>
            <a:fld id="{00DFBA50-E04C-43A3-AB73-345F91F11D7C}" type="slidenum">
              <a:rPr lang="en-GB" smtClean="0"/>
              <a:t>19</a:t>
            </a:fld>
            <a:endParaRPr lang="en-GB"/>
          </a:p>
        </p:txBody>
      </p:sp>
    </p:spTree>
    <p:extLst>
      <p:ext uri="{BB962C8B-B14F-4D97-AF65-F5344CB8AC3E}">
        <p14:creationId xmlns:p14="http://schemas.microsoft.com/office/powerpoint/2010/main" val="223655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BCF89-0DE2-42F0-B09D-55AB6C6AAA58}"/>
              </a:ext>
            </a:extLst>
          </p:cNvPr>
          <p:cNvSpPr>
            <a:spLocks noGrp="1"/>
          </p:cNvSpPr>
          <p:nvPr>
            <p:ph type="title"/>
          </p:nvPr>
        </p:nvSpPr>
        <p:spPr/>
        <p:txBody>
          <a:bodyPr/>
          <a:lstStyle/>
          <a:p>
            <a:r>
              <a:rPr lang="en-GB" kern="100" dirty="0">
                <a:latin typeface="Arial" panose="020B0604020202020204" pitchFamily="34" charset="0"/>
                <a:ea typeface="Calibri" panose="020F0502020204030204" pitchFamily="34" charset="0"/>
                <a:cs typeface="Times New Roman" panose="02020603050405020304" pitchFamily="18" charset="0"/>
              </a:rPr>
              <a:t>ADDITIONS TO TEST LISTS</a:t>
            </a:r>
            <a:br>
              <a:rPr lang="en-GB" kern="100" dirty="0">
                <a:latin typeface="Arial" panose="020B060402020202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E56724C-BF3C-46B0-B7B4-A291A7C6C3CD}"/>
              </a:ext>
            </a:extLst>
          </p:cNvPr>
          <p:cNvSpPr>
            <a:spLocks noGrp="1"/>
          </p:cNvSpPr>
          <p:nvPr>
            <p:ph idx="1"/>
          </p:nvPr>
        </p:nvSpPr>
        <p:spPr/>
        <p:txBody>
          <a:bodyPr>
            <a:normAutofit lnSpcReduction="10000"/>
          </a:bodyPr>
          <a:lstStyle/>
          <a:p>
            <a:pPr marL="342900" lvl="0" indent="-342900">
              <a:lnSpc>
                <a:spcPct val="107000"/>
              </a:lnSpc>
              <a:buFont typeface="Symbol" panose="05050102010706020507" pitchFamily="18" charset="2"/>
              <a:buChar char=""/>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Cognitive Assessment System 2</a:t>
            </a:r>
            <a:r>
              <a:rPr lang="en-GB" sz="3200" kern="100" baseline="30000" dirty="0">
                <a:effectLst/>
                <a:latin typeface="Arial" panose="020B0604020202020204" pitchFamily="34" charset="0"/>
                <a:ea typeface="Calibri" panose="020F0502020204030204" pitchFamily="34" charset="0"/>
                <a:cs typeface="Times New Roman" panose="02020603050405020304" pitchFamily="18" charset="0"/>
              </a:rPr>
              <a:t>nd</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Edition (CAS2) </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Intelligence and Development Scales 2</a:t>
            </a:r>
            <a:r>
              <a:rPr lang="en-GB" sz="3200" kern="100" baseline="30000" dirty="0">
                <a:effectLst/>
                <a:latin typeface="Arial" panose="020B0604020202020204" pitchFamily="34" charset="0"/>
                <a:ea typeface="Calibri" panose="020F0502020204030204" pitchFamily="34" charset="0"/>
                <a:cs typeface="Times New Roman" panose="02020603050405020304" pitchFamily="18" charset="0"/>
              </a:rPr>
              <a:t>nd</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Edition (IDS2) </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Reynolds Intellectual Assessment Scales 2</a:t>
            </a:r>
            <a:r>
              <a:rPr lang="en-GB" sz="3200" kern="100" baseline="30000" dirty="0">
                <a:effectLst/>
                <a:latin typeface="Arial" panose="020B0604020202020204" pitchFamily="34" charset="0"/>
                <a:ea typeface="Calibri" panose="020F0502020204030204" pitchFamily="34" charset="0"/>
                <a:cs typeface="Times New Roman" panose="02020603050405020304" pitchFamily="18" charset="0"/>
              </a:rPr>
              <a:t>nd</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Edition (RIAS2)</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Woodcock Johnson IV Tests of Cognitive Abilities (WJIV Cog)</a:t>
            </a:r>
            <a:endParaRPr lang="en-GB" sz="3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3200" kern="100" dirty="0">
                <a:latin typeface="Arial" panose="020B0604020202020204" pitchFamily="34" charset="0"/>
                <a:ea typeface="Calibri" panose="020F0502020204030204" pitchFamily="34" charset="0"/>
                <a:cs typeface="Times New Roman" panose="02020603050405020304" pitchFamily="18" charset="0"/>
              </a:rPr>
              <a:t>Test of Dyslexia (TOD)</a:t>
            </a:r>
            <a:endParaRPr lang="en-GB" sz="3200" kern="1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A4A0ED7A-D239-42B0-B84C-5F9B83ECFB88}"/>
              </a:ext>
            </a:extLst>
          </p:cNvPr>
          <p:cNvSpPr>
            <a:spLocks noGrp="1"/>
          </p:cNvSpPr>
          <p:nvPr>
            <p:ph type="sldNum" sz="quarter" idx="12"/>
          </p:nvPr>
        </p:nvSpPr>
        <p:spPr/>
        <p:txBody>
          <a:bodyPr/>
          <a:lstStyle/>
          <a:p>
            <a:fld id="{00DFBA50-E04C-43A3-AB73-345F91F11D7C}" type="slidenum">
              <a:rPr lang="en-GB" smtClean="0"/>
              <a:t>2</a:t>
            </a:fld>
            <a:endParaRPr lang="en-GB"/>
          </a:p>
        </p:txBody>
      </p:sp>
    </p:spTree>
    <p:extLst>
      <p:ext uri="{BB962C8B-B14F-4D97-AF65-F5344CB8AC3E}">
        <p14:creationId xmlns:p14="http://schemas.microsoft.com/office/powerpoint/2010/main" val="1403472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CF54500-50CE-42E2-A68A-938EC6B7ED30}"/>
              </a:ext>
            </a:extLst>
          </p:cNvPr>
          <p:cNvSpPr>
            <a:spLocks noGrp="1"/>
          </p:cNvSpPr>
          <p:nvPr>
            <p:ph type="sldNum" sz="quarter" idx="12"/>
          </p:nvPr>
        </p:nvSpPr>
        <p:spPr/>
        <p:txBody>
          <a:bodyPr/>
          <a:lstStyle/>
          <a:p>
            <a:fld id="{00DFBA50-E04C-43A3-AB73-345F91F11D7C}" type="slidenum">
              <a:rPr lang="en-GB" sz="2400" smtClean="0"/>
              <a:t>20</a:t>
            </a:fld>
            <a:endParaRPr lang="en-GB" sz="2400"/>
          </a:p>
        </p:txBody>
      </p:sp>
      <p:graphicFrame>
        <p:nvGraphicFramePr>
          <p:cNvPr id="2" name="Table 4">
            <a:extLst>
              <a:ext uri="{FF2B5EF4-FFF2-40B4-BE49-F238E27FC236}">
                <a16:creationId xmlns:a16="http://schemas.microsoft.com/office/drawing/2014/main" id="{B132CF6D-4179-4176-A01B-F299CF9A310B}"/>
              </a:ext>
            </a:extLst>
          </p:cNvPr>
          <p:cNvGraphicFramePr>
            <a:graphicFrameLocks noGrp="1"/>
          </p:cNvGraphicFramePr>
          <p:nvPr>
            <p:extLst>
              <p:ext uri="{D42A27DB-BD31-4B8C-83A1-F6EECF244321}">
                <p14:modId xmlns:p14="http://schemas.microsoft.com/office/powerpoint/2010/main" val="2741989783"/>
              </p:ext>
            </p:extLst>
          </p:nvPr>
        </p:nvGraphicFramePr>
        <p:xfrm>
          <a:off x="838200" y="404648"/>
          <a:ext cx="10428890" cy="6042009"/>
        </p:xfrm>
        <a:graphic>
          <a:graphicData uri="http://schemas.openxmlformats.org/drawingml/2006/table">
            <a:tbl>
              <a:tblPr firstRow="1" bandRow="1">
                <a:tableStyleId>{5C22544A-7EE6-4342-B048-85BDC9FD1C3A}</a:tableStyleId>
              </a:tblPr>
              <a:tblGrid>
                <a:gridCol w="10428890">
                  <a:extLst>
                    <a:ext uri="{9D8B030D-6E8A-4147-A177-3AD203B41FA5}">
                      <a16:colId xmlns:a16="http://schemas.microsoft.com/office/drawing/2014/main" val="1907097845"/>
                    </a:ext>
                  </a:extLst>
                </a:gridCol>
              </a:tblGrid>
              <a:tr h="746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Arial" panose="020B0604020202020204" pitchFamily="34" charset="0"/>
                          <a:cs typeface="Arial" panose="020B0604020202020204" pitchFamily="34" charset="0"/>
                        </a:rPr>
                        <a:t>Skills and knowledge required to respond:</a:t>
                      </a:r>
                    </a:p>
                    <a:p>
                      <a:endParaRPr lang="en-GB" sz="2400" dirty="0"/>
                    </a:p>
                  </a:txBody>
                  <a:tcPr/>
                </a:tc>
                <a:extLst>
                  <a:ext uri="{0D108BD9-81ED-4DB2-BD59-A6C34878D82A}">
                    <a16:rowId xmlns:a16="http://schemas.microsoft.com/office/drawing/2014/main" val="996622129"/>
                  </a:ext>
                </a:extLst>
              </a:tr>
              <a:tr h="442897">
                <a:tc>
                  <a:txBody>
                    <a:bodyPr/>
                    <a:lstStyle/>
                    <a:p>
                      <a:r>
                        <a:rPr lang="en-GB" sz="2400" dirty="0">
                          <a:effectLst/>
                          <a:latin typeface="Arial" panose="020B0604020202020204" pitchFamily="34" charset="0"/>
                          <a:ea typeface="Calibri" panose="020F0502020204030204" pitchFamily="34" charset="0"/>
                        </a:rPr>
                        <a:t>Know properties of an item. </a:t>
                      </a:r>
                    </a:p>
                  </a:txBody>
                  <a:tcPr/>
                </a:tc>
                <a:extLst>
                  <a:ext uri="{0D108BD9-81ED-4DB2-BD59-A6C34878D82A}">
                    <a16:rowId xmlns:a16="http://schemas.microsoft.com/office/drawing/2014/main" val="3449384478"/>
                  </a:ext>
                </a:extLst>
              </a:tr>
              <a:tr h="653587">
                <a:tc>
                  <a:txBody>
                    <a:bodyPr/>
                    <a:lstStyle/>
                    <a:p>
                      <a:r>
                        <a:rPr lang="en-GB" sz="2400" dirty="0">
                          <a:effectLst/>
                          <a:latin typeface="Arial" panose="020B0604020202020204" pitchFamily="34" charset="0"/>
                          <a:ea typeface="Calibri" panose="020F0502020204030204" pitchFamily="34" charset="0"/>
                        </a:rPr>
                        <a:t>Know/retrieve relevant vocabulary/general knowledge. </a:t>
                      </a:r>
                    </a:p>
                  </a:txBody>
                  <a:tcPr/>
                </a:tc>
                <a:extLst>
                  <a:ext uri="{0D108BD9-81ED-4DB2-BD59-A6C34878D82A}">
                    <a16:rowId xmlns:a16="http://schemas.microsoft.com/office/drawing/2014/main" val="3287911367"/>
                  </a:ext>
                </a:extLst>
              </a:tr>
              <a:tr h="933696">
                <a:tc>
                  <a:txBody>
                    <a:bodyPr/>
                    <a:lstStyle/>
                    <a:p>
                      <a:r>
                        <a:rPr lang="en-GB" sz="2400" dirty="0">
                          <a:latin typeface="Arial" panose="020B0604020202020204" pitchFamily="34" charset="0"/>
                          <a:ea typeface="Calibri" panose="020F0502020204030204" pitchFamily="34" charset="0"/>
                        </a:rPr>
                        <a:t>U</a:t>
                      </a:r>
                      <a:r>
                        <a:rPr lang="en-GB" sz="2400" dirty="0">
                          <a:effectLst/>
                          <a:latin typeface="Arial" panose="020B0604020202020204" pitchFamily="34" charset="0"/>
                          <a:ea typeface="Calibri" panose="020F0502020204030204" pitchFamily="34" charset="0"/>
                        </a:rPr>
                        <a:t>nderstand and recognise various ways verbal</a:t>
                      </a:r>
                      <a:r>
                        <a:rPr lang="en-GB" sz="2400" dirty="0">
                          <a:latin typeface="Arial" panose="020B0604020202020204" pitchFamily="34" charset="0"/>
                          <a:ea typeface="Calibri" panose="020F0502020204030204" pitchFamily="34" charset="0"/>
                        </a:rPr>
                        <a:t>/</a:t>
                      </a:r>
                      <a:r>
                        <a:rPr lang="en-GB" sz="2400" dirty="0">
                          <a:effectLst/>
                          <a:latin typeface="Arial" panose="020B0604020202020204" pitchFamily="34" charset="0"/>
                          <a:ea typeface="Calibri" panose="020F0502020204030204" pitchFamily="34" charset="0"/>
                        </a:rPr>
                        <a:t>numerical/visual items can be grouped/categorised.</a:t>
                      </a:r>
                    </a:p>
                  </a:txBody>
                  <a:tcPr/>
                </a:tc>
                <a:extLst>
                  <a:ext uri="{0D108BD9-81ED-4DB2-BD59-A6C34878D82A}">
                    <a16:rowId xmlns:a16="http://schemas.microsoft.com/office/drawing/2014/main" val="3570032166"/>
                  </a:ext>
                </a:extLst>
              </a:tr>
              <a:tr h="933696">
                <a:tc>
                  <a:txBody>
                    <a:bodyPr/>
                    <a:lstStyle/>
                    <a:p>
                      <a:r>
                        <a:rPr lang="en-GB" sz="2400" dirty="0">
                          <a:latin typeface="Arial" panose="020B0604020202020204" pitchFamily="34" charset="0"/>
                          <a:ea typeface="Calibri" panose="020F0502020204030204" pitchFamily="34" charset="0"/>
                        </a:rPr>
                        <a:t>Understand and recognise various ways verbal/numerical/visual items can be sequenced/ordered.</a:t>
                      </a:r>
                    </a:p>
                  </a:txBody>
                  <a:tcPr/>
                </a:tc>
                <a:extLst>
                  <a:ext uri="{0D108BD9-81ED-4DB2-BD59-A6C34878D82A}">
                    <a16:rowId xmlns:a16="http://schemas.microsoft.com/office/drawing/2014/main" val="568181040"/>
                  </a:ext>
                </a:extLst>
              </a:tr>
              <a:tr h="933696">
                <a:tc>
                  <a:txBody>
                    <a:bodyPr/>
                    <a:lstStyle/>
                    <a:p>
                      <a:r>
                        <a:rPr lang="en-GB" sz="2400" dirty="0">
                          <a:latin typeface="Arial" panose="020B0604020202020204" pitchFamily="34" charset="0"/>
                          <a:ea typeface="Calibri" panose="020F0502020204030204" pitchFamily="34" charset="0"/>
                        </a:rPr>
                        <a:t>Understand and apply visual processes (</a:t>
                      </a:r>
                      <a:r>
                        <a:rPr lang="en-GB" sz="2400" dirty="0" err="1">
                          <a:latin typeface="Arial" panose="020B0604020202020204" pitchFamily="34" charset="0"/>
                          <a:ea typeface="Calibri" panose="020F0502020204030204" pitchFamily="34" charset="0"/>
                        </a:rPr>
                        <a:t>eg</a:t>
                      </a:r>
                      <a:r>
                        <a:rPr lang="en-GB" sz="2400" dirty="0">
                          <a:latin typeface="Arial" panose="020B0604020202020204" pitchFamily="34" charset="0"/>
                          <a:ea typeface="Calibri" panose="020F0502020204030204" pitchFamily="34" charset="0"/>
                        </a:rPr>
                        <a:t> reduction, enlargement, rotation, reflection, directional movement . . . )</a:t>
                      </a:r>
                    </a:p>
                  </a:txBody>
                  <a:tcPr/>
                </a:tc>
                <a:extLst>
                  <a:ext uri="{0D108BD9-81ED-4DB2-BD59-A6C34878D82A}">
                    <a16:rowId xmlns:a16="http://schemas.microsoft.com/office/drawing/2014/main" val="3002005638"/>
                  </a:ext>
                </a:extLst>
              </a:tr>
              <a:tr h="653587">
                <a:tc>
                  <a:txBody>
                    <a:bodyPr/>
                    <a:lstStyle/>
                    <a:p>
                      <a:r>
                        <a:rPr lang="en-GB" sz="2400" dirty="0">
                          <a:latin typeface="Arial" panose="020B0604020202020204" pitchFamily="34" charset="0"/>
                          <a:ea typeface="Calibri" panose="020F0502020204030204" pitchFamily="34" charset="0"/>
                        </a:rPr>
                        <a:t>Verbally name verbal/visual/numerical categories/sequences.</a:t>
                      </a:r>
                    </a:p>
                  </a:txBody>
                  <a:tcPr/>
                </a:tc>
                <a:extLst>
                  <a:ext uri="{0D108BD9-81ED-4DB2-BD59-A6C34878D82A}">
                    <a16:rowId xmlns:a16="http://schemas.microsoft.com/office/drawing/2014/main" val="2930919844"/>
                  </a:ext>
                </a:extLst>
              </a:tr>
              <a:tr h="65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Recognise relationship between the whole and parts.</a:t>
                      </a:r>
                      <a:endParaRPr lang="en-GB" sz="2400" dirty="0">
                        <a:effectLst/>
                        <a:latin typeface="Arial" panose="020B0604020202020204" pitchFamily="34" charset="0"/>
                        <a:ea typeface="Calibri" panose="020F0502020204030204" pitchFamily="34" charset="0"/>
                      </a:endParaRPr>
                    </a:p>
                  </a:txBody>
                  <a:tcPr/>
                </a:tc>
                <a:extLst>
                  <a:ext uri="{0D108BD9-81ED-4DB2-BD59-A6C34878D82A}">
                    <a16:rowId xmlns:a16="http://schemas.microsoft.com/office/drawing/2014/main" val="3087055014"/>
                  </a:ext>
                </a:extLst>
              </a:tr>
            </a:tbl>
          </a:graphicData>
        </a:graphic>
      </p:graphicFrame>
    </p:spTree>
    <p:extLst>
      <p:ext uri="{BB962C8B-B14F-4D97-AF65-F5344CB8AC3E}">
        <p14:creationId xmlns:p14="http://schemas.microsoft.com/office/powerpoint/2010/main" val="329410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CF54500-50CE-42E2-A68A-938EC6B7ED30}"/>
              </a:ext>
            </a:extLst>
          </p:cNvPr>
          <p:cNvSpPr>
            <a:spLocks noGrp="1"/>
          </p:cNvSpPr>
          <p:nvPr>
            <p:ph type="sldNum" sz="quarter" idx="12"/>
          </p:nvPr>
        </p:nvSpPr>
        <p:spPr/>
        <p:txBody>
          <a:bodyPr/>
          <a:lstStyle/>
          <a:p>
            <a:fld id="{00DFBA50-E04C-43A3-AB73-345F91F11D7C}" type="slidenum">
              <a:rPr lang="en-GB" sz="2400" smtClean="0"/>
              <a:t>21</a:t>
            </a:fld>
            <a:endParaRPr lang="en-GB" sz="2400"/>
          </a:p>
        </p:txBody>
      </p:sp>
      <p:graphicFrame>
        <p:nvGraphicFramePr>
          <p:cNvPr id="2" name="Table 4">
            <a:extLst>
              <a:ext uri="{FF2B5EF4-FFF2-40B4-BE49-F238E27FC236}">
                <a16:creationId xmlns:a16="http://schemas.microsoft.com/office/drawing/2014/main" id="{B132CF6D-4179-4176-A01B-F299CF9A310B}"/>
              </a:ext>
            </a:extLst>
          </p:cNvPr>
          <p:cNvGraphicFramePr>
            <a:graphicFrameLocks noGrp="1"/>
          </p:cNvGraphicFramePr>
          <p:nvPr>
            <p:extLst>
              <p:ext uri="{D42A27DB-BD31-4B8C-83A1-F6EECF244321}">
                <p14:modId xmlns:p14="http://schemas.microsoft.com/office/powerpoint/2010/main" val="1789429748"/>
              </p:ext>
            </p:extLst>
          </p:nvPr>
        </p:nvGraphicFramePr>
        <p:xfrm>
          <a:off x="903890" y="404648"/>
          <a:ext cx="10363200" cy="6020808"/>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1907097845"/>
                    </a:ext>
                  </a:extLst>
                </a:gridCol>
              </a:tblGrid>
              <a:tr h="746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solidFill>
                            <a:schemeClr val="tx1"/>
                          </a:solidFill>
                          <a:latin typeface="Arial" panose="020B0604020202020204" pitchFamily="34" charset="0"/>
                          <a:cs typeface="Arial" panose="020B0604020202020204" pitchFamily="34" charset="0"/>
                        </a:rPr>
                        <a:t>Skills and knowledge required to respond:</a:t>
                      </a:r>
                    </a:p>
                    <a:p>
                      <a:endParaRPr lang="en-GB" sz="2400" dirty="0"/>
                    </a:p>
                  </a:txBody>
                  <a:tcPr/>
                </a:tc>
                <a:extLst>
                  <a:ext uri="{0D108BD9-81ED-4DB2-BD59-A6C34878D82A}">
                    <a16:rowId xmlns:a16="http://schemas.microsoft.com/office/drawing/2014/main" val="996622129"/>
                  </a:ext>
                </a:extLst>
              </a:tr>
              <a:tr h="442897">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Motor coordination to manipulate tiles/blocks/washers or to point at relevant items.</a:t>
                      </a:r>
                    </a:p>
                  </a:txBody>
                  <a:tcPr/>
                </a:tc>
                <a:extLst>
                  <a:ext uri="{0D108BD9-81ED-4DB2-BD59-A6C34878D82A}">
                    <a16:rowId xmlns:a16="http://schemas.microsoft.com/office/drawing/2014/main" val="3449384478"/>
                  </a:ext>
                </a:extLst>
              </a:tr>
              <a:tr h="653587">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Number fact knowledge (for speedy responses)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endParaRPr>
                    </a:p>
                  </a:txBody>
                  <a:tcPr/>
                </a:tc>
                <a:extLst>
                  <a:ext uri="{0D108BD9-81ED-4DB2-BD59-A6C34878D82A}">
                    <a16:rowId xmlns:a16="http://schemas.microsoft.com/office/drawing/2014/main" val="3287911367"/>
                  </a:ext>
                </a:extLst>
              </a:tr>
              <a:tr h="933696">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Understand the concept of equal/balanced. Recognise and understand the relative values attributed to different objects.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endParaRPr>
                    </a:p>
                  </a:txBody>
                  <a:tcPr/>
                </a:tc>
                <a:extLst>
                  <a:ext uri="{0D108BD9-81ED-4DB2-BD59-A6C34878D82A}">
                    <a16:rowId xmlns:a16="http://schemas.microsoft.com/office/drawing/2014/main" val="3570032166"/>
                  </a:ext>
                </a:extLst>
              </a:tr>
              <a:tr h="933696">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Speed (for timed tests). </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endParaRPr>
                    </a:p>
                  </a:txBody>
                  <a:tcPr/>
                </a:tc>
                <a:extLst>
                  <a:ext uri="{0D108BD9-81ED-4DB2-BD59-A6C34878D82A}">
                    <a16:rowId xmlns:a16="http://schemas.microsoft.com/office/drawing/2014/main" val="568181040"/>
                  </a:ext>
                </a:extLst>
              </a:tr>
              <a:tr h="933696">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Visual/Auditory Working memory (for longer items)</a:t>
                      </a:r>
                    </a:p>
                  </a:txBody>
                  <a:tcPr/>
                </a:tc>
                <a:extLst>
                  <a:ext uri="{0D108BD9-81ED-4DB2-BD59-A6C34878D82A}">
                    <a16:rowId xmlns:a16="http://schemas.microsoft.com/office/drawing/2014/main" val="3002005638"/>
                  </a:ext>
                </a:extLst>
              </a:tr>
            </a:tbl>
          </a:graphicData>
        </a:graphic>
      </p:graphicFrame>
    </p:spTree>
    <p:extLst>
      <p:ext uri="{BB962C8B-B14F-4D97-AF65-F5344CB8AC3E}">
        <p14:creationId xmlns:p14="http://schemas.microsoft.com/office/powerpoint/2010/main" val="1141889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1FC4-A922-4490-A719-62620C410EB7}"/>
              </a:ext>
            </a:extLst>
          </p:cNvPr>
          <p:cNvSpPr>
            <a:spLocks noGrp="1"/>
          </p:cNvSpPr>
          <p:nvPr>
            <p:ph type="title"/>
          </p:nvPr>
        </p:nvSpPr>
        <p:spPr/>
        <p:txBody>
          <a:bodyPr/>
          <a:lstStyle/>
          <a:p>
            <a:r>
              <a:rPr lang="en-GB" dirty="0"/>
              <a:t>PROCESSING AND RETRIEVAL (SPEED)</a:t>
            </a:r>
          </a:p>
        </p:txBody>
      </p:sp>
      <p:sp>
        <p:nvSpPr>
          <p:cNvPr id="3" name="Content Placeholder 2">
            <a:extLst>
              <a:ext uri="{FF2B5EF4-FFF2-40B4-BE49-F238E27FC236}">
                <a16:creationId xmlns:a16="http://schemas.microsoft.com/office/drawing/2014/main" id="{BFC79F12-5F86-4591-BC16-13E85404BD77}"/>
              </a:ext>
            </a:extLst>
          </p:cNvPr>
          <p:cNvSpPr>
            <a:spLocks noGrp="1"/>
          </p:cNvSpPr>
          <p:nvPr>
            <p:ph idx="1"/>
          </p:nvPr>
        </p:nvSpPr>
        <p:spPr/>
        <p:txBody>
          <a:bodyPr>
            <a:normAutofit/>
          </a:bodyPr>
          <a:lstStyle/>
          <a:p>
            <a:pPr marL="342900" lvl="0" indent="-342900">
              <a:lnSpc>
                <a:spcPct val="107000"/>
              </a:lnSpc>
              <a:buFont typeface="+mj-lt"/>
              <a:buAutoNum type="arabicPeriod"/>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Is the individual able to register and process what is seen fast enough for the type of reading/data scanning tasks required at the individual’s educational level/workplace role?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Is the individual able to retrieve knowledge from long-term memory fast enough to be able to respond (in speech, or in writing, to spoken, visual or written stimuli) at the required speed for the individual’s educational level/workplace role?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Can phonological representations of words be retrieved from the long-term memory at speed in response to a visual representation? This is perhaps most relevant to reading out loud.</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D5413C4-E89E-44AF-99C0-79AE791A6D0F}"/>
              </a:ext>
            </a:extLst>
          </p:cNvPr>
          <p:cNvSpPr>
            <a:spLocks noGrp="1"/>
          </p:cNvSpPr>
          <p:nvPr>
            <p:ph type="sldNum" sz="quarter" idx="12"/>
          </p:nvPr>
        </p:nvSpPr>
        <p:spPr/>
        <p:txBody>
          <a:bodyPr/>
          <a:lstStyle/>
          <a:p>
            <a:fld id="{00DFBA50-E04C-43A3-AB73-345F91F11D7C}" type="slidenum">
              <a:rPr lang="en-GB" smtClean="0"/>
              <a:t>22</a:t>
            </a:fld>
            <a:endParaRPr lang="en-GB"/>
          </a:p>
        </p:txBody>
      </p:sp>
    </p:spTree>
    <p:extLst>
      <p:ext uri="{BB962C8B-B14F-4D97-AF65-F5344CB8AC3E}">
        <p14:creationId xmlns:p14="http://schemas.microsoft.com/office/powerpoint/2010/main" val="3073378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32A4EF-A0BD-4C2C-8A87-5E2EC23D49E4}"/>
              </a:ext>
            </a:extLst>
          </p:cNvPr>
          <p:cNvSpPr>
            <a:spLocks noGrp="1"/>
          </p:cNvSpPr>
          <p:nvPr>
            <p:ph sz="half" idx="1"/>
          </p:nvPr>
        </p:nvSpPr>
        <p:spPr>
          <a:xfrm>
            <a:off x="838200" y="809295"/>
            <a:ext cx="5181600" cy="5367667"/>
          </a:xfrm>
        </p:spPr>
        <p:txBody>
          <a:bodyPr>
            <a:normAutofit/>
          </a:bodyPr>
          <a:lstStyle/>
          <a:p>
            <a:pPr marL="0" indent="0">
              <a:lnSpc>
                <a:spcPct val="107000"/>
              </a:lnSpc>
              <a:spcAft>
                <a:spcPts val="800"/>
              </a:spcAft>
              <a:buNone/>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Processing and retrieval tasks depend on complex and by no means fully understood interactions in six main brain processing systems: </a:t>
            </a:r>
          </a:p>
          <a:p>
            <a:endParaRPr lang="en-GB" dirty="0"/>
          </a:p>
        </p:txBody>
      </p:sp>
      <p:sp>
        <p:nvSpPr>
          <p:cNvPr id="6" name="Content Placeholder 5">
            <a:extLst>
              <a:ext uri="{FF2B5EF4-FFF2-40B4-BE49-F238E27FC236}">
                <a16:creationId xmlns:a16="http://schemas.microsoft.com/office/drawing/2014/main" id="{1F4FD10D-FFC0-4370-BC30-F5FE6CA964E4}"/>
              </a:ext>
            </a:extLst>
          </p:cNvPr>
          <p:cNvSpPr>
            <a:spLocks noGrp="1"/>
          </p:cNvSpPr>
          <p:nvPr>
            <p:ph sz="half" idx="2"/>
          </p:nvPr>
        </p:nvSpPr>
        <p:spPr>
          <a:xfrm>
            <a:off x="6172200" y="809297"/>
            <a:ext cx="5181600" cy="5367666"/>
          </a:xfrm>
        </p:spPr>
        <p:txBody>
          <a:bodyPr>
            <a:normAutofit/>
          </a:bodyPr>
          <a:lstStyle/>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Auditory-cognitive, </a:t>
            </a: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Attentional, </a:t>
            </a: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Working memory, </a:t>
            </a:r>
          </a:p>
          <a:p>
            <a:pPr>
              <a:lnSpc>
                <a:spcPct val="107000"/>
              </a:lnSpc>
              <a:spcAft>
                <a:spcPts val="800"/>
              </a:spcAft>
            </a:pPr>
            <a:r>
              <a:rPr lang="en-GB" sz="3200" kern="100" dirty="0" err="1">
                <a:latin typeface="Arial" panose="020B0604020202020204" pitchFamily="34" charset="0"/>
                <a:ea typeface="Calibri" panose="020F0502020204030204" pitchFamily="34" charset="0"/>
                <a:cs typeface="Times New Roman" panose="02020603050405020304" pitchFamily="18" charset="0"/>
              </a:rPr>
              <a:t>Visuocognitive</a:t>
            </a:r>
            <a:r>
              <a:rPr lang="en-GB" sz="3200" kern="100" dirty="0">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Visuomotor</a:t>
            </a: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Executive</a:t>
            </a:r>
          </a:p>
          <a:p>
            <a:endParaRPr lang="en-GB" dirty="0"/>
          </a:p>
        </p:txBody>
      </p:sp>
      <p:sp>
        <p:nvSpPr>
          <p:cNvPr id="4" name="Slide Number Placeholder 3">
            <a:extLst>
              <a:ext uri="{FF2B5EF4-FFF2-40B4-BE49-F238E27FC236}">
                <a16:creationId xmlns:a16="http://schemas.microsoft.com/office/drawing/2014/main" id="{01AD1731-D4E1-451F-ABBB-CE6687A60BDB}"/>
              </a:ext>
            </a:extLst>
          </p:cNvPr>
          <p:cNvSpPr>
            <a:spLocks noGrp="1"/>
          </p:cNvSpPr>
          <p:nvPr>
            <p:ph type="sldNum" sz="quarter" idx="12"/>
          </p:nvPr>
        </p:nvSpPr>
        <p:spPr/>
        <p:txBody>
          <a:bodyPr/>
          <a:lstStyle/>
          <a:p>
            <a:fld id="{00DFBA50-E04C-43A3-AB73-345F91F11D7C}" type="slidenum">
              <a:rPr lang="en-GB" smtClean="0"/>
              <a:t>23</a:t>
            </a:fld>
            <a:endParaRPr lang="en-GB"/>
          </a:p>
        </p:txBody>
      </p:sp>
    </p:spTree>
    <p:extLst>
      <p:ext uri="{BB962C8B-B14F-4D97-AF65-F5344CB8AC3E}">
        <p14:creationId xmlns:p14="http://schemas.microsoft.com/office/powerpoint/2010/main" val="1177541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C5ABAD-BE58-4C9C-B286-332BF542F12D}"/>
              </a:ext>
            </a:extLst>
          </p:cNvPr>
          <p:cNvSpPr>
            <a:spLocks noGrp="1"/>
          </p:cNvSpPr>
          <p:nvPr>
            <p:ph idx="1"/>
          </p:nvPr>
        </p:nvSpPr>
        <p:spPr>
          <a:xfrm>
            <a:off x="838200" y="855677"/>
            <a:ext cx="10515600" cy="5321286"/>
          </a:xfrm>
        </p:spPr>
        <p:txBody>
          <a:bodyPr>
            <a:normAutofit/>
          </a:bodyPr>
          <a:lstStyle/>
          <a:p>
            <a:pPr marL="0" indent="0">
              <a:buNone/>
            </a:pPr>
            <a:r>
              <a:rPr lang="en-GB" sz="3600" kern="100" dirty="0">
                <a:effectLst/>
                <a:latin typeface="Arial" panose="020B0604020202020204" pitchFamily="34" charset="0"/>
                <a:ea typeface="Calibri" panose="020F0502020204030204" pitchFamily="34" charset="0"/>
                <a:cs typeface="Times New Roman" panose="02020603050405020304" pitchFamily="18" charset="0"/>
              </a:rPr>
              <a:t>Mena-Garcia et al define </a:t>
            </a: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Visual Processing Speed </a:t>
            </a:r>
            <a:r>
              <a:rPr lang="en-GB" sz="3600" kern="100" dirty="0">
                <a:effectLst/>
                <a:latin typeface="Arial" panose="020B0604020202020204" pitchFamily="34" charset="0"/>
                <a:ea typeface="Calibri" panose="020F0502020204030204" pitchFamily="34" charset="0"/>
                <a:cs typeface="Times New Roman" panose="02020603050405020304" pitchFamily="18" charset="0"/>
              </a:rPr>
              <a:t>(VPS) as </a:t>
            </a:r>
          </a:p>
          <a:p>
            <a:pPr marL="0" indent="0">
              <a:buNone/>
            </a:pPr>
            <a:endParaRPr lang="en-GB" sz="36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GB" sz="3600" kern="0" dirty="0">
                <a:latin typeface="Arial" panose="020B0604020202020204" pitchFamily="34" charset="0"/>
                <a:ea typeface="Calibri" panose="020F0502020204030204" pitchFamily="34" charset="0"/>
                <a:cs typeface="Times New Roman" panose="02020603050405020304" pitchFamily="18" charset="0"/>
              </a:rPr>
              <a:t>T</a:t>
            </a:r>
            <a:r>
              <a:rPr lang="en-GB" sz="3600" kern="0" dirty="0">
                <a:effectLst/>
                <a:latin typeface="Arial" panose="020B0604020202020204" pitchFamily="34" charset="0"/>
                <a:ea typeface="Times New Roman" panose="02020603050405020304" pitchFamily="18" charset="0"/>
                <a:cs typeface="Times New Roman" panose="02020603050405020304" pitchFamily="18" charset="0"/>
              </a:rPr>
              <a:t>he </a:t>
            </a:r>
            <a:r>
              <a:rPr lang="en-GB" sz="3600" b="1" kern="0" dirty="0">
                <a:effectLst/>
                <a:latin typeface="Arial" panose="020B0604020202020204" pitchFamily="34" charset="0"/>
                <a:ea typeface="Times New Roman" panose="02020603050405020304" pitchFamily="18" charset="0"/>
                <a:cs typeface="Times New Roman" panose="02020603050405020304" pitchFamily="18" charset="0"/>
              </a:rPr>
              <a:t>reactio</a:t>
            </a: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n time </a:t>
            </a:r>
            <a:r>
              <a:rPr lang="en-GB" sz="3600" kern="100" dirty="0">
                <a:effectLst/>
                <a:latin typeface="Arial" panose="020B0604020202020204" pitchFamily="34" charset="0"/>
                <a:ea typeface="Calibri" panose="020F0502020204030204" pitchFamily="34" charset="0"/>
                <a:cs typeface="Times New Roman" panose="02020603050405020304" pitchFamily="18" charset="0"/>
              </a:rPr>
              <a:t>(RT) needed </a:t>
            </a:r>
          </a:p>
          <a:p>
            <a:r>
              <a:rPr lang="en-GB" sz="3600" kern="100" dirty="0">
                <a:effectLst/>
                <a:latin typeface="Arial" panose="020B0604020202020204" pitchFamily="34" charset="0"/>
                <a:ea typeface="Calibri" panose="020F0502020204030204" pitchFamily="34" charset="0"/>
                <a:cs typeface="Times New Roman" panose="02020603050405020304" pitchFamily="18" charset="0"/>
              </a:rPr>
              <a:t>To correctly </a:t>
            </a: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search and/or reach for </a:t>
            </a:r>
            <a:r>
              <a:rPr lang="en-GB" sz="3600" kern="100" dirty="0">
                <a:effectLst/>
                <a:latin typeface="Arial" panose="020B0604020202020204" pitchFamily="34" charset="0"/>
                <a:ea typeface="Calibri" panose="020F0502020204030204" pitchFamily="34" charset="0"/>
                <a:cs typeface="Times New Roman" panose="02020603050405020304" pitchFamily="18" charset="0"/>
              </a:rPr>
              <a:t>a visual stimulus. </a:t>
            </a:r>
          </a:p>
          <a:p>
            <a:r>
              <a:rPr lang="en-GB" sz="3600" kern="100" dirty="0">
                <a:latin typeface="Arial" panose="020B0604020202020204" pitchFamily="34" charset="0"/>
                <a:ea typeface="Calibri" panose="020F0502020204030204" pitchFamily="34" charset="0"/>
                <a:cs typeface="Times New Roman" panose="02020603050405020304" pitchFamily="18" charset="0"/>
              </a:rPr>
              <a:t>I</a:t>
            </a:r>
            <a:r>
              <a:rPr lang="en-GB" sz="3600" kern="100" dirty="0">
                <a:effectLst/>
                <a:latin typeface="Arial" panose="020B0604020202020204" pitchFamily="34" charset="0"/>
                <a:ea typeface="Calibri" panose="020F0502020204030204" pitchFamily="34" charset="0"/>
                <a:cs typeface="Times New Roman" panose="02020603050405020304" pitchFamily="18" charset="0"/>
              </a:rPr>
              <a:t>t taps into </a:t>
            </a:r>
            <a:r>
              <a:rPr lang="en-GB" sz="3600" b="1" kern="100" dirty="0">
                <a:effectLst/>
                <a:latin typeface="Arial" panose="020B0604020202020204" pitchFamily="34" charset="0"/>
                <a:ea typeface="Calibri" panose="020F0502020204030204" pitchFamily="34" charset="0"/>
                <a:cs typeface="Times New Roman" panose="02020603050405020304" pitchFamily="18" charset="0"/>
              </a:rPr>
              <a:t>all six </a:t>
            </a:r>
            <a:r>
              <a:rPr lang="en-GB" sz="3600" kern="100" dirty="0">
                <a:effectLst/>
                <a:latin typeface="Arial" panose="020B0604020202020204" pitchFamily="34" charset="0"/>
                <a:ea typeface="Calibri" panose="020F0502020204030204" pitchFamily="34" charset="0"/>
                <a:cs typeface="Times New Roman" panose="02020603050405020304" pitchFamily="18" charset="0"/>
              </a:rPr>
              <a:t>of the processing systems.</a:t>
            </a:r>
          </a:p>
          <a:p>
            <a:r>
              <a:rPr lang="en-GB" sz="36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Speed of reaction is also dependent upon the </a:t>
            </a:r>
            <a:r>
              <a:rPr lang="en-GB" sz="36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complexity of the stimulus</a:t>
            </a:r>
            <a:endParaRPr lang="en-GB" sz="3600" dirty="0"/>
          </a:p>
        </p:txBody>
      </p:sp>
      <p:sp>
        <p:nvSpPr>
          <p:cNvPr id="4" name="Slide Number Placeholder 3">
            <a:extLst>
              <a:ext uri="{FF2B5EF4-FFF2-40B4-BE49-F238E27FC236}">
                <a16:creationId xmlns:a16="http://schemas.microsoft.com/office/drawing/2014/main" id="{E32DCBE2-32BA-43D4-AD6B-66E342F024A1}"/>
              </a:ext>
            </a:extLst>
          </p:cNvPr>
          <p:cNvSpPr>
            <a:spLocks noGrp="1"/>
          </p:cNvSpPr>
          <p:nvPr>
            <p:ph type="sldNum" sz="quarter" idx="12"/>
          </p:nvPr>
        </p:nvSpPr>
        <p:spPr/>
        <p:txBody>
          <a:bodyPr/>
          <a:lstStyle/>
          <a:p>
            <a:fld id="{00DFBA50-E04C-43A3-AB73-345F91F11D7C}" type="slidenum">
              <a:rPr lang="en-GB" smtClean="0"/>
              <a:t>24</a:t>
            </a:fld>
            <a:endParaRPr lang="en-GB"/>
          </a:p>
        </p:txBody>
      </p:sp>
    </p:spTree>
    <p:extLst>
      <p:ext uri="{BB962C8B-B14F-4D97-AF65-F5344CB8AC3E}">
        <p14:creationId xmlns:p14="http://schemas.microsoft.com/office/powerpoint/2010/main" val="920642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D54C8B-4865-405F-8DD6-E46F86471FC0}"/>
              </a:ext>
            </a:extLst>
          </p:cNvPr>
          <p:cNvSpPr>
            <a:spLocks noGrp="1"/>
          </p:cNvSpPr>
          <p:nvPr>
            <p:ph idx="1"/>
          </p:nvPr>
        </p:nvSpPr>
        <p:spPr>
          <a:xfrm>
            <a:off x="838200" y="729842"/>
            <a:ext cx="10515600" cy="5447121"/>
          </a:xfrm>
        </p:spPr>
        <p:txBody>
          <a:bodyPr>
            <a:normAutofit/>
          </a:bodyPr>
          <a:lstStyle/>
          <a:p>
            <a:pPr marL="0" indent="0">
              <a:lnSpc>
                <a:spcPct val="107000"/>
              </a:lnSpc>
              <a:spcAft>
                <a:spcPts val="800"/>
              </a:spcAft>
              <a:buNone/>
            </a:pPr>
            <a:r>
              <a:rPr lang="en-GB" sz="28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Rapid Naming</a:t>
            </a:r>
            <a:endPar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kern="100" dirty="0">
                <a:solidFill>
                  <a:srgbClr val="000000"/>
                </a:solidFill>
                <a:latin typeface="Arial" panose="020B0604020202020204" pitchFamily="34" charset="0"/>
                <a:ea typeface="Calibri" panose="020F0502020204030204" pitchFamily="34" charset="0"/>
                <a:cs typeface="Times New Roman" panose="02020603050405020304" pitchFamily="18" charset="0"/>
              </a:rPr>
              <a:t>The </a:t>
            </a:r>
            <a:r>
              <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numbers/letters/objects are always presented as </a:t>
            </a:r>
            <a:r>
              <a:rPr lang="en-GB" sz="2800" i="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visual stimuli</a:t>
            </a:r>
            <a:r>
              <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so performance will presumably be subject to </a:t>
            </a:r>
          </a:p>
          <a:p>
            <a:pPr>
              <a:lnSpc>
                <a:spcPct val="107000"/>
              </a:lnSpc>
              <a:spcAft>
                <a:spcPts val="800"/>
              </a:spcAft>
            </a:pPr>
            <a:r>
              <a:rPr lang="en-GB" sz="2800" i="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Visual reaction times,</a:t>
            </a:r>
            <a:endPar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i="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Speed of phonological retrieval</a:t>
            </a:r>
            <a:r>
              <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Speed of speech articulation, </a:t>
            </a:r>
          </a:p>
          <a:p>
            <a:pPr>
              <a:lnSpc>
                <a:spcPct val="107000"/>
              </a:lnSpc>
              <a:spcAft>
                <a:spcPts val="800"/>
              </a:spcAft>
            </a:pPr>
            <a:r>
              <a:rPr lang="en-GB" sz="2800" kern="1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ie</a:t>
            </a:r>
            <a:r>
              <a:rPr lang="en-GB" sz="2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uses at least five of the six brain processing </a:t>
            </a:r>
            <a:r>
              <a:rPr lang="en-GB" sz="26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systems.</a:t>
            </a:r>
          </a:p>
        </p:txBody>
      </p:sp>
      <p:sp>
        <p:nvSpPr>
          <p:cNvPr id="4" name="Slide Number Placeholder 3">
            <a:extLst>
              <a:ext uri="{FF2B5EF4-FFF2-40B4-BE49-F238E27FC236}">
                <a16:creationId xmlns:a16="http://schemas.microsoft.com/office/drawing/2014/main" id="{516C19AF-DBC5-4F1E-9C1D-E3D4D952E519}"/>
              </a:ext>
            </a:extLst>
          </p:cNvPr>
          <p:cNvSpPr>
            <a:spLocks noGrp="1"/>
          </p:cNvSpPr>
          <p:nvPr>
            <p:ph type="sldNum" sz="quarter" idx="12"/>
          </p:nvPr>
        </p:nvSpPr>
        <p:spPr/>
        <p:txBody>
          <a:bodyPr/>
          <a:lstStyle/>
          <a:p>
            <a:fld id="{00DFBA50-E04C-43A3-AB73-345F91F11D7C}" type="slidenum">
              <a:rPr lang="en-GB" smtClean="0"/>
              <a:t>25</a:t>
            </a:fld>
            <a:endParaRPr lang="en-GB"/>
          </a:p>
        </p:txBody>
      </p:sp>
    </p:spTree>
    <p:extLst>
      <p:ext uri="{BB962C8B-B14F-4D97-AF65-F5344CB8AC3E}">
        <p14:creationId xmlns:p14="http://schemas.microsoft.com/office/powerpoint/2010/main" val="2183181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6022F4-7CAF-4CC5-8977-1C14DD7A9D80}"/>
              </a:ext>
            </a:extLst>
          </p:cNvPr>
          <p:cNvSpPr>
            <a:spLocks noGrp="1"/>
          </p:cNvSpPr>
          <p:nvPr>
            <p:ph idx="1"/>
          </p:nvPr>
        </p:nvSpPr>
        <p:spPr>
          <a:xfrm>
            <a:off x="838200" y="861848"/>
            <a:ext cx="10515600" cy="5315115"/>
          </a:xfrm>
        </p:spPr>
        <p:txBody>
          <a:bodyPr/>
          <a:lstStyle/>
          <a:p>
            <a:pPr marL="0" indent="0">
              <a:buNone/>
            </a:pPr>
            <a:r>
              <a:rPr lang="en-GB" sz="32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 retrieval fluency </a:t>
            </a:r>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tests rarely involve any visual stimuli, but performance will be dependent upon:</a:t>
            </a:r>
          </a:p>
          <a:p>
            <a:pPr marL="0" indent="0">
              <a:buNone/>
            </a:pPr>
            <a:endPar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Having a wide enough vocabulary knowledge, </a:t>
            </a:r>
          </a:p>
          <a:p>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Understanding categories,</a:t>
            </a:r>
          </a:p>
          <a:p>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Accessing at least </a:t>
            </a:r>
            <a:r>
              <a:rPr lang="en-GB" sz="3200" kern="100" dirty="0">
                <a:solidFill>
                  <a:srgbClr val="000000"/>
                </a:solidFill>
                <a:latin typeface="Arial" panose="020B0604020202020204" pitchFamily="34" charset="0"/>
                <a:ea typeface="Calibri" panose="020F0502020204030204" pitchFamily="34" charset="0"/>
                <a:cs typeface="Times New Roman" panose="02020603050405020304" pitchFamily="18" charset="0"/>
              </a:rPr>
              <a:t>4</a:t>
            </a:r>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of the </a:t>
            </a:r>
            <a:r>
              <a:rPr lang="en-GB" sz="3200" kern="100" dirty="0">
                <a:solidFill>
                  <a:srgbClr val="000000"/>
                </a:solidFill>
                <a:latin typeface="Arial" panose="020B0604020202020204" pitchFamily="34" charset="0"/>
                <a:ea typeface="Calibri" panose="020F0502020204030204" pitchFamily="34" charset="0"/>
                <a:cs typeface="Times New Roman" panose="02020603050405020304" pitchFamily="18" charset="0"/>
              </a:rPr>
              <a:t>6</a:t>
            </a:r>
            <a:r>
              <a:rPr lang="en-GB" sz="32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processing systems (</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auditory-cognitive, attentional, working memory, and executive).</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4" name="Slide Number Placeholder 3">
            <a:extLst>
              <a:ext uri="{FF2B5EF4-FFF2-40B4-BE49-F238E27FC236}">
                <a16:creationId xmlns:a16="http://schemas.microsoft.com/office/drawing/2014/main" id="{9B73B8EE-E4EB-4CC6-A3C0-2FF12625BFE6}"/>
              </a:ext>
            </a:extLst>
          </p:cNvPr>
          <p:cNvSpPr>
            <a:spLocks noGrp="1"/>
          </p:cNvSpPr>
          <p:nvPr>
            <p:ph type="sldNum" sz="quarter" idx="12"/>
          </p:nvPr>
        </p:nvSpPr>
        <p:spPr/>
        <p:txBody>
          <a:bodyPr/>
          <a:lstStyle/>
          <a:p>
            <a:fld id="{00DFBA50-E04C-43A3-AB73-345F91F11D7C}" type="slidenum">
              <a:rPr lang="en-GB" smtClean="0"/>
              <a:t>26</a:t>
            </a:fld>
            <a:endParaRPr lang="en-GB"/>
          </a:p>
        </p:txBody>
      </p:sp>
    </p:spTree>
    <p:extLst>
      <p:ext uri="{BB962C8B-B14F-4D97-AF65-F5344CB8AC3E}">
        <p14:creationId xmlns:p14="http://schemas.microsoft.com/office/powerpoint/2010/main" val="2270843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35B1-57B0-4E64-A5CE-4FE3D6223B00}"/>
              </a:ext>
            </a:extLst>
          </p:cNvPr>
          <p:cNvSpPr>
            <a:spLocks noGrp="1"/>
          </p:cNvSpPr>
          <p:nvPr>
            <p:ph type="title"/>
          </p:nvPr>
        </p:nvSpPr>
        <p:spPr/>
        <p:txBody>
          <a:bodyPr/>
          <a:lstStyle/>
          <a:p>
            <a:r>
              <a:rPr lang="en-GB" dirty="0"/>
              <a:t>PROCESSIGN AND RETRIEVAL TESTS</a:t>
            </a:r>
          </a:p>
        </p:txBody>
      </p:sp>
      <p:sp>
        <p:nvSpPr>
          <p:cNvPr id="3" name="Content Placeholder 2">
            <a:extLst>
              <a:ext uri="{FF2B5EF4-FFF2-40B4-BE49-F238E27FC236}">
                <a16:creationId xmlns:a16="http://schemas.microsoft.com/office/drawing/2014/main" id="{0F767257-1C77-4806-88E0-EEB4339BEB6A}"/>
              </a:ext>
            </a:extLst>
          </p:cNvPr>
          <p:cNvSpPr>
            <a:spLocks noGrp="1"/>
          </p:cNvSpPr>
          <p:nvPr>
            <p:ph idx="1"/>
          </p:nvPr>
        </p:nvSpPr>
        <p:spPr/>
        <p:txBody>
          <a:bodyPr/>
          <a:lstStyle/>
          <a:p>
            <a:pPr marL="0" indent="0">
              <a:buNone/>
            </a:pPr>
            <a:r>
              <a:rPr lang="en-GB" dirty="0"/>
              <a:t>Multiple ways of presenting stimulus.</a:t>
            </a:r>
          </a:p>
          <a:p>
            <a:pPr marL="0" indent="0">
              <a:buNone/>
            </a:pPr>
            <a:r>
              <a:rPr lang="en-GB" dirty="0"/>
              <a:t>Multiple variations in the type of activity.</a:t>
            </a:r>
          </a:p>
          <a:p>
            <a:pPr marL="0" indent="0">
              <a:buNone/>
            </a:pPr>
            <a:r>
              <a:rPr lang="en-GB" dirty="0"/>
              <a:t>Call on multiple combinations of processing and knowledge.</a:t>
            </a:r>
          </a:p>
          <a:p>
            <a:pPr marL="0" indent="0">
              <a:buNone/>
            </a:pPr>
            <a:endParaRPr lang="en-GB" dirty="0"/>
          </a:p>
        </p:txBody>
      </p:sp>
      <p:sp>
        <p:nvSpPr>
          <p:cNvPr id="4" name="Slide Number Placeholder 3">
            <a:extLst>
              <a:ext uri="{FF2B5EF4-FFF2-40B4-BE49-F238E27FC236}">
                <a16:creationId xmlns:a16="http://schemas.microsoft.com/office/drawing/2014/main" id="{F0972A78-408C-4C75-9961-D61623559480}"/>
              </a:ext>
            </a:extLst>
          </p:cNvPr>
          <p:cNvSpPr>
            <a:spLocks noGrp="1"/>
          </p:cNvSpPr>
          <p:nvPr>
            <p:ph type="sldNum" sz="quarter" idx="12"/>
          </p:nvPr>
        </p:nvSpPr>
        <p:spPr/>
        <p:txBody>
          <a:bodyPr/>
          <a:lstStyle/>
          <a:p>
            <a:fld id="{00DFBA50-E04C-43A3-AB73-345F91F11D7C}" type="slidenum">
              <a:rPr lang="en-GB" smtClean="0"/>
              <a:t>27</a:t>
            </a:fld>
            <a:endParaRPr lang="en-GB"/>
          </a:p>
        </p:txBody>
      </p:sp>
    </p:spTree>
    <p:extLst>
      <p:ext uri="{BB962C8B-B14F-4D97-AF65-F5344CB8AC3E}">
        <p14:creationId xmlns:p14="http://schemas.microsoft.com/office/powerpoint/2010/main" val="1302588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3A183FA-150B-49A4-B3E9-EE55E082873B}"/>
              </a:ext>
            </a:extLst>
          </p:cNvPr>
          <p:cNvGraphicFramePr>
            <a:graphicFrameLocks noGrp="1"/>
          </p:cNvGraphicFramePr>
          <p:nvPr>
            <p:ph idx="1"/>
            <p:extLst>
              <p:ext uri="{D42A27DB-BD31-4B8C-83A1-F6EECF244321}">
                <p14:modId xmlns:p14="http://schemas.microsoft.com/office/powerpoint/2010/main" val="2369547374"/>
              </p:ext>
            </p:extLst>
          </p:nvPr>
        </p:nvGraphicFramePr>
        <p:xfrm>
          <a:off x="651508" y="545979"/>
          <a:ext cx="10623296" cy="6072379"/>
        </p:xfrm>
        <a:graphic>
          <a:graphicData uri="http://schemas.openxmlformats.org/drawingml/2006/table">
            <a:tbl>
              <a:tblPr firstRow="1" firstCol="1" bandRow="1">
                <a:tableStyleId>{5C22544A-7EE6-4342-B048-85BDC9FD1C3A}</a:tableStyleId>
              </a:tblPr>
              <a:tblGrid>
                <a:gridCol w="2980925">
                  <a:extLst>
                    <a:ext uri="{9D8B030D-6E8A-4147-A177-3AD203B41FA5}">
                      <a16:colId xmlns:a16="http://schemas.microsoft.com/office/drawing/2014/main" val="798197446"/>
                    </a:ext>
                  </a:extLst>
                </a:gridCol>
                <a:gridCol w="7642371">
                  <a:extLst>
                    <a:ext uri="{9D8B030D-6E8A-4147-A177-3AD203B41FA5}">
                      <a16:colId xmlns:a16="http://schemas.microsoft.com/office/drawing/2014/main" val="2745094867"/>
                    </a:ext>
                  </a:extLst>
                </a:gridCol>
              </a:tblGrid>
              <a:tr h="156089">
                <a:tc>
                  <a:txBody>
                    <a:bodyPr/>
                    <a:lstStyle/>
                    <a:p>
                      <a:pPr>
                        <a:lnSpc>
                          <a:spcPct val="107000"/>
                        </a:lnSpc>
                        <a:spcAft>
                          <a:spcPts val="800"/>
                        </a:spcAft>
                      </a:pPr>
                      <a:r>
                        <a:rPr lang="en-GB" sz="2400" kern="100">
                          <a:effectLst/>
                        </a:rPr>
                        <a:t>TYPES OF STIMULUS</a:t>
                      </a:r>
                      <a:endParaRPr lang="en-GB"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7593" marR="57593" marT="0" marB="0"/>
                </a:tc>
                <a:tc>
                  <a:txBody>
                    <a:bodyPr/>
                    <a:lstStyle/>
                    <a:p>
                      <a:pPr>
                        <a:lnSpc>
                          <a:spcPct val="107000"/>
                        </a:lnSpc>
                        <a:spcAft>
                          <a:spcPts val="800"/>
                        </a:spcAft>
                      </a:pPr>
                      <a:r>
                        <a:rPr lang="en-GB" sz="2400" kern="100">
                          <a:effectLst/>
                        </a:rPr>
                        <a:t>TYPES OF ACTIVITY (ALL TIMED)</a:t>
                      </a:r>
                      <a:endParaRPr lang="en-GB"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7593" marR="57593" marT="0" marB="0"/>
                </a:tc>
                <a:extLst>
                  <a:ext uri="{0D108BD9-81ED-4DB2-BD59-A6C34878D82A}">
                    <a16:rowId xmlns:a16="http://schemas.microsoft.com/office/drawing/2014/main" val="4047815279"/>
                  </a:ext>
                </a:extLst>
              </a:tr>
              <a:tr h="824728">
                <a:tc rowSpan="2">
                  <a:txBody>
                    <a:bodyPr/>
                    <a:lstStyle/>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Visual: Several short rows of </a:t>
                      </a:r>
                    </a:p>
                    <a:p>
                      <a:pPr marL="342900" lvl="0" indent="-342900">
                        <a:lnSpc>
                          <a:spcPct val="107000"/>
                        </a:lnSpc>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Numbers</a:t>
                      </a:r>
                    </a:p>
                    <a:p>
                      <a:pPr marL="342900" lvl="0" indent="-342900">
                        <a:lnSpc>
                          <a:spcPct val="107000"/>
                        </a:lnSpc>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Letters</a:t>
                      </a:r>
                    </a:p>
                    <a:p>
                      <a:pPr marL="342900" lvl="0" indent="-342900">
                        <a:lnSpc>
                          <a:spcPct val="107000"/>
                        </a:lnSpc>
                        <a:spcAft>
                          <a:spcPts val="800"/>
                        </a:spcAft>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Objects</a:t>
                      </a:r>
                      <a:endParaRPr lang="en-GB" sz="240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solidFill>
                      <a:schemeClr val="accent1">
                        <a:lumMod val="20000"/>
                        <a:lumOff val="80000"/>
                      </a:schemeClr>
                    </a:solidFill>
                  </a:tcPr>
                </a:tc>
                <a:tc>
                  <a:txBody>
                    <a:bodyPr/>
                    <a:lstStyle/>
                    <a:p>
                      <a:pPr>
                        <a:lnSpc>
                          <a:spcPct val="107000"/>
                        </a:lnSpc>
                        <a:spcAft>
                          <a:spcPts val="800"/>
                        </a:spcAft>
                      </a:pPr>
                      <a:r>
                        <a:rPr lang="en-GB" sz="2400" kern="100">
                          <a:effectLst/>
                          <a:latin typeface="Arial" panose="020B0604020202020204" pitchFamily="34" charset="0"/>
                          <a:cs typeface="Arial" panose="020B0604020202020204" pitchFamily="34" charset="0"/>
                        </a:rPr>
                        <a:t>Find and circle/underline/cross out a specified number of identical items in each row. The target item increases in complexity from a single number/letter/object to longer combinations.</a:t>
                      </a:r>
                      <a:endParaRPr lang="en-GB" sz="2400" kern="100">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tc>
                <a:extLst>
                  <a:ext uri="{0D108BD9-81ED-4DB2-BD59-A6C34878D82A}">
                    <a16:rowId xmlns:a16="http://schemas.microsoft.com/office/drawing/2014/main" val="1523362395"/>
                  </a:ext>
                </a:extLst>
              </a:tr>
              <a:tr h="456520">
                <a:tc vMerge="1">
                  <a:txBody>
                    <a:bodyPr/>
                    <a:lstStyle/>
                    <a:p>
                      <a:endParaRPr lang="en-GB"/>
                    </a:p>
                  </a:txBody>
                  <a:tcPr/>
                </a:tc>
                <a:tc>
                  <a:txBody>
                    <a:bodyPr/>
                    <a:lstStyle/>
                    <a:p>
                      <a:pPr>
                        <a:lnSpc>
                          <a:spcPct val="107000"/>
                        </a:lnSpc>
                        <a:spcAft>
                          <a:spcPts val="800"/>
                        </a:spcAft>
                      </a:pPr>
                      <a:r>
                        <a:rPr lang="en-GB" sz="2400" kern="100">
                          <a:effectLst/>
                          <a:latin typeface="Arial" panose="020B0604020202020204" pitchFamily="34" charset="0"/>
                          <a:cs typeface="Arial" panose="020B0604020202020204" pitchFamily="34" charset="0"/>
                        </a:rPr>
                        <a:t>OR Verbally name each number/letter/object</a:t>
                      </a:r>
                      <a:endParaRPr lang="en-GB" sz="2400" kern="100">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tc>
                <a:extLst>
                  <a:ext uri="{0D108BD9-81ED-4DB2-BD59-A6C34878D82A}">
                    <a16:rowId xmlns:a16="http://schemas.microsoft.com/office/drawing/2014/main" val="1388257540"/>
                  </a:ext>
                </a:extLst>
              </a:tr>
              <a:tr h="649151">
                <a:tc>
                  <a:txBody>
                    <a:bodyPr/>
                    <a:lstStyle/>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Visual: Pages of densely packed objects.</a:t>
                      </a:r>
                      <a:endParaRPr lang="en-GB" sz="240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solidFill>
                      <a:schemeClr val="accent1">
                        <a:lumMod val="20000"/>
                        <a:lumOff val="80000"/>
                      </a:schemeClr>
                    </a:solidFill>
                  </a:tcPr>
                </a:tc>
                <a:tc>
                  <a:txBody>
                    <a:bodyPr/>
                    <a:lstStyle/>
                    <a:p>
                      <a:pPr>
                        <a:lnSpc>
                          <a:spcPct val="107000"/>
                        </a:lnSpc>
                        <a:spcAft>
                          <a:spcPts val="800"/>
                        </a:spcAft>
                      </a:pPr>
                      <a:r>
                        <a:rPr lang="en-GB" sz="2400" kern="100" dirty="0">
                          <a:effectLst/>
                          <a:latin typeface="Arial" panose="020B0604020202020204" pitchFamily="34" charset="0"/>
                          <a:cs typeface="Arial" panose="020B0604020202020204" pitchFamily="34" charset="0"/>
                        </a:rPr>
                        <a:t>Find and circle/underline/cross out a target combination of objects each time it occurs (number of times it will occur in each line is not specified).</a:t>
                      </a:r>
                      <a:endParaRPr lang="en-GB" sz="2400" kern="100" dirty="0">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tc>
                <a:extLst>
                  <a:ext uri="{0D108BD9-81ED-4DB2-BD59-A6C34878D82A}">
                    <a16:rowId xmlns:a16="http://schemas.microsoft.com/office/drawing/2014/main" val="2584402752"/>
                  </a:ext>
                </a:extLst>
              </a:tr>
              <a:tr h="616058">
                <a:tc rowSpan="2">
                  <a:txBody>
                    <a:bodyPr/>
                    <a:lstStyle/>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Visual: Short sets of </a:t>
                      </a:r>
                    </a:p>
                    <a:p>
                      <a:pPr marL="342900" lvl="0" indent="-342900">
                        <a:lnSpc>
                          <a:spcPct val="107000"/>
                        </a:lnSpc>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Numbers</a:t>
                      </a:r>
                    </a:p>
                    <a:p>
                      <a:pPr marL="342900" lvl="0" indent="-342900">
                        <a:lnSpc>
                          <a:spcPct val="107000"/>
                        </a:lnSpc>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Letters</a:t>
                      </a:r>
                    </a:p>
                    <a:p>
                      <a:pPr marL="342900" lvl="0" indent="-342900">
                        <a:lnSpc>
                          <a:spcPct val="107000"/>
                        </a:lnSpc>
                        <a:spcAft>
                          <a:spcPts val="800"/>
                        </a:spcAft>
                        <a:buFont typeface="Symbol" panose="05050102010706020507" pitchFamily="18" charset="2"/>
                        <a:buChar char=""/>
                      </a:pPr>
                      <a:r>
                        <a:rPr lang="en-GB" sz="2400" b="0" kern="100" dirty="0">
                          <a:solidFill>
                            <a:schemeClr val="tx1"/>
                          </a:solidFill>
                          <a:effectLst/>
                          <a:latin typeface="Arial" panose="020B0604020202020204" pitchFamily="34" charset="0"/>
                          <a:cs typeface="Arial" panose="020B0604020202020204" pitchFamily="34" charset="0"/>
                        </a:rPr>
                        <a:t>Objects </a:t>
                      </a:r>
                    </a:p>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which vary in size/colour/font</a:t>
                      </a:r>
                    </a:p>
                  </a:txBody>
                  <a:tcPr marL="57593" marR="57593" marT="0" marB="0">
                    <a:solidFill>
                      <a:schemeClr val="accent1">
                        <a:lumMod val="20000"/>
                        <a:lumOff val="80000"/>
                      </a:schemeClr>
                    </a:solidFill>
                  </a:tcPr>
                </a:tc>
                <a:tc>
                  <a:txBody>
                    <a:bodyPr/>
                    <a:lstStyle/>
                    <a:p>
                      <a:pPr>
                        <a:lnSpc>
                          <a:spcPct val="107000"/>
                        </a:lnSpc>
                        <a:spcAft>
                          <a:spcPts val="800"/>
                        </a:spcAft>
                      </a:pPr>
                      <a:r>
                        <a:rPr lang="en-GB" sz="2400" kern="100" dirty="0">
                          <a:effectLst/>
                          <a:latin typeface="Arial" panose="020B0604020202020204" pitchFamily="34" charset="0"/>
                          <a:cs typeface="Arial" panose="020B0604020202020204" pitchFamily="34" charset="0"/>
                        </a:rPr>
                        <a:t>Stroop tests. Find and circle/underline/cross out given types of item, ignoring interference from other stimuli presented in distracting colours/sizes/fonts. </a:t>
                      </a:r>
                    </a:p>
                  </a:txBody>
                  <a:tcPr marL="57593" marR="57593" marT="0" marB="0"/>
                </a:tc>
                <a:extLst>
                  <a:ext uri="{0D108BD9-81ED-4DB2-BD59-A6C34878D82A}">
                    <a16:rowId xmlns:a16="http://schemas.microsoft.com/office/drawing/2014/main" val="2099640935"/>
                  </a:ext>
                </a:extLst>
              </a:tr>
              <a:tr h="482644">
                <a:tc vMerge="1">
                  <a:txBody>
                    <a:bodyPr/>
                    <a:lstStyle/>
                    <a:p>
                      <a:endParaRPr lang="en-GB"/>
                    </a:p>
                  </a:txBody>
                  <a:tcPr/>
                </a:tc>
                <a:tc>
                  <a:txBody>
                    <a:bodyPr/>
                    <a:lstStyle/>
                    <a:p>
                      <a:pPr>
                        <a:lnSpc>
                          <a:spcPct val="107000"/>
                        </a:lnSpc>
                        <a:spcAft>
                          <a:spcPts val="800"/>
                        </a:spcAft>
                      </a:pPr>
                      <a:r>
                        <a:rPr lang="en-GB" sz="2400" kern="100" dirty="0">
                          <a:effectLst/>
                          <a:latin typeface="Arial" panose="020B0604020202020204" pitchFamily="34" charset="0"/>
                          <a:cs typeface="Arial" panose="020B0604020202020204" pitchFamily="34" charset="0"/>
                        </a:rPr>
                        <a:t>OR Find and name given items ignoring interference from other stimuli presented in distracting colours/sizes/fonts. </a:t>
                      </a:r>
                    </a:p>
                  </a:txBody>
                  <a:tcPr marL="57593" marR="57593" marT="0" marB="0"/>
                </a:tc>
                <a:extLst>
                  <a:ext uri="{0D108BD9-81ED-4DB2-BD59-A6C34878D82A}">
                    <a16:rowId xmlns:a16="http://schemas.microsoft.com/office/drawing/2014/main" val="1591696467"/>
                  </a:ext>
                </a:extLst>
              </a:tr>
            </a:tbl>
          </a:graphicData>
        </a:graphic>
      </p:graphicFrame>
      <p:sp>
        <p:nvSpPr>
          <p:cNvPr id="4" name="Slide Number Placeholder 3">
            <a:extLst>
              <a:ext uri="{FF2B5EF4-FFF2-40B4-BE49-F238E27FC236}">
                <a16:creationId xmlns:a16="http://schemas.microsoft.com/office/drawing/2014/main" id="{F4547002-90EE-4225-B03D-2396E3069967}"/>
              </a:ext>
            </a:extLst>
          </p:cNvPr>
          <p:cNvSpPr>
            <a:spLocks noGrp="1"/>
          </p:cNvSpPr>
          <p:nvPr>
            <p:ph type="sldNum" sz="quarter" idx="12"/>
          </p:nvPr>
        </p:nvSpPr>
        <p:spPr/>
        <p:txBody>
          <a:bodyPr/>
          <a:lstStyle/>
          <a:p>
            <a:fld id="{00DFBA50-E04C-43A3-AB73-345F91F11D7C}" type="slidenum">
              <a:rPr lang="en-GB" smtClean="0"/>
              <a:t>28</a:t>
            </a:fld>
            <a:endParaRPr lang="en-GB"/>
          </a:p>
        </p:txBody>
      </p:sp>
    </p:spTree>
    <p:extLst>
      <p:ext uri="{BB962C8B-B14F-4D97-AF65-F5344CB8AC3E}">
        <p14:creationId xmlns:p14="http://schemas.microsoft.com/office/powerpoint/2010/main" val="536206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3A183FA-150B-49A4-B3E9-EE55E082873B}"/>
              </a:ext>
            </a:extLst>
          </p:cNvPr>
          <p:cNvGraphicFramePr>
            <a:graphicFrameLocks noGrp="1"/>
          </p:cNvGraphicFramePr>
          <p:nvPr>
            <p:ph idx="1"/>
            <p:extLst>
              <p:ext uri="{D42A27DB-BD31-4B8C-83A1-F6EECF244321}">
                <p14:modId xmlns:p14="http://schemas.microsoft.com/office/powerpoint/2010/main" val="891494247"/>
              </p:ext>
            </p:extLst>
          </p:nvPr>
        </p:nvGraphicFramePr>
        <p:xfrm>
          <a:off x="651508" y="545979"/>
          <a:ext cx="10623296" cy="5114925"/>
        </p:xfrm>
        <a:graphic>
          <a:graphicData uri="http://schemas.openxmlformats.org/drawingml/2006/table">
            <a:tbl>
              <a:tblPr firstRow="1" firstCol="1" bandRow="1">
                <a:tableStyleId>{5C22544A-7EE6-4342-B048-85BDC9FD1C3A}</a:tableStyleId>
              </a:tblPr>
              <a:tblGrid>
                <a:gridCol w="2980925">
                  <a:extLst>
                    <a:ext uri="{9D8B030D-6E8A-4147-A177-3AD203B41FA5}">
                      <a16:colId xmlns:a16="http://schemas.microsoft.com/office/drawing/2014/main" val="798197446"/>
                    </a:ext>
                  </a:extLst>
                </a:gridCol>
                <a:gridCol w="7642371">
                  <a:extLst>
                    <a:ext uri="{9D8B030D-6E8A-4147-A177-3AD203B41FA5}">
                      <a16:colId xmlns:a16="http://schemas.microsoft.com/office/drawing/2014/main" val="2745094867"/>
                    </a:ext>
                  </a:extLst>
                </a:gridCol>
              </a:tblGrid>
              <a:tr h="156089">
                <a:tc>
                  <a:txBody>
                    <a:bodyPr/>
                    <a:lstStyle/>
                    <a:p>
                      <a:pPr>
                        <a:lnSpc>
                          <a:spcPct val="107000"/>
                        </a:lnSpc>
                        <a:spcAft>
                          <a:spcPts val="800"/>
                        </a:spcAft>
                      </a:pPr>
                      <a:r>
                        <a:rPr lang="en-GB" sz="2400" kern="100" dirty="0">
                          <a:effectLst/>
                        </a:rPr>
                        <a:t>TYPES OF STIMULUS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593" marR="57593" marT="0" marB="0"/>
                </a:tc>
                <a:tc>
                  <a:txBody>
                    <a:bodyPr/>
                    <a:lstStyle/>
                    <a:p>
                      <a:pPr>
                        <a:lnSpc>
                          <a:spcPct val="107000"/>
                        </a:lnSpc>
                        <a:spcAft>
                          <a:spcPts val="800"/>
                        </a:spcAft>
                      </a:pPr>
                      <a:r>
                        <a:rPr lang="en-GB" sz="2400" kern="100" dirty="0">
                          <a:effectLst/>
                        </a:rPr>
                        <a:t>TYPES OF ACTIVITY (ALL TIMED)</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593" marR="57593" marT="0" marB="0"/>
                </a:tc>
                <a:extLst>
                  <a:ext uri="{0D108BD9-81ED-4DB2-BD59-A6C34878D82A}">
                    <a16:rowId xmlns:a16="http://schemas.microsoft.com/office/drawing/2014/main" val="4047815279"/>
                  </a:ext>
                </a:extLst>
              </a:tr>
              <a:tr h="484797">
                <a:tc>
                  <a:txBody>
                    <a:bodyPr/>
                    <a:lstStyle/>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Visual: Key plus rows of letters/numbers/shapes, each next to an empty box.</a:t>
                      </a:r>
                    </a:p>
                    <a:p>
                      <a:pPr>
                        <a:lnSpc>
                          <a:spcPct val="107000"/>
                        </a:lnSpc>
                        <a:spcAft>
                          <a:spcPts val="800"/>
                        </a:spcAft>
                      </a:pPr>
                      <a:endParaRPr lang="en-GB" sz="240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solidFill>
                      <a:schemeClr val="accent1">
                        <a:lumMod val="20000"/>
                        <a:lumOff val="80000"/>
                      </a:schemeClr>
                    </a:solidFill>
                  </a:tcPr>
                </a:tc>
                <a:tc>
                  <a:txBody>
                    <a:bodyPr/>
                    <a:lstStyle/>
                    <a:p>
                      <a:pPr>
                        <a:lnSpc>
                          <a:spcPct val="107000"/>
                        </a:lnSpc>
                        <a:spcAft>
                          <a:spcPts val="800"/>
                        </a:spcAft>
                      </a:pPr>
                      <a:r>
                        <a:rPr lang="en-GB" sz="2400" kern="100" dirty="0">
                          <a:effectLst/>
                          <a:latin typeface="Arial" panose="020B0604020202020204" pitchFamily="34" charset="0"/>
                          <a:cs typeface="Arial" panose="020B0604020202020204" pitchFamily="34" charset="0"/>
                        </a:rPr>
                        <a:t>Use key to write/draw the appropriate matching item next to/below the letter/number/shape.</a:t>
                      </a:r>
                      <a:endParaRPr lang="en-GB" sz="2400" kern="100" dirty="0">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tc>
                <a:extLst>
                  <a:ext uri="{0D108BD9-81ED-4DB2-BD59-A6C34878D82A}">
                    <a16:rowId xmlns:a16="http://schemas.microsoft.com/office/drawing/2014/main" val="1568798588"/>
                  </a:ext>
                </a:extLst>
              </a:tr>
              <a:tr h="484797">
                <a:tc>
                  <a:txBody>
                    <a:bodyPr/>
                    <a:lstStyle/>
                    <a:p>
                      <a:pPr>
                        <a:lnSpc>
                          <a:spcPct val="107000"/>
                        </a:lnSpc>
                        <a:spcAft>
                          <a:spcPts val="800"/>
                        </a:spcAft>
                      </a:pPr>
                      <a:r>
                        <a:rPr lang="en-GB" sz="2400" b="0" kern="100" dirty="0">
                          <a:solidFill>
                            <a:schemeClr val="tx1"/>
                          </a:solidFill>
                          <a:effectLst/>
                          <a:latin typeface="Arial" panose="020B0604020202020204" pitchFamily="34" charset="0"/>
                          <a:cs typeface="Arial" panose="020B0604020202020204" pitchFamily="34" charset="0"/>
                        </a:rPr>
                        <a:t>Verbal instruction to say as many words as possible from a given category, or beginning with a specific letter.</a:t>
                      </a:r>
                      <a:endParaRPr lang="en-GB" sz="240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solidFill>
                      <a:schemeClr val="accent1">
                        <a:lumMod val="20000"/>
                        <a:lumOff val="80000"/>
                      </a:schemeClr>
                    </a:solidFill>
                  </a:tcPr>
                </a:tc>
                <a:tc>
                  <a:txBody>
                    <a:bodyPr/>
                    <a:lstStyle/>
                    <a:p>
                      <a:pPr>
                        <a:lnSpc>
                          <a:spcPct val="107000"/>
                        </a:lnSpc>
                        <a:spcAft>
                          <a:spcPts val="800"/>
                        </a:spcAft>
                      </a:pPr>
                      <a:r>
                        <a:rPr lang="en-GB" sz="2400" kern="100" dirty="0">
                          <a:effectLst/>
                          <a:latin typeface="Arial" panose="020B0604020202020204" pitchFamily="34" charset="0"/>
                          <a:cs typeface="Arial" panose="020B0604020202020204" pitchFamily="34" charset="0"/>
                        </a:rPr>
                        <a:t>Say as many words as possible in the time available.</a:t>
                      </a:r>
                      <a:endParaRPr lang="en-GB" sz="2400" kern="100" dirty="0">
                        <a:effectLst/>
                        <a:latin typeface="Arial" panose="020B0604020202020204" pitchFamily="34" charset="0"/>
                        <a:ea typeface="Calibri" panose="020F0502020204030204" pitchFamily="34" charset="0"/>
                        <a:cs typeface="Arial" panose="020B0604020202020204" pitchFamily="34" charset="0"/>
                      </a:endParaRPr>
                    </a:p>
                  </a:txBody>
                  <a:tcPr marL="57593" marR="57593" marT="0" marB="0"/>
                </a:tc>
                <a:extLst>
                  <a:ext uri="{0D108BD9-81ED-4DB2-BD59-A6C34878D82A}">
                    <a16:rowId xmlns:a16="http://schemas.microsoft.com/office/drawing/2014/main" val="3808194816"/>
                  </a:ext>
                </a:extLst>
              </a:tr>
            </a:tbl>
          </a:graphicData>
        </a:graphic>
      </p:graphicFrame>
      <p:sp>
        <p:nvSpPr>
          <p:cNvPr id="4" name="Slide Number Placeholder 3">
            <a:extLst>
              <a:ext uri="{FF2B5EF4-FFF2-40B4-BE49-F238E27FC236}">
                <a16:creationId xmlns:a16="http://schemas.microsoft.com/office/drawing/2014/main" id="{F4547002-90EE-4225-B03D-2396E3069967}"/>
              </a:ext>
            </a:extLst>
          </p:cNvPr>
          <p:cNvSpPr>
            <a:spLocks noGrp="1"/>
          </p:cNvSpPr>
          <p:nvPr>
            <p:ph type="sldNum" sz="quarter" idx="12"/>
          </p:nvPr>
        </p:nvSpPr>
        <p:spPr/>
        <p:txBody>
          <a:bodyPr/>
          <a:lstStyle/>
          <a:p>
            <a:fld id="{00DFBA50-E04C-43A3-AB73-345F91F11D7C}" type="slidenum">
              <a:rPr lang="en-GB" smtClean="0"/>
              <a:t>29</a:t>
            </a:fld>
            <a:endParaRPr lang="en-GB"/>
          </a:p>
        </p:txBody>
      </p:sp>
    </p:spTree>
    <p:extLst>
      <p:ext uri="{BB962C8B-B14F-4D97-AF65-F5344CB8AC3E}">
        <p14:creationId xmlns:p14="http://schemas.microsoft.com/office/powerpoint/2010/main" val="3805328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DEF3-7090-4445-8556-01E060A513A2}"/>
              </a:ext>
            </a:extLst>
          </p:cNvPr>
          <p:cNvSpPr>
            <a:spLocks noGrp="1"/>
          </p:cNvSpPr>
          <p:nvPr>
            <p:ph type="title"/>
          </p:nvPr>
        </p:nvSpPr>
        <p:spPr/>
        <p:txBody>
          <a:bodyPr/>
          <a:lstStyle/>
          <a:p>
            <a:r>
              <a:rPr lang="en-GB" dirty="0"/>
              <a:t>WITHDRAWAL OF WRIT</a:t>
            </a:r>
            <a:br>
              <a:rPr lang="en-GB" dirty="0"/>
            </a:br>
            <a:endParaRPr lang="en-GB" dirty="0"/>
          </a:p>
        </p:txBody>
      </p:sp>
      <p:sp>
        <p:nvSpPr>
          <p:cNvPr id="3" name="Content Placeholder 2">
            <a:extLst>
              <a:ext uri="{FF2B5EF4-FFF2-40B4-BE49-F238E27FC236}">
                <a16:creationId xmlns:a16="http://schemas.microsoft.com/office/drawing/2014/main" id="{9F4EA692-418B-4C85-A4C2-23FC74D12C36}"/>
              </a:ext>
            </a:extLst>
          </p:cNvPr>
          <p:cNvSpPr>
            <a:spLocks noGrp="1"/>
          </p:cNvSpPr>
          <p:nvPr>
            <p:ph idx="1"/>
          </p:nvPr>
        </p:nvSpPr>
        <p:spPr/>
        <p:txBody>
          <a:bodyPr/>
          <a:lstStyle/>
          <a:p>
            <a:pPr marL="0" indent="0">
              <a:buNone/>
            </a:pPr>
            <a:r>
              <a:rPr lang="en-GB" dirty="0"/>
              <a:t>WRIT will be withdrawn from the Pre-16 and Post-16 lists on </a:t>
            </a:r>
          </a:p>
          <a:p>
            <a:pPr marL="0" indent="0">
              <a:buNone/>
            </a:pPr>
            <a:r>
              <a:rPr lang="en-GB" b="1" dirty="0"/>
              <a:t>1</a:t>
            </a:r>
            <a:r>
              <a:rPr lang="en-GB" b="1" baseline="30000" dirty="0"/>
              <a:t>st</a:t>
            </a:r>
            <a:r>
              <a:rPr lang="en-GB" b="1" dirty="0"/>
              <a:t> January 2026.</a:t>
            </a:r>
          </a:p>
          <a:p>
            <a:pPr marL="0" indent="0">
              <a:buNone/>
            </a:pPr>
            <a:endParaRPr lang="en-GB" b="1" dirty="0"/>
          </a:p>
          <a:p>
            <a:pPr marL="0" indent="0">
              <a:buNone/>
            </a:pPr>
            <a:r>
              <a:rPr lang="en-GB" dirty="0"/>
              <a:t>There will be a grace period of 12 calendar months after this date for continuing to use WRIT. The grace period will end on </a:t>
            </a:r>
          </a:p>
          <a:p>
            <a:pPr marL="0" indent="0">
              <a:buNone/>
            </a:pPr>
            <a:r>
              <a:rPr lang="en-GB" b="1" dirty="0"/>
              <a:t>31 December 2026.</a:t>
            </a:r>
            <a:endParaRPr lang="en-GB" dirty="0"/>
          </a:p>
        </p:txBody>
      </p:sp>
      <p:sp>
        <p:nvSpPr>
          <p:cNvPr id="4" name="Slide Number Placeholder 3">
            <a:extLst>
              <a:ext uri="{FF2B5EF4-FFF2-40B4-BE49-F238E27FC236}">
                <a16:creationId xmlns:a16="http://schemas.microsoft.com/office/drawing/2014/main" id="{5F2423B2-5E65-4E3E-80A7-35EDF7F596FC}"/>
              </a:ext>
            </a:extLst>
          </p:cNvPr>
          <p:cNvSpPr>
            <a:spLocks noGrp="1"/>
          </p:cNvSpPr>
          <p:nvPr>
            <p:ph type="sldNum" sz="quarter" idx="12"/>
          </p:nvPr>
        </p:nvSpPr>
        <p:spPr/>
        <p:txBody>
          <a:bodyPr/>
          <a:lstStyle/>
          <a:p>
            <a:fld id="{00DFBA50-E04C-43A3-AB73-345F91F11D7C}" type="slidenum">
              <a:rPr lang="en-GB" smtClean="0"/>
              <a:t>3</a:t>
            </a:fld>
            <a:endParaRPr lang="en-GB"/>
          </a:p>
        </p:txBody>
      </p:sp>
    </p:spTree>
    <p:extLst>
      <p:ext uri="{BB962C8B-B14F-4D97-AF65-F5344CB8AC3E}">
        <p14:creationId xmlns:p14="http://schemas.microsoft.com/office/powerpoint/2010/main" val="2223129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2801C9-933F-4467-BFB3-58C302329ED7}"/>
              </a:ext>
            </a:extLst>
          </p:cNvPr>
          <p:cNvSpPr>
            <a:spLocks noGrp="1"/>
          </p:cNvSpPr>
          <p:nvPr>
            <p:ph type="sldNum" sz="quarter" idx="12"/>
          </p:nvPr>
        </p:nvSpPr>
        <p:spPr/>
        <p:txBody>
          <a:bodyPr/>
          <a:lstStyle/>
          <a:p>
            <a:fld id="{00DFBA50-E04C-43A3-AB73-345F91F11D7C}" type="slidenum">
              <a:rPr lang="en-GB" smtClean="0"/>
              <a:t>30</a:t>
            </a:fld>
            <a:endParaRPr lang="en-GB"/>
          </a:p>
        </p:txBody>
      </p:sp>
      <p:graphicFrame>
        <p:nvGraphicFramePr>
          <p:cNvPr id="2" name="Table 4">
            <a:extLst>
              <a:ext uri="{FF2B5EF4-FFF2-40B4-BE49-F238E27FC236}">
                <a16:creationId xmlns:a16="http://schemas.microsoft.com/office/drawing/2014/main" id="{23E88847-FD48-4EE4-9C16-A10B8E78A39A}"/>
              </a:ext>
            </a:extLst>
          </p:cNvPr>
          <p:cNvGraphicFramePr>
            <a:graphicFrameLocks noGrp="1"/>
          </p:cNvGraphicFramePr>
          <p:nvPr>
            <p:extLst>
              <p:ext uri="{D42A27DB-BD31-4B8C-83A1-F6EECF244321}">
                <p14:modId xmlns:p14="http://schemas.microsoft.com/office/powerpoint/2010/main" val="3216223304"/>
              </p:ext>
            </p:extLst>
          </p:nvPr>
        </p:nvGraphicFramePr>
        <p:xfrm>
          <a:off x="735724" y="441434"/>
          <a:ext cx="9963807" cy="5485764"/>
        </p:xfrm>
        <a:graphic>
          <a:graphicData uri="http://schemas.openxmlformats.org/drawingml/2006/table">
            <a:tbl>
              <a:tblPr firstRow="1" bandRow="1">
                <a:tableStyleId>{5C22544A-7EE6-4342-B048-85BDC9FD1C3A}</a:tableStyleId>
              </a:tblPr>
              <a:tblGrid>
                <a:gridCol w="9963807">
                  <a:extLst>
                    <a:ext uri="{9D8B030D-6E8A-4147-A177-3AD203B41FA5}">
                      <a16:colId xmlns:a16="http://schemas.microsoft.com/office/drawing/2014/main" val="2631218334"/>
                    </a:ext>
                  </a:extLst>
                </a:gridCol>
              </a:tblGrid>
              <a:tr h="5053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solidFill>
                            <a:schemeClr val="tx1"/>
                          </a:solidFill>
                          <a:latin typeface="Arial" panose="020B0604020202020204" pitchFamily="34" charset="0"/>
                          <a:cs typeface="Arial" panose="020B0604020202020204" pitchFamily="34" charset="0"/>
                        </a:rPr>
                        <a:t>Skills and knowledge required to respond:</a:t>
                      </a:r>
                    </a:p>
                  </a:txBody>
                  <a:tcPr/>
                </a:tc>
                <a:extLst>
                  <a:ext uri="{0D108BD9-81ED-4DB2-BD59-A6C34878D82A}">
                    <a16:rowId xmlns:a16="http://schemas.microsoft.com/office/drawing/2014/main" val="3380673644"/>
                  </a:ext>
                </a:extLst>
              </a:tr>
              <a:tr h="1135155">
                <a:tc>
                  <a:txBody>
                    <a:bodyPr/>
                    <a:lstStyle/>
                    <a:p>
                      <a:pPr>
                        <a:lnSpc>
                          <a:spcPct val="120000"/>
                        </a:lnSpc>
                        <a:spcAft>
                          <a:spcPts val="800"/>
                        </a:spcAft>
                      </a:pPr>
                      <a:r>
                        <a:rPr lang="en-GB" sz="2800" kern="100" dirty="0">
                          <a:effectLst/>
                          <a:latin typeface="Arial" panose="020B0604020202020204" pitchFamily="34" charset="0"/>
                          <a:ea typeface="Calibri" panose="020F0502020204030204" pitchFamily="34" charset="0"/>
                          <a:cs typeface="Arial" panose="020B0604020202020204" pitchFamily="34" charset="0"/>
                        </a:rPr>
                        <a:t>Know and recognise the numbers/letters/objects, on their own, and in sequences/combinations</a:t>
                      </a:r>
                    </a:p>
                  </a:txBody>
                  <a:tcPr/>
                </a:tc>
                <a:extLst>
                  <a:ext uri="{0D108BD9-81ED-4DB2-BD59-A6C34878D82A}">
                    <a16:rowId xmlns:a16="http://schemas.microsoft.com/office/drawing/2014/main" val="1984320486"/>
                  </a:ext>
                </a:extLst>
              </a:tr>
              <a:tr h="803215">
                <a:tc>
                  <a:txBody>
                    <a:bodyPr/>
                    <a:lstStyle/>
                    <a:p>
                      <a:pPr>
                        <a:lnSpc>
                          <a:spcPct val="120000"/>
                        </a:lnSpc>
                        <a:spcAft>
                          <a:spcPts val="800"/>
                        </a:spcAft>
                      </a:pPr>
                      <a:r>
                        <a:rPr lang="en-GB" sz="2800" kern="100" dirty="0">
                          <a:effectLst/>
                          <a:latin typeface="Arial" panose="020B0604020202020204" pitchFamily="34" charset="0"/>
                          <a:ea typeface="Calibri" panose="020F0502020204030204" pitchFamily="34" charset="0"/>
                          <a:cs typeface="Arial" panose="020B0604020202020204" pitchFamily="34" charset="0"/>
                        </a:rPr>
                        <a:t>Visually discriminate between similar looking items. </a:t>
                      </a:r>
                    </a:p>
                  </a:txBody>
                  <a:tcPr/>
                </a:tc>
                <a:extLst>
                  <a:ext uri="{0D108BD9-81ED-4DB2-BD59-A6C34878D82A}">
                    <a16:rowId xmlns:a16="http://schemas.microsoft.com/office/drawing/2014/main" val="4067533704"/>
                  </a:ext>
                </a:extLst>
              </a:tr>
              <a:tr h="1541481">
                <a:tc>
                  <a:txBody>
                    <a:bodyPr/>
                    <a:lstStyle/>
                    <a:p>
                      <a:pPr>
                        <a:lnSpc>
                          <a:spcPct val="120000"/>
                        </a:lnSpc>
                        <a:spcAft>
                          <a:spcPts val="800"/>
                        </a:spcAft>
                      </a:pPr>
                      <a:r>
                        <a:rPr lang="en-GB" sz="2800" kern="100" dirty="0">
                          <a:effectLst/>
                          <a:latin typeface="Arial" panose="020B0604020202020204" pitchFamily="34" charset="0"/>
                          <a:ea typeface="Calibri" panose="020F0502020204030204" pitchFamily="34" charset="0"/>
                          <a:cs typeface="Arial" panose="020B0604020202020204" pitchFamily="34" charset="0"/>
                        </a:rPr>
                        <a:t>Scan a row at speed. OR </a:t>
                      </a:r>
                      <a:r>
                        <a:rPr lang="en-GB" sz="2800" kern="100" dirty="0">
                          <a:latin typeface="Arial" panose="020B0604020202020204" pitchFamily="34" charset="0"/>
                          <a:ea typeface="Calibri" panose="020F0502020204030204" pitchFamily="34" charset="0"/>
                          <a:cs typeface="Arial" panose="020B0604020202020204" pitchFamily="34" charset="0"/>
                        </a:rPr>
                        <a:t>Scan a densely packed page at speed. OR Scan backwards and forwards between the key and the boxes over varying distances. </a:t>
                      </a:r>
                      <a:endParaRPr lang="en-GB" sz="2800" kern="1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396922392"/>
                  </a:ext>
                </a:extLst>
              </a:tr>
              <a:tr h="803215">
                <a:tc>
                  <a:txBody>
                    <a:bodyPr/>
                    <a:lstStyle/>
                    <a:p>
                      <a:pPr>
                        <a:lnSpc>
                          <a:spcPct val="120000"/>
                        </a:lnSpc>
                        <a:spcAft>
                          <a:spcPts val="800"/>
                        </a:spcAft>
                      </a:pPr>
                      <a:r>
                        <a:rPr lang="en-GB" sz="2800" kern="100" dirty="0">
                          <a:latin typeface="Arial" panose="020B0604020202020204" pitchFamily="34" charset="0"/>
                          <a:ea typeface="Calibri" panose="020F0502020204030204" pitchFamily="34" charset="0"/>
                          <a:cs typeface="Arial" panose="020B0604020202020204" pitchFamily="34" charset="0"/>
                        </a:rPr>
                        <a:t>Keep track of place.  </a:t>
                      </a:r>
                    </a:p>
                  </a:txBody>
                  <a:tcPr/>
                </a:tc>
                <a:extLst>
                  <a:ext uri="{0D108BD9-81ED-4DB2-BD59-A6C34878D82A}">
                    <a16:rowId xmlns:a16="http://schemas.microsoft.com/office/drawing/2014/main" val="2736858333"/>
                  </a:ext>
                </a:extLst>
              </a:tr>
              <a:tr h="645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kern="100" dirty="0">
                          <a:latin typeface="Arial" panose="020B0604020202020204" pitchFamily="34" charset="0"/>
                          <a:ea typeface="Calibri" panose="020F0502020204030204" pitchFamily="34" charset="0"/>
                          <a:cs typeface="Arial" panose="020B0604020202020204" pitchFamily="34" charset="0"/>
                        </a:rPr>
                        <a:t>Rapidly memorise combinations (to achieve greater speed). </a:t>
                      </a:r>
                    </a:p>
                  </a:txBody>
                  <a:tcPr/>
                </a:tc>
                <a:extLst>
                  <a:ext uri="{0D108BD9-81ED-4DB2-BD59-A6C34878D82A}">
                    <a16:rowId xmlns:a16="http://schemas.microsoft.com/office/drawing/2014/main" val="2162038653"/>
                  </a:ext>
                </a:extLst>
              </a:tr>
            </a:tbl>
          </a:graphicData>
        </a:graphic>
      </p:graphicFrame>
    </p:spTree>
    <p:extLst>
      <p:ext uri="{BB962C8B-B14F-4D97-AF65-F5344CB8AC3E}">
        <p14:creationId xmlns:p14="http://schemas.microsoft.com/office/powerpoint/2010/main" val="1985283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EA2E88A-71C6-4BB7-A8C7-2E25327435EF}"/>
              </a:ext>
            </a:extLst>
          </p:cNvPr>
          <p:cNvSpPr>
            <a:spLocks noGrp="1"/>
          </p:cNvSpPr>
          <p:nvPr>
            <p:ph type="sldNum" sz="quarter" idx="12"/>
          </p:nvPr>
        </p:nvSpPr>
        <p:spPr/>
        <p:txBody>
          <a:bodyPr/>
          <a:lstStyle/>
          <a:p>
            <a:fld id="{00DFBA50-E04C-43A3-AB73-345F91F11D7C}" type="slidenum">
              <a:rPr lang="en-GB" smtClean="0"/>
              <a:t>31</a:t>
            </a:fld>
            <a:endParaRPr lang="en-GB"/>
          </a:p>
        </p:txBody>
      </p:sp>
      <p:graphicFrame>
        <p:nvGraphicFramePr>
          <p:cNvPr id="2" name="Table 4">
            <a:extLst>
              <a:ext uri="{FF2B5EF4-FFF2-40B4-BE49-F238E27FC236}">
                <a16:creationId xmlns:a16="http://schemas.microsoft.com/office/drawing/2014/main" id="{877C8B24-B16E-46E6-AA25-AD47F75E2770}"/>
              </a:ext>
            </a:extLst>
          </p:cNvPr>
          <p:cNvGraphicFramePr>
            <a:graphicFrameLocks noGrp="1"/>
          </p:cNvGraphicFramePr>
          <p:nvPr>
            <p:extLst>
              <p:ext uri="{D42A27DB-BD31-4B8C-83A1-F6EECF244321}">
                <p14:modId xmlns:p14="http://schemas.microsoft.com/office/powerpoint/2010/main" val="1996026274"/>
              </p:ext>
            </p:extLst>
          </p:nvPr>
        </p:nvGraphicFramePr>
        <p:xfrm>
          <a:off x="767255" y="536028"/>
          <a:ext cx="9879724" cy="5447275"/>
        </p:xfrm>
        <a:graphic>
          <a:graphicData uri="http://schemas.openxmlformats.org/drawingml/2006/table">
            <a:tbl>
              <a:tblPr firstRow="1" bandRow="1">
                <a:tableStyleId>{5C22544A-7EE6-4342-B048-85BDC9FD1C3A}</a:tableStyleId>
              </a:tblPr>
              <a:tblGrid>
                <a:gridCol w="9879724">
                  <a:extLst>
                    <a:ext uri="{9D8B030D-6E8A-4147-A177-3AD203B41FA5}">
                      <a16:colId xmlns:a16="http://schemas.microsoft.com/office/drawing/2014/main" val="3744761249"/>
                    </a:ext>
                  </a:extLst>
                </a:gridCol>
              </a:tblGrid>
              <a:tr h="3996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solidFill>
                            <a:schemeClr val="tx1"/>
                          </a:solidFill>
                          <a:latin typeface="Arial" panose="020B0604020202020204" pitchFamily="34" charset="0"/>
                          <a:cs typeface="Arial" panose="020B0604020202020204" pitchFamily="34" charset="0"/>
                        </a:rPr>
                        <a:t>Skills and knowledge required to respond:</a:t>
                      </a:r>
                    </a:p>
                  </a:txBody>
                  <a:tcPr/>
                </a:tc>
                <a:extLst>
                  <a:ext uri="{0D108BD9-81ED-4DB2-BD59-A6C34878D82A}">
                    <a16:rowId xmlns:a16="http://schemas.microsoft.com/office/drawing/2014/main" val="441930848"/>
                  </a:ext>
                </a:extLst>
              </a:tr>
              <a:tr h="1771503">
                <a:tc>
                  <a:txBody>
                    <a:bodyPr/>
                    <a:lstStyle/>
                    <a:p>
                      <a:pPr>
                        <a:lnSpc>
                          <a:spcPct val="120000"/>
                        </a:lnSpc>
                        <a:spcAft>
                          <a:spcPts val="800"/>
                        </a:spcAft>
                      </a:pPr>
                      <a:r>
                        <a:rPr lang="en-GB" sz="2800" kern="100" dirty="0">
                          <a:effectLst/>
                          <a:latin typeface="Arial" panose="020B0604020202020204" pitchFamily="34" charset="0"/>
                          <a:ea typeface="Calibri" panose="020F0502020204030204" pitchFamily="34" charset="0"/>
                          <a:cs typeface="Times New Roman" panose="02020603050405020304" pitchFamily="18" charset="0"/>
                        </a:rPr>
                        <a:t>Retrieve phonological representation of the number/letter/object from long term memory.</a:t>
                      </a:r>
                    </a:p>
                    <a:p>
                      <a:endParaRPr lang="en-GB" sz="2800" dirty="0"/>
                    </a:p>
                  </a:txBody>
                  <a:tcPr/>
                </a:tc>
                <a:extLst>
                  <a:ext uri="{0D108BD9-81ED-4DB2-BD59-A6C34878D82A}">
                    <a16:rowId xmlns:a16="http://schemas.microsoft.com/office/drawing/2014/main" val="3085395478"/>
                  </a:ext>
                </a:extLst>
              </a:tr>
              <a:tr h="1219688">
                <a:tc>
                  <a:txBody>
                    <a:bodyPr/>
                    <a:lstStyle/>
                    <a:p>
                      <a:pPr>
                        <a:lnSpc>
                          <a:spcPct val="120000"/>
                        </a:lnSpc>
                        <a:spcAft>
                          <a:spcPts val="800"/>
                        </a:spcAft>
                      </a:pPr>
                      <a:r>
                        <a:rPr lang="en-GB" sz="2800" dirty="0">
                          <a:effectLst/>
                          <a:latin typeface="Arial" panose="020B0604020202020204" pitchFamily="34" charset="0"/>
                          <a:ea typeface="Calibri" panose="020F0502020204030204" pitchFamily="34" charset="0"/>
                        </a:rPr>
                        <a:t>Articulate the name in speech</a:t>
                      </a:r>
                      <a:endParaRPr lang="en-GB" sz="2800" dirty="0">
                        <a:latin typeface="Arial" panose="020B0604020202020204" pitchFamily="34" charset="0"/>
                        <a:ea typeface="Calibri" panose="020F0502020204030204" pitchFamily="34" charset="0"/>
                      </a:endParaRPr>
                    </a:p>
                    <a:p>
                      <a:endParaRPr lang="en-GB" sz="2800" dirty="0"/>
                    </a:p>
                  </a:txBody>
                  <a:tcPr/>
                </a:tc>
                <a:extLst>
                  <a:ext uri="{0D108BD9-81ED-4DB2-BD59-A6C34878D82A}">
                    <a16:rowId xmlns:a16="http://schemas.microsoft.com/office/drawing/2014/main" val="1287450212"/>
                  </a:ext>
                </a:extLst>
              </a:tr>
              <a:tr h="19379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latin typeface="Arial" panose="020B0604020202020204" pitchFamily="34" charset="0"/>
                          <a:ea typeface="Calibri" panose="020F0502020204030204" pitchFamily="34" charset="0"/>
                        </a:rPr>
                        <a:t>Motor coordination to circle/underline/cross out at speed OR write/draw the responses within the boxes.</a:t>
                      </a:r>
                    </a:p>
                    <a:p>
                      <a:endParaRPr lang="en-GB" sz="2800" dirty="0"/>
                    </a:p>
                  </a:txBody>
                  <a:tcPr/>
                </a:tc>
                <a:extLst>
                  <a:ext uri="{0D108BD9-81ED-4DB2-BD59-A6C34878D82A}">
                    <a16:rowId xmlns:a16="http://schemas.microsoft.com/office/drawing/2014/main" val="3545843407"/>
                  </a:ext>
                </a:extLst>
              </a:tr>
            </a:tbl>
          </a:graphicData>
        </a:graphic>
      </p:graphicFrame>
    </p:spTree>
    <p:extLst>
      <p:ext uri="{BB962C8B-B14F-4D97-AF65-F5344CB8AC3E}">
        <p14:creationId xmlns:p14="http://schemas.microsoft.com/office/powerpoint/2010/main" val="3393579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ED62AD2-36F2-4C27-8F00-14336F61C7CD}"/>
              </a:ext>
            </a:extLst>
          </p:cNvPr>
          <p:cNvSpPr>
            <a:spLocks noGrp="1"/>
          </p:cNvSpPr>
          <p:nvPr>
            <p:ph type="sldNum" sz="quarter" idx="12"/>
          </p:nvPr>
        </p:nvSpPr>
        <p:spPr/>
        <p:txBody>
          <a:bodyPr/>
          <a:lstStyle/>
          <a:p>
            <a:fld id="{00DFBA50-E04C-43A3-AB73-345F91F11D7C}" type="slidenum">
              <a:rPr lang="en-GB" smtClean="0"/>
              <a:t>32</a:t>
            </a:fld>
            <a:endParaRPr lang="en-GB"/>
          </a:p>
        </p:txBody>
      </p:sp>
      <p:graphicFrame>
        <p:nvGraphicFramePr>
          <p:cNvPr id="7" name="Table 7">
            <a:extLst>
              <a:ext uri="{FF2B5EF4-FFF2-40B4-BE49-F238E27FC236}">
                <a16:creationId xmlns:a16="http://schemas.microsoft.com/office/drawing/2014/main" id="{0A14A70B-5C9D-4EC1-8C40-D3E88262197C}"/>
              </a:ext>
            </a:extLst>
          </p:cNvPr>
          <p:cNvGraphicFramePr>
            <a:graphicFrameLocks noGrp="1"/>
          </p:cNvGraphicFramePr>
          <p:nvPr>
            <p:extLst>
              <p:ext uri="{D42A27DB-BD31-4B8C-83A1-F6EECF244321}">
                <p14:modId xmlns:p14="http://schemas.microsoft.com/office/powerpoint/2010/main" val="2457737247"/>
              </p:ext>
            </p:extLst>
          </p:nvPr>
        </p:nvGraphicFramePr>
        <p:xfrm>
          <a:off x="819808" y="641131"/>
          <a:ext cx="9953296" cy="5213129"/>
        </p:xfrm>
        <a:graphic>
          <a:graphicData uri="http://schemas.openxmlformats.org/drawingml/2006/table">
            <a:tbl>
              <a:tblPr firstRow="1" bandRow="1">
                <a:tableStyleId>{5C22544A-7EE6-4342-B048-85BDC9FD1C3A}</a:tableStyleId>
              </a:tblPr>
              <a:tblGrid>
                <a:gridCol w="9953296">
                  <a:extLst>
                    <a:ext uri="{9D8B030D-6E8A-4147-A177-3AD203B41FA5}">
                      <a16:colId xmlns:a16="http://schemas.microsoft.com/office/drawing/2014/main" val="1157495279"/>
                    </a:ext>
                  </a:extLst>
                </a:gridCol>
              </a:tblGrid>
              <a:tr h="722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solidFill>
                            <a:schemeClr val="tx1"/>
                          </a:solidFill>
                          <a:latin typeface="Arial" panose="020B0604020202020204" pitchFamily="34" charset="0"/>
                          <a:cs typeface="Arial" panose="020B0604020202020204" pitchFamily="34" charset="0"/>
                        </a:rPr>
                        <a:t>Skills and knowledge required to respond:</a:t>
                      </a:r>
                    </a:p>
                  </a:txBody>
                  <a:tcPr/>
                </a:tc>
                <a:extLst>
                  <a:ext uri="{0D108BD9-81ED-4DB2-BD59-A6C34878D82A}">
                    <a16:rowId xmlns:a16="http://schemas.microsoft.com/office/drawing/2014/main" val="2032489315"/>
                  </a:ext>
                </a:extLst>
              </a:tr>
              <a:tr h="1489403">
                <a:tc>
                  <a:txBody>
                    <a:bodyPr/>
                    <a:lstStyle/>
                    <a:p>
                      <a:pPr>
                        <a:lnSpc>
                          <a:spcPct val="120000"/>
                        </a:lnSpc>
                        <a:spcAft>
                          <a:spcPts val="800"/>
                        </a:spcAft>
                      </a:pPr>
                      <a:r>
                        <a:rPr lang="en-GB" sz="2800" kern="100" dirty="0">
                          <a:effectLst/>
                          <a:latin typeface="Arial" panose="020B0604020202020204" pitchFamily="34" charset="0"/>
                          <a:ea typeface="Calibri" panose="020F0502020204030204" pitchFamily="34" charset="0"/>
                          <a:cs typeface="Times New Roman" panose="02020603050405020304" pitchFamily="18" charset="0"/>
                        </a:rPr>
                        <a:t>Direct attention consistently and pay attention to details. </a:t>
                      </a:r>
                    </a:p>
                  </a:txBody>
                  <a:tcPr/>
                </a:tc>
                <a:extLst>
                  <a:ext uri="{0D108BD9-81ED-4DB2-BD59-A6C34878D82A}">
                    <a16:rowId xmlns:a16="http://schemas.microsoft.com/office/drawing/2014/main" val="3525094178"/>
                  </a:ext>
                </a:extLst>
              </a:tr>
              <a:tr h="1489403">
                <a:tc>
                  <a:txBody>
                    <a:bodyPr/>
                    <a:lstStyle/>
                    <a:p>
                      <a:pPr>
                        <a:lnSpc>
                          <a:spcPct val="120000"/>
                        </a:lnSpc>
                        <a:spcAft>
                          <a:spcPts val="800"/>
                        </a:spcAft>
                      </a:pPr>
                      <a:r>
                        <a:rPr lang="en-GB" sz="2800" dirty="0">
                          <a:latin typeface="Arial" panose="020B0604020202020204" pitchFamily="34" charset="0"/>
                          <a:ea typeface="Calibri" panose="020F0502020204030204" pitchFamily="34" charset="0"/>
                        </a:rPr>
                        <a:t>Inhibit incorrect responses, ignore distractions from competing stimuli. </a:t>
                      </a:r>
                    </a:p>
                  </a:txBody>
                  <a:tcPr/>
                </a:tc>
                <a:extLst>
                  <a:ext uri="{0D108BD9-81ED-4DB2-BD59-A6C34878D82A}">
                    <a16:rowId xmlns:a16="http://schemas.microsoft.com/office/drawing/2014/main" val="4098339962"/>
                  </a:ext>
                </a:extLst>
              </a:tr>
              <a:tr h="789799">
                <a:tc>
                  <a:txBody>
                    <a:bodyPr/>
                    <a:lstStyle/>
                    <a:p>
                      <a:pPr>
                        <a:lnSpc>
                          <a:spcPct val="120000"/>
                        </a:lnSpc>
                        <a:spcAft>
                          <a:spcPts val="800"/>
                        </a:spcAft>
                      </a:pPr>
                      <a:r>
                        <a:rPr lang="en-GB" sz="2800" dirty="0">
                          <a:latin typeface="Arial" panose="020B0604020202020204" pitchFamily="34" charset="0"/>
                        </a:rPr>
                        <a:t>Inhibit repetition of previous spoken stimuli.</a:t>
                      </a:r>
                      <a:endParaRPr lang="en-GB" sz="2800" dirty="0"/>
                    </a:p>
                  </a:txBody>
                  <a:tcPr/>
                </a:tc>
                <a:extLst>
                  <a:ext uri="{0D108BD9-81ED-4DB2-BD59-A6C34878D82A}">
                    <a16:rowId xmlns:a16="http://schemas.microsoft.com/office/drawing/2014/main" val="2247727397"/>
                  </a:ext>
                </a:extLst>
              </a:tr>
              <a:tr h="722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effectLst/>
                          <a:latin typeface="Arial" panose="020B0604020202020204" pitchFamily="34" charset="0"/>
                          <a:ea typeface="Calibri" panose="020F0502020204030204" pitchFamily="34" charset="0"/>
                        </a:rPr>
                        <a:t>Inhibit impulse to rush and miss out items</a:t>
                      </a:r>
                    </a:p>
                  </a:txBody>
                  <a:tcPr/>
                </a:tc>
                <a:extLst>
                  <a:ext uri="{0D108BD9-81ED-4DB2-BD59-A6C34878D82A}">
                    <a16:rowId xmlns:a16="http://schemas.microsoft.com/office/drawing/2014/main" val="1440794939"/>
                  </a:ext>
                </a:extLst>
              </a:tr>
            </a:tbl>
          </a:graphicData>
        </a:graphic>
      </p:graphicFrame>
    </p:spTree>
    <p:extLst>
      <p:ext uri="{BB962C8B-B14F-4D97-AF65-F5344CB8AC3E}">
        <p14:creationId xmlns:p14="http://schemas.microsoft.com/office/powerpoint/2010/main" val="18906115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9183C09-4D8E-468F-AA98-E4E2898A6589}"/>
              </a:ext>
            </a:extLst>
          </p:cNvPr>
          <p:cNvSpPr>
            <a:spLocks noGrp="1"/>
          </p:cNvSpPr>
          <p:nvPr>
            <p:ph type="sldNum" sz="quarter" idx="12"/>
          </p:nvPr>
        </p:nvSpPr>
        <p:spPr/>
        <p:txBody>
          <a:bodyPr/>
          <a:lstStyle/>
          <a:p>
            <a:fld id="{00DFBA50-E04C-43A3-AB73-345F91F11D7C}" type="slidenum">
              <a:rPr lang="en-GB" smtClean="0"/>
              <a:t>33</a:t>
            </a:fld>
            <a:endParaRPr lang="en-GB"/>
          </a:p>
        </p:txBody>
      </p:sp>
      <p:graphicFrame>
        <p:nvGraphicFramePr>
          <p:cNvPr id="13" name="Table 13">
            <a:extLst>
              <a:ext uri="{FF2B5EF4-FFF2-40B4-BE49-F238E27FC236}">
                <a16:creationId xmlns:a16="http://schemas.microsoft.com/office/drawing/2014/main" id="{E72D8736-4DEE-4D2F-8573-863E33C80643}"/>
              </a:ext>
            </a:extLst>
          </p:cNvPr>
          <p:cNvGraphicFramePr>
            <a:graphicFrameLocks noGrp="1"/>
          </p:cNvGraphicFramePr>
          <p:nvPr>
            <p:extLst>
              <p:ext uri="{D42A27DB-BD31-4B8C-83A1-F6EECF244321}">
                <p14:modId xmlns:p14="http://schemas.microsoft.com/office/powerpoint/2010/main" val="3647817661"/>
              </p:ext>
            </p:extLst>
          </p:nvPr>
        </p:nvGraphicFramePr>
        <p:xfrm>
          <a:off x="998483" y="719666"/>
          <a:ext cx="10047889" cy="5754498"/>
        </p:xfrm>
        <a:graphic>
          <a:graphicData uri="http://schemas.openxmlformats.org/drawingml/2006/table">
            <a:tbl>
              <a:tblPr firstRow="1" bandRow="1">
                <a:tableStyleId>{93296810-A885-4BE3-A3E7-6D5BEEA58F35}</a:tableStyleId>
              </a:tblPr>
              <a:tblGrid>
                <a:gridCol w="10047889">
                  <a:extLst>
                    <a:ext uri="{9D8B030D-6E8A-4147-A177-3AD203B41FA5}">
                      <a16:colId xmlns:a16="http://schemas.microsoft.com/office/drawing/2014/main" val="1533836423"/>
                    </a:ext>
                  </a:extLst>
                </a:gridCol>
              </a:tblGrid>
              <a:tr h="370840">
                <a:tc>
                  <a:txBody>
                    <a:bodyPr/>
                    <a:lstStyle/>
                    <a:p>
                      <a:pPr>
                        <a:lnSpc>
                          <a:spcPct val="107000"/>
                        </a:lnSpc>
                        <a:spcAft>
                          <a:spcPts val="800"/>
                        </a:spcAft>
                      </a:pPr>
                      <a:r>
                        <a:rPr lang="en-GB" sz="2400" kern="100" dirty="0">
                          <a:solidFill>
                            <a:schemeClr val="tx1"/>
                          </a:solidFill>
                          <a:effectLst/>
                        </a:rPr>
                        <a:t>HOW DO EACH OF THE BATTERIES APPROACH REASONING</a:t>
                      </a:r>
                      <a:endParaRPr lang="en-GB"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1597972"/>
                  </a:ext>
                </a:extLst>
              </a:tr>
              <a:tr h="370840">
                <a:tc>
                  <a:txBody>
                    <a:bodyPr/>
                    <a:lstStyle/>
                    <a:p>
                      <a:pPr>
                        <a:lnSpc>
                          <a:spcPct val="107000"/>
                        </a:lnSpc>
                        <a:spcAft>
                          <a:spcPts val="800"/>
                        </a:spcAft>
                      </a:pPr>
                      <a:r>
                        <a:rPr lang="en-GB" sz="1800" b="1" kern="1200" dirty="0">
                          <a:solidFill>
                            <a:schemeClr val="dk1"/>
                          </a:solidFill>
                          <a:effectLst/>
                        </a:rPr>
                        <a:t>Comment</a:t>
                      </a:r>
                      <a:r>
                        <a:rPr lang="en-GB" sz="1800" kern="1200" dirty="0">
                          <a:solidFill>
                            <a:schemeClr val="dk1"/>
                          </a:solidFill>
                          <a:effectLst/>
                        </a:rPr>
                        <a:t> : Divides the ability tests into Comprehension- Knowledge- (which primarily measures language knowledge) and Fluid Reasoning, which measures reasoning using a mixture of verbal, visual and numerical stimuli. In two of the fluid reasoning tests (Concept Formation and Analysis Synthesis) the required prior knowledge is deliberately minimised. </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39814167"/>
                  </a:ext>
                </a:extLst>
              </a:tr>
              <a:tr h="370840">
                <a:tc>
                  <a:txBody>
                    <a:bodyPr/>
                    <a:lstStyle/>
                    <a:p>
                      <a:pPr>
                        <a:lnSpc>
                          <a:spcPct val="107000"/>
                        </a:lnSpc>
                        <a:spcAft>
                          <a:spcPts val="800"/>
                        </a:spcAft>
                      </a:pPr>
                      <a:r>
                        <a:rPr lang="en-GB" sz="1800" b="1" kern="100" dirty="0">
                          <a:effectLst/>
                        </a:rPr>
                        <a:t>Test Descriptions: </a:t>
                      </a:r>
                      <a:endParaRPr lang="en-GB" sz="1800" kern="100" dirty="0">
                        <a:effectLst/>
                      </a:endParaRPr>
                    </a:p>
                    <a:p>
                      <a:pPr>
                        <a:lnSpc>
                          <a:spcPct val="107000"/>
                        </a:lnSpc>
                        <a:spcAft>
                          <a:spcPts val="800"/>
                        </a:spcAft>
                      </a:pPr>
                      <a:r>
                        <a:rPr lang="en-GB" sz="1800" b="1" kern="100" dirty="0">
                          <a:effectLst/>
                        </a:rPr>
                        <a:t>Knowledge Comprehension</a:t>
                      </a:r>
                      <a:endParaRPr lang="en-GB" sz="1800" kern="100" dirty="0">
                        <a:effectLst/>
                      </a:endParaRPr>
                    </a:p>
                    <a:p>
                      <a:pPr>
                        <a:lnSpc>
                          <a:spcPct val="107000"/>
                        </a:lnSpc>
                        <a:spcAft>
                          <a:spcPts val="800"/>
                        </a:spcAft>
                      </a:pPr>
                      <a:r>
                        <a:rPr lang="en-GB" sz="1800" i="1" kern="100" dirty="0">
                          <a:effectLst/>
                        </a:rPr>
                        <a:t>Oral Vocabulary</a:t>
                      </a:r>
                      <a:r>
                        <a:rPr lang="en-GB" sz="1800" kern="100" dirty="0">
                          <a:effectLst/>
                        </a:rPr>
                        <a:t>: name words which have same, or opposite meaning to given words.</a:t>
                      </a:r>
                    </a:p>
                    <a:p>
                      <a:pPr>
                        <a:lnSpc>
                          <a:spcPct val="107000"/>
                        </a:lnSpc>
                        <a:spcAft>
                          <a:spcPts val="800"/>
                        </a:spcAft>
                      </a:pPr>
                      <a:r>
                        <a:rPr lang="en-GB" sz="1800" i="1" kern="100" dirty="0">
                          <a:effectLst/>
                        </a:rPr>
                        <a:t>General Knowledge</a:t>
                      </a:r>
                      <a:r>
                        <a:rPr lang="en-GB" sz="1800" kern="100" dirty="0">
                          <a:effectLst/>
                        </a:rPr>
                        <a:t>; explain an objects purpose or where it may be found.</a:t>
                      </a:r>
                    </a:p>
                    <a:p>
                      <a:pPr>
                        <a:lnSpc>
                          <a:spcPct val="107000"/>
                        </a:lnSpc>
                        <a:spcAft>
                          <a:spcPts val="800"/>
                        </a:spcAft>
                      </a:pPr>
                      <a:r>
                        <a:rPr lang="en-GB" sz="1800" b="1" kern="100" dirty="0">
                          <a:effectLst/>
                        </a:rPr>
                        <a:t>Fluid Reasoning</a:t>
                      </a:r>
                      <a:endParaRPr lang="en-GB" sz="1800" kern="100" dirty="0">
                        <a:effectLst/>
                      </a:endParaRPr>
                    </a:p>
                    <a:p>
                      <a:pPr>
                        <a:lnSpc>
                          <a:spcPct val="107000"/>
                        </a:lnSpc>
                        <a:spcAft>
                          <a:spcPts val="800"/>
                        </a:spcAft>
                      </a:pPr>
                      <a:r>
                        <a:rPr lang="en-GB" sz="1800" i="1" kern="100" dirty="0">
                          <a:effectLst/>
                        </a:rPr>
                        <a:t>Number Series</a:t>
                      </a:r>
                      <a:r>
                        <a:rPr lang="en-GB" sz="1800" kern="100" dirty="0">
                          <a:effectLst/>
                        </a:rPr>
                        <a:t>: name a number which would complete a sequence.</a:t>
                      </a:r>
                    </a:p>
                    <a:p>
                      <a:pPr>
                        <a:lnSpc>
                          <a:spcPct val="107000"/>
                        </a:lnSpc>
                        <a:spcAft>
                          <a:spcPts val="800"/>
                        </a:spcAft>
                      </a:pPr>
                      <a:r>
                        <a:rPr lang="en-GB" sz="1800" i="1" kern="100" dirty="0">
                          <a:effectLst/>
                        </a:rPr>
                        <a:t>Analysis-Synthesis</a:t>
                      </a:r>
                      <a:r>
                        <a:rPr lang="en-GB" sz="1800" kern="100" dirty="0">
                          <a:effectLst/>
                        </a:rPr>
                        <a:t>: use a directional key to decide what colour a blank square should be.</a:t>
                      </a:r>
                    </a:p>
                    <a:p>
                      <a:pPr>
                        <a:lnSpc>
                          <a:spcPct val="107000"/>
                        </a:lnSpc>
                        <a:spcAft>
                          <a:spcPts val="800"/>
                        </a:spcAft>
                      </a:pPr>
                      <a:r>
                        <a:rPr lang="en-GB" sz="1800" i="1" kern="100" dirty="0">
                          <a:effectLst/>
                        </a:rPr>
                        <a:t>Concept Formation</a:t>
                      </a:r>
                      <a:r>
                        <a:rPr lang="en-GB" sz="1800" kern="100" dirty="0">
                          <a:effectLst/>
                        </a:rPr>
                        <a:t>: identify the rule governing a set of shapes.</a:t>
                      </a:r>
                    </a:p>
                    <a:p>
                      <a:pPr>
                        <a:lnSpc>
                          <a:spcPct val="107000"/>
                        </a:lnSpc>
                        <a:spcAft>
                          <a:spcPts val="800"/>
                        </a:spcAft>
                      </a:pPr>
                      <a:r>
                        <a:rPr lang="en-GB" sz="1800" i="1" kern="100" dirty="0">
                          <a:effectLst/>
                        </a:rPr>
                        <a:t>Visualisation</a:t>
                      </a:r>
                      <a:r>
                        <a:rPr lang="en-GB" sz="1800" kern="100" dirty="0">
                          <a:effectLst/>
                        </a:rPr>
                        <a:t>:  identify pieces that form a target shape; identify rotated sets of blocks that match a target set.</a:t>
                      </a:r>
                    </a:p>
                    <a:p>
                      <a:pPr>
                        <a:lnSpc>
                          <a:spcPct val="107000"/>
                        </a:lnSpc>
                        <a:spcAft>
                          <a:spcPts val="800"/>
                        </a:spcAft>
                      </a:pPr>
                      <a:r>
                        <a:rPr lang="en-GB" sz="1800" i="1" kern="100" dirty="0">
                          <a:effectLst/>
                        </a:rPr>
                        <a:t>Analysis-Synthesis</a:t>
                      </a:r>
                      <a:r>
                        <a:rPr lang="en-GB" sz="1800" kern="100" dirty="0">
                          <a:effectLst/>
                        </a:rPr>
                        <a:t>: use a directional key to decide what colour a blank square should be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17736992"/>
                  </a:ext>
                </a:extLst>
              </a:tr>
            </a:tbl>
          </a:graphicData>
        </a:graphic>
      </p:graphicFrame>
    </p:spTree>
    <p:extLst>
      <p:ext uri="{BB962C8B-B14F-4D97-AF65-F5344CB8AC3E}">
        <p14:creationId xmlns:p14="http://schemas.microsoft.com/office/powerpoint/2010/main" val="1171679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2413-0A52-469C-8EBB-6145956DADB6}"/>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DF611E7F-909F-45AA-A4CF-D9F76DA15D35}"/>
              </a:ext>
            </a:extLst>
          </p:cNvPr>
          <p:cNvSpPr>
            <a:spLocks noGrp="1"/>
          </p:cNvSpPr>
          <p:nvPr>
            <p:ph idx="1"/>
          </p:nvPr>
        </p:nvSpPr>
        <p:spPr/>
        <p:txBody>
          <a:bodyPr/>
          <a:lstStyle/>
          <a:p>
            <a:pPr marL="0" indent="0">
              <a:buNone/>
            </a:pPr>
            <a:r>
              <a:rPr lang="en-GB" sz="2800"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Mena-Garcia, L., Maldonado-Lopez, M.J., Fernandez, I. </a:t>
            </a:r>
            <a:r>
              <a:rPr lang="en-GB" sz="2800" i="1"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et al.</a:t>
            </a:r>
            <a:r>
              <a:rPr lang="en-GB" sz="2800"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 Visual processing speed in hemianopia patients secondary to acquired brain injury: a new assessment methodology. </a:t>
            </a:r>
            <a:r>
              <a:rPr lang="en-GB" sz="2800" i="1"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J </a:t>
            </a:r>
            <a:r>
              <a:rPr lang="en-GB" sz="2800" i="1" kern="100" dirty="0" err="1">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NeuroEngineering</a:t>
            </a:r>
            <a:r>
              <a:rPr lang="en-GB" sz="2800" i="1"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 </a:t>
            </a:r>
            <a:r>
              <a:rPr lang="en-GB" sz="2800" i="1" kern="100" dirty="0" err="1">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Rehabil</a:t>
            </a:r>
            <a:r>
              <a:rPr lang="en-GB" sz="2800"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 </a:t>
            </a:r>
            <a:r>
              <a:rPr lang="en-GB" sz="2800" b="1"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17</a:t>
            </a:r>
            <a:r>
              <a:rPr lang="en-GB" sz="2800"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 12 (2020). </a:t>
            </a:r>
            <a:r>
              <a:rPr lang="en-GB" sz="2800" u="sng" kern="100" dirty="0">
                <a:solidFill>
                  <a:srgbClr val="0563C1"/>
                </a:solidFill>
                <a:effectLst/>
                <a:latin typeface="Segoe UI" panose="020B0502040204020203" pitchFamily="34" charset="0"/>
                <a:ea typeface="Calibri" panose="020F0502020204030204" pitchFamily="34" charset="0"/>
                <a:cs typeface="Times New Roman" panose="02020603050405020304" pitchFamily="18" charset="0"/>
                <a:hlinkClick r:id="rId2"/>
              </a:rPr>
              <a:t>https://doi.org/10.1186/s12984-020-0650-5</a:t>
            </a:r>
            <a:r>
              <a:rPr lang="en-GB" sz="2800" kern="100" dirty="0">
                <a:solidFill>
                  <a:srgbClr val="333333"/>
                </a:solidFill>
                <a:effectLst/>
                <a:latin typeface="Segoe UI" panose="020B0502040204020203" pitchFamily="34" charset="0"/>
                <a:ea typeface="Calibri" panose="020F0502020204030204" pitchFamily="34" charset="0"/>
                <a:cs typeface="Times New Roman" panose="02020603050405020304" pitchFamily="18" charset="0"/>
              </a:rPr>
              <a:t> </a:t>
            </a:r>
            <a:r>
              <a:rPr lang="en-GB" sz="2800" u="sng" kern="100" dirty="0">
                <a:solidFill>
                  <a:srgbClr val="0000FF"/>
                </a:solidFill>
                <a:effectLst/>
                <a:latin typeface="Segoe UI" panose="020B0502040204020203" pitchFamily="34" charset="0"/>
                <a:ea typeface="Calibri" panose="020F0502020204030204" pitchFamily="34" charset="0"/>
                <a:cs typeface="Times New Roman" panose="02020603050405020304" pitchFamily="18" charset="0"/>
                <a:hlinkClick r:id="rId3"/>
              </a:rPr>
              <a:t>https://jneuroengrehab.biomedcentral.com/articles/10.1186/s12984-020-0650-5</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4" name="Slide Number Placeholder 3">
            <a:extLst>
              <a:ext uri="{FF2B5EF4-FFF2-40B4-BE49-F238E27FC236}">
                <a16:creationId xmlns:a16="http://schemas.microsoft.com/office/drawing/2014/main" id="{BB10A7C1-AF59-4D02-8B7D-E8AB3F5486BF}"/>
              </a:ext>
            </a:extLst>
          </p:cNvPr>
          <p:cNvSpPr>
            <a:spLocks noGrp="1"/>
          </p:cNvSpPr>
          <p:nvPr>
            <p:ph type="sldNum" sz="quarter" idx="12"/>
          </p:nvPr>
        </p:nvSpPr>
        <p:spPr/>
        <p:txBody>
          <a:bodyPr/>
          <a:lstStyle/>
          <a:p>
            <a:fld id="{00DFBA50-E04C-43A3-AB73-345F91F11D7C}" type="slidenum">
              <a:rPr lang="en-GB" smtClean="0"/>
              <a:t>34</a:t>
            </a:fld>
            <a:endParaRPr lang="en-GB"/>
          </a:p>
        </p:txBody>
      </p:sp>
    </p:spTree>
    <p:extLst>
      <p:ext uri="{BB962C8B-B14F-4D97-AF65-F5344CB8AC3E}">
        <p14:creationId xmlns:p14="http://schemas.microsoft.com/office/powerpoint/2010/main" val="103889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6F83-8E6C-4918-B9BB-F0D9BF3BC8E1}"/>
              </a:ext>
            </a:extLst>
          </p:cNvPr>
          <p:cNvSpPr>
            <a:spLocks noGrp="1"/>
          </p:cNvSpPr>
          <p:nvPr>
            <p:ph type="title"/>
          </p:nvPr>
        </p:nvSpPr>
        <p:spPr>
          <a:xfrm>
            <a:off x="838200" y="365125"/>
            <a:ext cx="10515600" cy="1631455"/>
          </a:xfrm>
        </p:spPr>
        <p:txBody>
          <a:bodyPr>
            <a:normAutofit/>
          </a:bodyPr>
          <a:lstStyle/>
          <a:p>
            <a:r>
              <a:rPr lang="en-GB" dirty="0"/>
              <a:t>DYSLEXIA DELPHI STUDY</a:t>
            </a:r>
          </a:p>
        </p:txBody>
      </p:sp>
      <p:sp>
        <p:nvSpPr>
          <p:cNvPr id="3" name="Content Placeholder 2">
            <a:extLst>
              <a:ext uri="{FF2B5EF4-FFF2-40B4-BE49-F238E27FC236}">
                <a16:creationId xmlns:a16="http://schemas.microsoft.com/office/drawing/2014/main" id="{64183D00-FB76-46B9-B4A8-2013068F526A}"/>
              </a:ext>
            </a:extLst>
          </p:cNvPr>
          <p:cNvSpPr>
            <a:spLocks noGrp="1"/>
          </p:cNvSpPr>
          <p:nvPr>
            <p:ph idx="1"/>
          </p:nvPr>
        </p:nvSpPr>
        <p:spPr>
          <a:xfrm>
            <a:off x="905312" y="1996580"/>
            <a:ext cx="10515600" cy="4113271"/>
          </a:xfrm>
        </p:spPr>
        <p:txBody>
          <a:bodyPr>
            <a:noAutofit/>
          </a:bodyPr>
          <a:lstStyle/>
          <a:p>
            <a:pPr>
              <a:lnSpc>
                <a:spcPct val="107000"/>
              </a:lnSpc>
              <a:spcAft>
                <a:spcPts val="800"/>
              </a:spcAft>
            </a:pPr>
            <a:r>
              <a:rPr lang="en-GB" sz="2400" kern="100" dirty="0">
                <a:solidFill>
                  <a:srgbClr val="000000"/>
                </a:solidFill>
                <a:uFill>
                  <a:solidFill>
                    <a:srgbClr val="000000"/>
                  </a:solidFill>
                </a:uFill>
                <a:latin typeface="Arial" panose="020B0604020202020204" pitchFamily="34" charset="0"/>
                <a:ea typeface="Arial Unicode MS"/>
                <a:cs typeface="Arial" panose="020B0604020202020204" pitchFamily="34" charset="0"/>
              </a:rPr>
              <a:t>Beneficial to use </a:t>
            </a:r>
            <a:r>
              <a:rPr lang="en-GB" sz="2400" b="1" kern="1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co-normed </a:t>
            </a:r>
            <a:r>
              <a:rPr lang="en-GB" sz="2400" kern="1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tests to identify </a:t>
            </a:r>
            <a:r>
              <a:rPr lang="en-GB" sz="2400" b="1" kern="100" dirty="0" err="1">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intracognitive</a:t>
            </a:r>
            <a:r>
              <a:rPr lang="en-GB" sz="2400" b="1" kern="1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 test variances.</a:t>
            </a:r>
            <a:r>
              <a:rPr lang="en-GB" sz="2400" kern="1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 </a:t>
            </a:r>
          </a:p>
          <a:p>
            <a:pPr>
              <a:lnSpc>
                <a:spcPct val="107000"/>
              </a:lnSpc>
              <a:spcAft>
                <a:spcPts val="800"/>
              </a:spcAft>
            </a:pPr>
            <a:r>
              <a:rPr lang="en-GB" sz="2400" kern="12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Explore and measure </a:t>
            </a:r>
          </a:p>
          <a:p>
            <a:pPr lvl="1">
              <a:lnSpc>
                <a:spcPct val="100000"/>
              </a:lnSpc>
            </a:pPr>
            <a:r>
              <a:rPr lang="en-GB" kern="100" dirty="0">
                <a:latin typeface="Arial" panose="020B0604020202020204" pitchFamily="34" charset="0"/>
                <a:ea typeface="Calibri" panose="020F0502020204030204" pitchFamily="34" charset="0"/>
                <a:cs typeface="Arial" panose="020B0604020202020204" pitchFamily="34" charset="0"/>
              </a:rPr>
              <a:t>Oral Language Skills</a:t>
            </a:r>
          </a:p>
          <a:p>
            <a:pPr lvl="1">
              <a:lnSpc>
                <a:spcPct val="100000"/>
              </a:lnSpc>
            </a:pPr>
            <a:r>
              <a:rPr lang="en-GB" kern="100" dirty="0">
                <a:latin typeface="Arial" panose="020B0604020202020204" pitchFamily="34" charset="0"/>
                <a:ea typeface="Calibri" panose="020F0502020204030204" pitchFamily="34" charset="0"/>
                <a:cs typeface="Arial" panose="020B0604020202020204" pitchFamily="34" charset="0"/>
              </a:rPr>
              <a:t>Intellectual Abilities</a:t>
            </a:r>
          </a:p>
          <a:p>
            <a:pPr lvl="1">
              <a:lnSpc>
                <a:spcPct val="100000"/>
              </a:lnSpc>
            </a:pPr>
            <a:r>
              <a:rPr lang="en-GB" kern="100" dirty="0">
                <a:latin typeface="Arial" panose="020B0604020202020204" pitchFamily="34" charset="0"/>
                <a:ea typeface="Calibri" panose="020F0502020204030204" pitchFamily="34" charset="0"/>
                <a:cs typeface="Arial" panose="020B0604020202020204" pitchFamily="34" charset="0"/>
              </a:rPr>
              <a:t>Working memory, </a:t>
            </a:r>
          </a:p>
          <a:p>
            <a:pPr lvl="1">
              <a:lnSpc>
                <a:spcPct val="100000"/>
              </a:lnSpc>
            </a:pPr>
            <a:r>
              <a:rPr lang="en-GB" kern="100" dirty="0">
                <a:latin typeface="Arial" panose="020B0604020202020204" pitchFamily="34" charset="0"/>
                <a:ea typeface="Calibri" panose="020F0502020204030204" pitchFamily="34" charset="0"/>
                <a:cs typeface="Arial" panose="020B0604020202020204" pitchFamily="34" charset="0"/>
              </a:rPr>
              <a:t>Processing speed</a:t>
            </a:r>
          </a:p>
          <a:p>
            <a:pPr lvl="1">
              <a:lnSpc>
                <a:spcPct val="100000"/>
              </a:lnSpc>
            </a:pPr>
            <a:r>
              <a:rPr lang="en-GB" kern="100" dirty="0">
                <a:latin typeface="Arial" panose="020B0604020202020204" pitchFamily="34" charset="0"/>
                <a:ea typeface="Calibri" panose="020F0502020204030204" pitchFamily="34" charset="0"/>
                <a:cs typeface="Arial" panose="020B0604020202020204" pitchFamily="34" charset="0"/>
              </a:rPr>
              <a:t>Speeded naming</a:t>
            </a:r>
          </a:p>
          <a:p>
            <a:pPr lvl="1">
              <a:lnSpc>
                <a:spcPct val="100000"/>
              </a:lnSpc>
            </a:pPr>
            <a:r>
              <a:rPr lang="en-GB" dirty="0">
                <a:latin typeface="Arial" panose="020B0604020202020204" pitchFamily="34" charset="0"/>
                <a:ea typeface="Calibri" panose="020F0502020204030204" pitchFamily="34" charset="0"/>
                <a:cs typeface="Arial" panose="020B0604020202020204" pitchFamily="34" charset="0"/>
              </a:rPr>
              <a:t>Phonological </a:t>
            </a:r>
            <a:r>
              <a:rPr lang="en-GB" dirty="0">
                <a:latin typeface="Arial" panose="020B0604020202020204" pitchFamily="34" charset="0"/>
                <a:ea typeface="Calibri" panose="020F0502020204030204" pitchFamily="34" charset="0"/>
              </a:rPr>
              <a:t>and/or orthographic processing skills</a:t>
            </a:r>
            <a:endParaRPr lang="en-GB"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kern="12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endParaRPr>
          </a:p>
        </p:txBody>
      </p:sp>
      <p:sp>
        <p:nvSpPr>
          <p:cNvPr id="4" name="Slide Number Placeholder 3">
            <a:extLst>
              <a:ext uri="{FF2B5EF4-FFF2-40B4-BE49-F238E27FC236}">
                <a16:creationId xmlns:a16="http://schemas.microsoft.com/office/drawing/2014/main" id="{4B205575-FA7B-4BDA-80BC-F2D1D5E2C0C7}"/>
              </a:ext>
            </a:extLst>
          </p:cNvPr>
          <p:cNvSpPr>
            <a:spLocks noGrp="1"/>
          </p:cNvSpPr>
          <p:nvPr>
            <p:ph type="sldNum" sz="quarter" idx="12"/>
          </p:nvPr>
        </p:nvSpPr>
        <p:spPr/>
        <p:txBody>
          <a:bodyPr/>
          <a:lstStyle/>
          <a:p>
            <a:fld id="{00DFBA50-E04C-43A3-AB73-345F91F11D7C}" type="slidenum">
              <a:rPr lang="en-GB" smtClean="0"/>
              <a:t>4</a:t>
            </a:fld>
            <a:endParaRPr lang="en-GB" dirty="0"/>
          </a:p>
        </p:txBody>
      </p:sp>
    </p:spTree>
    <p:extLst>
      <p:ext uri="{BB962C8B-B14F-4D97-AF65-F5344CB8AC3E}">
        <p14:creationId xmlns:p14="http://schemas.microsoft.com/office/powerpoint/2010/main" val="412962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F9575-C293-47C6-BD00-9BAB4E3DB42F}"/>
              </a:ext>
            </a:extLst>
          </p:cNvPr>
          <p:cNvSpPr>
            <a:spLocks noGrp="1"/>
          </p:cNvSpPr>
          <p:nvPr>
            <p:ph type="title"/>
          </p:nvPr>
        </p:nvSpPr>
        <p:spPr/>
        <p:txBody>
          <a:bodyPr/>
          <a:lstStyle/>
          <a:p>
            <a:r>
              <a:rPr lang="en-GB" dirty="0"/>
              <a:t>DYSCALCULIA WORKING GROUP</a:t>
            </a:r>
          </a:p>
        </p:txBody>
      </p:sp>
      <p:sp>
        <p:nvSpPr>
          <p:cNvPr id="3" name="Content Placeholder 2">
            <a:extLst>
              <a:ext uri="{FF2B5EF4-FFF2-40B4-BE49-F238E27FC236}">
                <a16:creationId xmlns:a16="http://schemas.microsoft.com/office/drawing/2014/main" id="{0C7C4A5E-E269-457D-980E-A67110026B14}"/>
              </a:ext>
            </a:extLst>
          </p:cNvPr>
          <p:cNvSpPr>
            <a:spLocks noGrp="1"/>
          </p:cNvSpPr>
          <p:nvPr>
            <p:ph idx="1"/>
          </p:nvPr>
        </p:nvSpPr>
        <p:spPr/>
        <p:txBody>
          <a:bodyPr>
            <a:normAutofit/>
          </a:bodyPr>
          <a:lstStyle/>
          <a:p>
            <a:r>
              <a:rPr lang="en-GB" dirty="0"/>
              <a:t>An updated definition of Dyscalculia, </a:t>
            </a:r>
          </a:p>
          <a:p>
            <a:endParaRPr lang="en-GB" dirty="0"/>
          </a:p>
          <a:p>
            <a:r>
              <a:rPr lang="en-GB" dirty="0"/>
              <a:t>Updated guidance on assessing Maths Difficulties,</a:t>
            </a:r>
          </a:p>
          <a:p>
            <a:endParaRPr lang="en-GB" dirty="0"/>
          </a:p>
          <a:p>
            <a:r>
              <a:rPr lang="en-GB" dirty="0"/>
              <a:t>A revised maths cognition and maths attainment section on the pr-16 and post-16 lists.</a:t>
            </a:r>
          </a:p>
        </p:txBody>
      </p:sp>
      <p:sp>
        <p:nvSpPr>
          <p:cNvPr id="4" name="Slide Number Placeholder 3">
            <a:extLst>
              <a:ext uri="{FF2B5EF4-FFF2-40B4-BE49-F238E27FC236}">
                <a16:creationId xmlns:a16="http://schemas.microsoft.com/office/drawing/2014/main" id="{EE34DFBB-9A3D-4A31-8067-394ED0BB4ED2}"/>
              </a:ext>
            </a:extLst>
          </p:cNvPr>
          <p:cNvSpPr>
            <a:spLocks noGrp="1"/>
          </p:cNvSpPr>
          <p:nvPr>
            <p:ph type="sldNum" sz="quarter" idx="12"/>
          </p:nvPr>
        </p:nvSpPr>
        <p:spPr/>
        <p:txBody>
          <a:bodyPr/>
          <a:lstStyle/>
          <a:p>
            <a:fld id="{00DFBA50-E04C-43A3-AB73-345F91F11D7C}" type="slidenum">
              <a:rPr lang="en-GB" smtClean="0"/>
              <a:t>5</a:t>
            </a:fld>
            <a:endParaRPr lang="en-GB"/>
          </a:p>
        </p:txBody>
      </p:sp>
    </p:spTree>
    <p:extLst>
      <p:ext uri="{BB962C8B-B14F-4D97-AF65-F5344CB8AC3E}">
        <p14:creationId xmlns:p14="http://schemas.microsoft.com/office/powerpoint/2010/main" val="3134012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3987A-E0F8-427F-9C7B-6D478785292D}"/>
              </a:ext>
            </a:extLst>
          </p:cNvPr>
          <p:cNvSpPr>
            <a:spLocks noGrp="1"/>
          </p:cNvSpPr>
          <p:nvPr>
            <p:ph type="title"/>
          </p:nvPr>
        </p:nvSpPr>
        <p:spPr/>
        <p:txBody>
          <a:bodyPr/>
          <a:lstStyle/>
          <a:p>
            <a:r>
              <a:rPr lang="en-GB" dirty="0"/>
              <a:t>UNDERPINNING THEORY AND CONCEPT NAMING</a:t>
            </a:r>
          </a:p>
        </p:txBody>
      </p:sp>
      <p:sp>
        <p:nvSpPr>
          <p:cNvPr id="3" name="Content Placeholder 2">
            <a:extLst>
              <a:ext uri="{FF2B5EF4-FFF2-40B4-BE49-F238E27FC236}">
                <a16:creationId xmlns:a16="http://schemas.microsoft.com/office/drawing/2014/main" id="{4E5EFFA8-EE3F-4220-87E7-5599432FF622}"/>
              </a:ext>
            </a:extLst>
          </p:cNvPr>
          <p:cNvSpPr>
            <a:spLocks noGrp="1"/>
          </p:cNvSpPr>
          <p:nvPr>
            <p:ph idx="1"/>
          </p:nvPr>
        </p:nvSpPr>
        <p:spPr>
          <a:xfrm>
            <a:off x="838200" y="1792069"/>
            <a:ext cx="10515600" cy="4351338"/>
          </a:xfrm>
        </p:spPr>
        <p:txBody>
          <a:bodyPr/>
          <a:lstStyle/>
          <a:p>
            <a:r>
              <a:rPr lang="en-GB" sz="1800" b="1" kern="100" dirty="0">
                <a:effectLst/>
                <a:latin typeface="Arial" panose="020B0604020202020204" pitchFamily="34" charset="0"/>
                <a:ea typeface="Calibri" panose="020F0502020204030204" pitchFamily="34" charset="0"/>
                <a:cs typeface="Times New Roman" panose="02020603050405020304" pitchFamily="18" charset="0"/>
              </a:rPr>
              <a:t>CHC theory: </a:t>
            </a:r>
            <a:r>
              <a:rPr lang="en-GB" sz="1800" kern="100" dirty="0">
                <a:effectLst/>
                <a:latin typeface="Arial" panose="020B0604020202020204" pitchFamily="34" charset="0"/>
                <a:ea typeface="Calibri" panose="020F0502020204030204" pitchFamily="34" charset="0"/>
                <a:cs typeface="Times New Roman" panose="02020603050405020304" pitchFamily="18" charset="0"/>
              </a:rPr>
              <a:t>most traditional IQ and cognitive processing batteries are based on CHC theory, but considerable variation in their overall design:</a:t>
            </a:r>
          </a:p>
          <a:p>
            <a:pPr lvl="1"/>
            <a:r>
              <a:rPr lang="en-GB" sz="1400" kern="100" dirty="0">
                <a:latin typeface="Arial" panose="020B0604020202020204" pitchFamily="34" charset="0"/>
                <a:ea typeface="Calibri" panose="020F0502020204030204" pitchFamily="34" charset="0"/>
                <a:cs typeface="Times New Roman" panose="02020603050405020304" pitchFamily="18" charset="0"/>
              </a:rPr>
              <a:t>D</a:t>
            </a:r>
            <a:r>
              <a:rPr lang="en-GB" sz="1400" kern="100" dirty="0">
                <a:effectLst/>
                <a:latin typeface="Arial" panose="020B0604020202020204" pitchFamily="34" charset="0"/>
                <a:ea typeface="Calibri" panose="020F0502020204030204" pitchFamily="34" charset="0"/>
                <a:cs typeface="Times New Roman" panose="02020603050405020304" pitchFamily="18" charset="0"/>
              </a:rPr>
              <a:t>ifferent levels of emphasis on calculating IQs or exploring cognitive variation. </a:t>
            </a:r>
          </a:p>
          <a:p>
            <a:pPr lvl="1"/>
            <a:r>
              <a:rPr lang="en-GB" sz="1400" kern="100" dirty="0">
                <a:effectLst/>
                <a:latin typeface="Arial" panose="020B0604020202020204" pitchFamily="34" charset="0"/>
                <a:ea typeface="Calibri" panose="020F0502020204030204" pitchFamily="34" charset="0"/>
                <a:cs typeface="Times New Roman" panose="02020603050405020304" pitchFamily="18" charset="0"/>
              </a:rPr>
              <a:t>Variation in the range of cognitive domains covered, . </a:t>
            </a:r>
          </a:p>
          <a:p>
            <a:pPr lvl="1"/>
            <a:endParaRPr lang="en-GB" sz="1400" kern="100" dirty="0">
              <a:latin typeface="Arial" panose="020B0604020202020204" pitchFamily="34" charset="0"/>
              <a:ea typeface="Calibri" panose="020F0502020204030204" pitchFamily="34" charset="0"/>
              <a:cs typeface="Times New Roman" panose="02020603050405020304" pitchFamily="18" charset="0"/>
            </a:endParaRPr>
          </a:p>
          <a:p>
            <a:r>
              <a:rPr lang="en-GB" sz="1800" b="1" kern="100" dirty="0">
                <a:effectLst/>
                <a:latin typeface="Arial" panose="020B0604020202020204" pitchFamily="34" charset="0"/>
                <a:ea typeface="Calibri" panose="020F0502020204030204" pitchFamily="34" charset="0"/>
                <a:cs typeface="Times New Roman" panose="02020603050405020304" pitchFamily="18" charset="0"/>
              </a:rPr>
              <a:t>PASS theory </a:t>
            </a:r>
            <a:r>
              <a:rPr lang="en-GB" sz="1800" kern="100" dirty="0">
                <a:effectLst/>
                <a:latin typeface="Arial" panose="020B0604020202020204" pitchFamily="34" charset="0"/>
                <a:ea typeface="Calibri" panose="020F0502020204030204" pitchFamily="34" charset="0"/>
                <a:cs typeface="Times New Roman" panose="02020603050405020304" pitchFamily="18" charset="0"/>
              </a:rPr>
              <a:t>– (CAS2) Planning. Attention. Simultaneous. Successive.  Assesses cognitive processes rather than intelligence, and links those cognitive processes directly to their role in attainment. </a:t>
            </a:r>
            <a:endParaRPr lang="en-GB" dirty="0"/>
          </a:p>
        </p:txBody>
      </p:sp>
      <p:sp>
        <p:nvSpPr>
          <p:cNvPr id="4" name="Slide Number Placeholder 3">
            <a:extLst>
              <a:ext uri="{FF2B5EF4-FFF2-40B4-BE49-F238E27FC236}">
                <a16:creationId xmlns:a16="http://schemas.microsoft.com/office/drawing/2014/main" id="{B09C39FC-A9CB-4492-AEFE-1EF9AA170151}"/>
              </a:ext>
            </a:extLst>
          </p:cNvPr>
          <p:cNvSpPr>
            <a:spLocks noGrp="1"/>
          </p:cNvSpPr>
          <p:nvPr>
            <p:ph type="sldNum" sz="quarter" idx="12"/>
          </p:nvPr>
        </p:nvSpPr>
        <p:spPr/>
        <p:txBody>
          <a:bodyPr/>
          <a:lstStyle/>
          <a:p>
            <a:fld id="{00DFBA50-E04C-43A3-AB73-345F91F11D7C}" type="slidenum">
              <a:rPr lang="en-GB" smtClean="0"/>
              <a:t>6</a:t>
            </a:fld>
            <a:endParaRPr lang="en-GB"/>
          </a:p>
        </p:txBody>
      </p:sp>
    </p:spTree>
    <p:extLst>
      <p:ext uri="{BB962C8B-B14F-4D97-AF65-F5344CB8AC3E}">
        <p14:creationId xmlns:p14="http://schemas.microsoft.com/office/powerpoint/2010/main" val="190301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CC85F-ED69-4281-8157-215AF597B8B2}"/>
              </a:ext>
            </a:extLst>
          </p:cNvPr>
          <p:cNvSpPr>
            <a:spLocks noGrp="1"/>
          </p:cNvSpPr>
          <p:nvPr>
            <p:ph type="title"/>
          </p:nvPr>
        </p:nvSpPr>
        <p:spPr/>
        <p:txBody>
          <a:bodyPr/>
          <a:lstStyle/>
          <a:p>
            <a:r>
              <a:rPr lang="en-GB" dirty="0"/>
              <a:t>DESIGN CHALLENGE</a:t>
            </a:r>
          </a:p>
        </p:txBody>
      </p:sp>
      <p:sp>
        <p:nvSpPr>
          <p:cNvPr id="3" name="Content Placeholder 2">
            <a:extLst>
              <a:ext uri="{FF2B5EF4-FFF2-40B4-BE49-F238E27FC236}">
                <a16:creationId xmlns:a16="http://schemas.microsoft.com/office/drawing/2014/main" id="{FE1FC5B1-4457-413D-823B-E12AD3753809}"/>
              </a:ext>
            </a:extLst>
          </p:cNvPr>
          <p:cNvSpPr>
            <a:spLocks noGrp="1"/>
          </p:cNvSpPr>
          <p:nvPr>
            <p:ph idx="1"/>
          </p:nvPr>
        </p:nvSpPr>
        <p:spPr>
          <a:xfrm>
            <a:off x="838200" y="1817236"/>
            <a:ext cx="10515600" cy="4351338"/>
          </a:xfrm>
        </p:spPr>
        <p:txBody>
          <a:bodyPr>
            <a:normAutofit lnSpcReduction="10000"/>
          </a:bodyPr>
          <a:lstStyle/>
          <a:p>
            <a:pPr marL="0" indent="0">
              <a:lnSpc>
                <a:spcPct val="107000"/>
              </a:lnSpc>
              <a:spcAft>
                <a:spcPts val="800"/>
              </a:spcAft>
              <a:buNone/>
            </a:pPr>
            <a:r>
              <a:rPr lang="en-GB" kern="100" dirty="0">
                <a:effectLst/>
                <a:latin typeface="Arial" panose="020B0604020202020204" pitchFamily="34" charset="0"/>
                <a:ea typeface="Calibri" panose="020F0502020204030204" pitchFamily="34" charset="0"/>
                <a:cs typeface="Times New Roman" panose="02020603050405020304" pitchFamily="18" charset="0"/>
              </a:rPr>
              <a:t>Every subtest</a:t>
            </a:r>
          </a:p>
          <a:p>
            <a:pPr>
              <a:lnSpc>
                <a:spcPct val="107000"/>
              </a:lnSpc>
              <a:spcAft>
                <a:spcPts val="800"/>
              </a:spcAft>
            </a:pPr>
            <a:r>
              <a:rPr lang="en-GB" kern="100" dirty="0">
                <a:latin typeface="Arial" panose="020B0604020202020204" pitchFamily="34" charset="0"/>
                <a:ea typeface="Calibri" panose="020F0502020204030204" pitchFamily="34" charset="0"/>
                <a:cs typeface="Times New Roman" panose="02020603050405020304" pitchFamily="18" charset="0"/>
              </a:rPr>
              <a:t>Has a</a:t>
            </a:r>
            <a:r>
              <a:rPr lang="en-GB" kern="100" dirty="0">
                <a:effectLst/>
                <a:latin typeface="Arial" panose="020B0604020202020204" pitchFamily="34" charset="0"/>
                <a:ea typeface="Calibri" panose="020F0502020204030204" pitchFamily="34" charset="0"/>
                <a:cs typeface="Times New Roman" panose="02020603050405020304" pitchFamily="18" charset="0"/>
              </a:rPr>
              <a:t> </a:t>
            </a:r>
            <a:r>
              <a:rPr lang="en-GB" b="1" kern="100" dirty="0">
                <a:effectLst/>
                <a:latin typeface="Arial" panose="020B0604020202020204" pitchFamily="34" charset="0"/>
                <a:ea typeface="Calibri" panose="020F0502020204030204" pitchFamily="34" charset="0"/>
                <a:cs typeface="Times New Roman" panose="02020603050405020304" pitchFamily="18" charset="0"/>
              </a:rPr>
              <a:t>stimulus</a:t>
            </a:r>
            <a:r>
              <a:rPr lang="en-GB" b="1" kern="100" dirty="0">
                <a:latin typeface="Arial" panose="020B0604020202020204" pitchFamily="34" charset="0"/>
                <a:ea typeface="Calibri" panose="020F0502020204030204" pitchFamily="34" charset="0"/>
                <a:cs typeface="Times New Roman" panose="02020603050405020304" pitchFamily="18" charset="0"/>
              </a:rPr>
              <a:t> </a:t>
            </a:r>
            <a:r>
              <a:rPr lang="en-GB" kern="100" dirty="0">
                <a:effectLst/>
                <a:latin typeface="Arial" panose="020B0604020202020204" pitchFamily="34" charset="0"/>
                <a:ea typeface="Calibri" panose="020F0502020204030204" pitchFamily="34" charset="0"/>
                <a:cs typeface="Times New Roman" panose="02020603050405020304" pitchFamily="18" charset="0"/>
              </a:rPr>
              <a:t>: visual (pictorial, numerical or written), spoken, or kinaesthetic.</a:t>
            </a:r>
          </a:p>
          <a:p>
            <a:pPr>
              <a:lnSpc>
                <a:spcPct val="107000"/>
              </a:lnSpc>
              <a:spcAft>
                <a:spcPts val="800"/>
              </a:spcAft>
            </a:pPr>
            <a:r>
              <a:rPr lang="en-GB" kern="100" dirty="0">
                <a:effectLst/>
                <a:latin typeface="Arial" panose="020B0604020202020204" pitchFamily="34" charset="0"/>
                <a:ea typeface="Calibri" panose="020F0502020204030204" pitchFamily="34" charset="0"/>
                <a:cs typeface="Times New Roman" panose="02020603050405020304" pitchFamily="18" charset="0"/>
              </a:rPr>
              <a:t>Has </a:t>
            </a:r>
            <a:r>
              <a:rPr lang="en-GB" b="1" kern="100" dirty="0">
                <a:effectLst/>
                <a:latin typeface="Arial" panose="020B0604020202020204" pitchFamily="34" charset="0"/>
                <a:ea typeface="Calibri" panose="020F0502020204030204" pitchFamily="34" charset="0"/>
                <a:cs typeface="Times New Roman" panose="02020603050405020304" pitchFamily="18" charset="0"/>
              </a:rPr>
              <a:t>instructions.</a:t>
            </a:r>
            <a:endParaRPr lang="en-GB" kern="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kern="100" dirty="0">
                <a:latin typeface="Arial" panose="020B0604020202020204" pitchFamily="34" charset="0"/>
                <a:ea typeface="Calibri" panose="020F0502020204030204" pitchFamily="34" charset="0"/>
                <a:cs typeface="Times New Roman" panose="02020603050405020304" pitchFamily="18" charset="0"/>
              </a:rPr>
              <a:t>Requires s</a:t>
            </a:r>
            <a:r>
              <a:rPr lang="en-GB" kern="100" dirty="0">
                <a:effectLst/>
                <a:latin typeface="Arial" panose="020B0604020202020204" pitchFamily="34" charset="0"/>
                <a:ea typeface="Calibri" panose="020F0502020204030204" pitchFamily="34" charset="0"/>
                <a:cs typeface="Times New Roman" panose="02020603050405020304" pitchFamily="18" charset="0"/>
              </a:rPr>
              <a:t>ome element of </a:t>
            </a:r>
            <a:r>
              <a:rPr lang="en-GB" b="1" kern="100" dirty="0">
                <a:effectLst/>
                <a:latin typeface="Arial" panose="020B0604020202020204" pitchFamily="34" charset="0"/>
                <a:ea typeface="Calibri" panose="020F0502020204030204" pitchFamily="34" charset="0"/>
                <a:cs typeface="Times New Roman" panose="02020603050405020304" pitchFamily="18" charset="0"/>
              </a:rPr>
              <a:t>prior knowledge </a:t>
            </a:r>
            <a:r>
              <a:rPr lang="en-GB" kern="100" dirty="0">
                <a:effectLst/>
                <a:latin typeface="Arial" panose="020B0604020202020204" pitchFamily="34" charset="0"/>
                <a:ea typeface="Calibri" panose="020F0502020204030204" pitchFamily="34" charset="0"/>
                <a:cs typeface="Times New Roman" panose="02020603050405020304" pitchFamily="18" charset="0"/>
              </a:rPr>
              <a:t>(language, numbers, groups, sequences, shapes, size, distance, procedures . . . ).</a:t>
            </a:r>
          </a:p>
          <a:p>
            <a:pPr>
              <a:lnSpc>
                <a:spcPct val="107000"/>
              </a:lnSpc>
              <a:spcAft>
                <a:spcPts val="800"/>
              </a:spcAft>
            </a:pPr>
            <a:r>
              <a:rPr lang="en-GB" kern="100" dirty="0">
                <a:effectLst/>
                <a:latin typeface="Arial" panose="020B0604020202020204" pitchFamily="34" charset="0"/>
                <a:ea typeface="Calibri" panose="020F0502020204030204" pitchFamily="34" charset="0"/>
                <a:cs typeface="Times New Roman" panose="02020603050405020304" pitchFamily="18" charset="0"/>
              </a:rPr>
              <a:t>Requires a </a:t>
            </a:r>
            <a:r>
              <a:rPr lang="en-GB" b="1" kern="100" dirty="0">
                <a:effectLst/>
                <a:latin typeface="Arial" panose="020B0604020202020204" pitchFamily="34" charset="0"/>
                <a:ea typeface="Calibri" panose="020F0502020204030204" pitchFamily="34" charset="0"/>
                <a:cs typeface="Times New Roman" panose="02020603050405020304" pitchFamily="18" charset="0"/>
              </a:rPr>
              <a:t>response</a:t>
            </a:r>
            <a:r>
              <a:rPr lang="en-GB" kern="100" dirty="0">
                <a:effectLst/>
                <a:latin typeface="Arial" panose="020B0604020202020204" pitchFamily="34" charset="0"/>
                <a:ea typeface="Calibri" panose="020F0502020204030204" pitchFamily="34" charset="0"/>
                <a:cs typeface="Times New Roman" panose="02020603050405020304" pitchFamily="18" charset="0"/>
              </a:rPr>
              <a:t> : spoken, written, drawn or kinaesthetic. </a:t>
            </a:r>
          </a:p>
        </p:txBody>
      </p:sp>
      <p:sp>
        <p:nvSpPr>
          <p:cNvPr id="4" name="Slide Number Placeholder 3">
            <a:extLst>
              <a:ext uri="{FF2B5EF4-FFF2-40B4-BE49-F238E27FC236}">
                <a16:creationId xmlns:a16="http://schemas.microsoft.com/office/drawing/2014/main" id="{EC0E1F31-51AC-45FC-8C7E-287E8A287521}"/>
              </a:ext>
            </a:extLst>
          </p:cNvPr>
          <p:cNvSpPr>
            <a:spLocks noGrp="1"/>
          </p:cNvSpPr>
          <p:nvPr>
            <p:ph type="sldNum" sz="quarter" idx="12"/>
          </p:nvPr>
        </p:nvSpPr>
        <p:spPr/>
        <p:txBody>
          <a:bodyPr/>
          <a:lstStyle/>
          <a:p>
            <a:fld id="{00DFBA50-E04C-43A3-AB73-345F91F11D7C}" type="slidenum">
              <a:rPr lang="en-GB" smtClean="0"/>
              <a:t>7</a:t>
            </a:fld>
            <a:endParaRPr lang="en-GB"/>
          </a:p>
        </p:txBody>
      </p:sp>
    </p:spTree>
    <p:extLst>
      <p:ext uri="{BB962C8B-B14F-4D97-AF65-F5344CB8AC3E}">
        <p14:creationId xmlns:p14="http://schemas.microsoft.com/office/powerpoint/2010/main" val="3669056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679DC-AB63-4708-820A-082B7CC3C8FC}"/>
              </a:ext>
            </a:extLst>
          </p:cNvPr>
          <p:cNvSpPr>
            <a:spLocks noGrp="1"/>
          </p:cNvSpPr>
          <p:nvPr>
            <p:ph type="title"/>
          </p:nvPr>
        </p:nvSpPr>
        <p:spPr/>
        <p:txBody>
          <a:bodyPr/>
          <a:lstStyle/>
          <a:p>
            <a:r>
              <a:rPr lang="en-GB" dirty="0"/>
              <a:t>DIFFERENT APPROACHES TO THE CHALLENGE</a:t>
            </a:r>
          </a:p>
        </p:txBody>
      </p:sp>
      <p:sp>
        <p:nvSpPr>
          <p:cNvPr id="3" name="Content Placeholder 2">
            <a:extLst>
              <a:ext uri="{FF2B5EF4-FFF2-40B4-BE49-F238E27FC236}">
                <a16:creationId xmlns:a16="http://schemas.microsoft.com/office/drawing/2014/main" id="{2484E70B-AB42-4EC5-B451-09AABE4764ED}"/>
              </a:ext>
            </a:extLst>
          </p:cNvPr>
          <p:cNvSpPr>
            <a:spLocks noGrp="1"/>
          </p:cNvSpPr>
          <p:nvPr>
            <p:ph idx="1"/>
          </p:nvPr>
        </p:nvSpPr>
        <p:spPr/>
        <p:txBody>
          <a:bodyPr>
            <a:noAutofit/>
          </a:bodyPr>
          <a:lstStyle/>
          <a:p>
            <a:pPr>
              <a:lnSpc>
                <a:spcPct val="107000"/>
              </a:lnSpc>
              <a:spcAft>
                <a:spcPts val="800"/>
              </a:spcAft>
            </a:pPr>
            <a:r>
              <a:rPr lang="en-GB" sz="3200" kern="100" dirty="0">
                <a:effectLst/>
                <a:latin typeface="Arial" panose="020B0604020202020204" pitchFamily="34" charset="0"/>
                <a:ea typeface="Calibri" panose="020F0502020204030204" pitchFamily="34" charset="0"/>
                <a:cs typeface="Times New Roman" panose="02020603050405020304" pitchFamily="18" charset="0"/>
              </a:rPr>
              <a:t>Attempt to make </a:t>
            </a:r>
            <a:r>
              <a:rPr lang="en-GB" sz="3200" kern="100" dirty="0">
                <a:latin typeface="Arial" panose="020B0604020202020204" pitchFamily="34" charset="0"/>
                <a:ea typeface="Calibri" panose="020F0502020204030204" pitchFamily="34" charset="0"/>
                <a:cs typeface="Times New Roman" panose="02020603050405020304" pitchFamily="18" charset="0"/>
              </a:rPr>
              <a:t>test</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as “</a:t>
            </a:r>
            <a:r>
              <a:rPr lang="en-GB" sz="3200" b="1" kern="100" dirty="0">
                <a:effectLst/>
                <a:latin typeface="Arial" panose="020B0604020202020204" pitchFamily="34" charset="0"/>
                <a:ea typeface="Calibri" panose="020F0502020204030204" pitchFamily="34" charset="0"/>
                <a:cs typeface="Times New Roman" panose="02020603050405020304" pitchFamily="18" charset="0"/>
              </a:rPr>
              <a:t>pure</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a measure as possible </a:t>
            </a: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OR Deliberately set out to measure knowledge as part of the subtest</a:t>
            </a:r>
            <a:endParaRPr lang="en-GB" sz="3200" kern="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kern="100" dirty="0">
                <a:latin typeface="Arial" panose="020B0604020202020204" pitchFamily="34" charset="0"/>
                <a:ea typeface="Calibri" panose="020F0502020204030204" pitchFamily="34" charset="0"/>
                <a:cs typeface="Times New Roman" panose="02020603050405020304" pitchFamily="18" charset="0"/>
              </a:rPr>
              <a:t>OR Deliberately make it as </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a:t>
            </a:r>
            <a:r>
              <a:rPr lang="en-GB" sz="3200" b="1" kern="100" dirty="0">
                <a:effectLst/>
                <a:latin typeface="Arial" panose="020B0604020202020204" pitchFamily="34" charset="0"/>
                <a:ea typeface="Calibri" panose="020F0502020204030204" pitchFamily="34" charset="0"/>
                <a:cs typeface="Times New Roman" panose="02020603050405020304" pitchFamily="18" charset="0"/>
              </a:rPr>
              <a:t>real life</a:t>
            </a:r>
            <a:r>
              <a:rPr lang="en-GB" sz="3200" kern="100" dirty="0">
                <a:effectLst/>
                <a:latin typeface="Arial" panose="020B0604020202020204" pitchFamily="34" charset="0"/>
                <a:ea typeface="Calibri" panose="020F0502020204030204" pitchFamily="34" charset="0"/>
                <a:cs typeface="Times New Roman" panose="02020603050405020304" pitchFamily="18" charset="0"/>
              </a:rPr>
              <a:t>” as possible to reflect the complexity of everyday activities. </a:t>
            </a:r>
          </a:p>
        </p:txBody>
      </p:sp>
      <p:sp>
        <p:nvSpPr>
          <p:cNvPr id="4" name="Slide Number Placeholder 3">
            <a:extLst>
              <a:ext uri="{FF2B5EF4-FFF2-40B4-BE49-F238E27FC236}">
                <a16:creationId xmlns:a16="http://schemas.microsoft.com/office/drawing/2014/main" id="{06868FBF-2291-42A0-8FB8-5315A5546302}"/>
              </a:ext>
            </a:extLst>
          </p:cNvPr>
          <p:cNvSpPr>
            <a:spLocks noGrp="1"/>
          </p:cNvSpPr>
          <p:nvPr>
            <p:ph type="sldNum" sz="quarter" idx="12"/>
          </p:nvPr>
        </p:nvSpPr>
        <p:spPr/>
        <p:txBody>
          <a:bodyPr/>
          <a:lstStyle/>
          <a:p>
            <a:fld id="{00DFBA50-E04C-43A3-AB73-345F91F11D7C}" type="slidenum">
              <a:rPr lang="en-GB" smtClean="0"/>
              <a:t>8</a:t>
            </a:fld>
            <a:endParaRPr lang="en-GB"/>
          </a:p>
        </p:txBody>
      </p:sp>
    </p:spTree>
    <p:extLst>
      <p:ext uri="{BB962C8B-B14F-4D97-AF65-F5344CB8AC3E}">
        <p14:creationId xmlns:p14="http://schemas.microsoft.com/office/powerpoint/2010/main" val="279387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2387-CB77-4C24-A245-F8AB5527C395}"/>
              </a:ext>
            </a:extLst>
          </p:cNvPr>
          <p:cNvSpPr>
            <a:spLocks noGrp="1"/>
          </p:cNvSpPr>
          <p:nvPr>
            <p:ph type="title"/>
          </p:nvPr>
        </p:nvSpPr>
        <p:spPr/>
        <p:txBody>
          <a:bodyPr>
            <a:normAutofit fontScale="90000"/>
          </a:bodyPr>
          <a:lstStyle/>
          <a:p>
            <a:r>
              <a:rPr lang="en-GB" sz="4800" dirty="0"/>
              <a:t>ORAL LANGUAGE KNOWLEDGE AND SKILLS</a:t>
            </a:r>
          </a:p>
        </p:txBody>
      </p:sp>
      <p:sp>
        <p:nvSpPr>
          <p:cNvPr id="3" name="Content Placeholder 2">
            <a:extLst>
              <a:ext uri="{FF2B5EF4-FFF2-40B4-BE49-F238E27FC236}">
                <a16:creationId xmlns:a16="http://schemas.microsoft.com/office/drawing/2014/main" id="{DCAD1246-86DF-4327-90E8-57D6CBB5F04F}"/>
              </a:ext>
            </a:extLst>
          </p:cNvPr>
          <p:cNvSpPr>
            <a:spLocks noGrp="1"/>
          </p:cNvSpPr>
          <p:nvPr>
            <p:ph idx="1"/>
          </p:nvPr>
        </p:nvSpPr>
        <p:spPr/>
        <p:txBody>
          <a:bodyPr>
            <a:noAutofit/>
          </a:bodyPr>
          <a:lstStyle/>
          <a:p>
            <a:pPr marL="457200" lvl="0" indent="-457200">
              <a:lnSpc>
                <a:spcPct val="107000"/>
              </a:lnSpc>
              <a:buFont typeface="+mj-lt"/>
              <a:buAutoNum type="arabicPeriod"/>
            </a:pPr>
            <a:r>
              <a:rPr lang="en-GB" sz="2400" i="1" kern="100" dirty="0">
                <a:effectLst/>
                <a:latin typeface="Arial" panose="020B0604020202020204" pitchFamily="34" charset="0"/>
                <a:ea typeface="Calibri" panose="020F0502020204030204" pitchFamily="34" charset="0"/>
                <a:cs typeface="Arial" panose="020B0604020202020204" pitchFamily="34" charset="0"/>
              </a:rPr>
              <a:t>Receptive Language</a:t>
            </a:r>
            <a:r>
              <a:rPr lang="en-GB" sz="2400" kern="100" dirty="0">
                <a:effectLst/>
                <a:latin typeface="Arial" panose="020B0604020202020204" pitchFamily="34" charset="0"/>
                <a:ea typeface="Calibri" panose="020F0502020204030204" pitchFamily="34" charset="0"/>
                <a:cs typeface="Arial" panose="020B0604020202020204" pitchFamily="34" charset="0"/>
              </a:rPr>
              <a:t>: Are </a:t>
            </a:r>
            <a:r>
              <a:rPr lang="en-GB" sz="2400" b="1" kern="100" dirty="0">
                <a:effectLst/>
                <a:latin typeface="Arial" panose="020B0604020202020204" pitchFamily="34" charset="0"/>
                <a:ea typeface="Calibri" panose="020F0502020204030204" pitchFamily="34" charset="0"/>
                <a:cs typeface="Arial" panose="020B0604020202020204" pitchFamily="34" charset="0"/>
              </a:rPr>
              <a:t>extent </a:t>
            </a:r>
            <a:r>
              <a:rPr lang="en-GB" sz="2400" kern="100" dirty="0">
                <a:effectLst/>
                <a:latin typeface="Arial" panose="020B0604020202020204" pitchFamily="34" charset="0"/>
                <a:ea typeface="Calibri" panose="020F0502020204030204" pitchFamily="34" charset="0"/>
                <a:cs typeface="Arial" panose="020B0604020202020204" pitchFamily="34" charset="0"/>
              </a:rPr>
              <a:t>and </a:t>
            </a:r>
            <a:r>
              <a:rPr lang="en-GB" sz="2400" b="1" kern="100" dirty="0">
                <a:effectLst/>
                <a:latin typeface="Arial" panose="020B0604020202020204" pitchFamily="34" charset="0"/>
                <a:ea typeface="Calibri" panose="020F0502020204030204" pitchFamily="34" charset="0"/>
                <a:cs typeface="Arial" panose="020B0604020202020204" pitchFamily="34" charset="0"/>
              </a:rPr>
              <a:t>precision</a:t>
            </a:r>
            <a:r>
              <a:rPr lang="en-GB" sz="2400" kern="100" dirty="0">
                <a:effectLst/>
                <a:latin typeface="Arial" panose="020B0604020202020204" pitchFamily="34" charset="0"/>
                <a:ea typeface="Calibri" panose="020F0502020204030204" pitchFamily="34" charset="0"/>
                <a:cs typeface="Arial" panose="020B0604020202020204" pitchFamily="34" charset="0"/>
              </a:rPr>
              <a:t> of vocabulary knowledge, and knowledge and understanding of language structure (syntax, morphology, sentence structure), sufficiently developed to understand spoken input at the level required for the individual’s educational level or workplace role?</a:t>
            </a:r>
          </a:p>
          <a:p>
            <a:pPr marL="0" lvl="0" indent="0">
              <a:lnSpc>
                <a:spcPct val="107000"/>
              </a:lnSpc>
              <a:buNone/>
            </a:pPr>
            <a:endParaRPr lang="en-GB" sz="2400" kern="100" dirty="0">
              <a:effectLst/>
              <a:latin typeface="Arial" panose="020B0604020202020204" pitchFamily="34" charset="0"/>
              <a:ea typeface="Calibri" panose="020F0502020204030204" pitchFamily="34" charset="0"/>
              <a:cs typeface="Arial" panose="020B0604020202020204" pitchFamily="34" charset="0"/>
            </a:endParaRPr>
          </a:p>
          <a:p>
            <a:pPr marL="457200" lvl="0" indent="-457200">
              <a:lnSpc>
                <a:spcPct val="107000"/>
              </a:lnSpc>
              <a:spcAft>
                <a:spcPts val="800"/>
              </a:spcAft>
              <a:buFont typeface="+mj-lt"/>
              <a:buAutoNum type="arabicPeriod"/>
            </a:pPr>
            <a:r>
              <a:rPr lang="en-GB" sz="2400" i="1" kern="100" dirty="0">
                <a:effectLst/>
                <a:latin typeface="Arial" panose="020B0604020202020204" pitchFamily="34" charset="0"/>
                <a:ea typeface="Calibri" panose="020F0502020204030204" pitchFamily="34" charset="0"/>
                <a:cs typeface="Arial" panose="020B0604020202020204" pitchFamily="34" charset="0"/>
              </a:rPr>
              <a:t>Expressive Language</a:t>
            </a:r>
            <a:r>
              <a:rPr lang="en-GB" sz="2400" kern="100" dirty="0">
                <a:effectLst/>
                <a:latin typeface="Arial" panose="020B0604020202020204" pitchFamily="34" charset="0"/>
                <a:ea typeface="Calibri" panose="020F0502020204030204" pitchFamily="34" charset="0"/>
                <a:cs typeface="Arial" panose="020B0604020202020204" pitchFamily="34" charset="0"/>
              </a:rPr>
              <a:t>: Are knowledge and skills sufficiently developed for </a:t>
            </a:r>
            <a:r>
              <a:rPr lang="en-GB" sz="2400" b="1" kern="100" dirty="0">
                <a:effectLst/>
                <a:latin typeface="Arial" panose="020B0604020202020204" pitchFamily="34" charset="0"/>
                <a:ea typeface="Calibri" panose="020F0502020204030204" pitchFamily="34" charset="0"/>
                <a:cs typeface="Arial" panose="020B0604020202020204" pitchFamily="34" charset="0"/>
              </a:rPr>
              <a:t>precise </a:t>
            </a:r>
            <a:r>
              <a:rPr lang="en-GB" sz="2400" kern="100" dirty="0">
                <a:effectLst/>
                <a:latin typeface="Arial" panose="020B0604020202020204" pitchFamily="34" charset="0"/>
                <a:ea typeface="Calibri" panose="020F0502020204030204" pitchFamily="34" charset="0"/>
                <a:cs typeface="Arial" panose="020B0604020202020204" pitchFamily="34" charset="0"/>
              </a:rPr>
              <a:t>and </a:t>
            </a:r>
            <a:r>
              <a:rPr lang="en-GB" sz="2400" b="1" kern="100" dirty="0">
                <a:effectLst/>
                <a:latin typeface="Arial" panose="020B0604020202020204" pitchFamily="34" charset="0"/>
                <a:ea typeface="Calibri" panose="020F0502020204030204" pitchFamily="34" charset="0"/>
                <a:cs typeface="Arial" panose="020B0604020202020204" pitchFamily="34" charset="0"/>
              </a:rPr>
              <a:t>concise</a:t>
            </a:r>
            <a:r>
              <a:rPr lang="en-GB" sz="2400" kern="100" dirty="0">
                <a:effectLst/>
                <a:latin typeface="Arial" panose="020B0604020202020204" pitchFamily="34" charset="0"/>
                <a:ea typeface="Calibri" panose="020F0502020204030204" pitchFamily="34" charset="0"/>
                <a:cs typeface="Arial" panose="020B0604020202020204" pitchFamily="34" charset="0"/>
              </a:rPr>
              <a:t> expression at the level required for the individual’s educational level or workplace role? </a:t>
            </a:r>
          </a:p>
          <a:p>
            <a:pPr marL="0" lvl="0" indent="0">
              <a:lnSpc>
                <a:spcPct val="107000"/>
              </a:lnSpc>
              <a:spcAft>
                <a:spcPts val="800"/>
              </a:spcAft>
              <a:buNone/>
            </a:pP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8A51FFA-8DC1-4160-9C81-879BD2B51608}"/>
              </a:ext>
            </a:extLst>
          </p:cNvPr>
          <p:cNvSpPr>
            <a:spLocks noGrp="1"/>
          </p:cNvSpPr>
          <p:nvPr>
            <p:ph type="sldNum" sz="quarter" idx="12"/>
          </p:nvPr>
        </p:nvSpPr>
        <p:spPr/>
        <p:txBody>
          <a:bodyPr/>
          <a:lstStyle/>
          <a:p>
            <a:fld id="{00DFBA50-E04C-43A3-AB73-345F91F11D7C}" type="slidenum">
              <a:rPr lang="en-GB" smtClean="0"/>
              <a:t>9</a:t>
            </a:fld>
            <a:endParaRPr lang="en-GB"/>
          </a:p>
        </p:txBody>
      </p:sp>
    </p:spTree>
    <p:extLst>
      <p:ext uri="{BB962C8B-B14F-4D97-AF65-F5344CB8AC3E}">
        <p14:creationId xmlns:p14="http://schemas.microsoft.com/office/powerpoint/2010/main" val="124117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2305</Words>
  <Application>Microsoft Office PowerPoint</Application>
  <PresentationFormat>Widescreen</PresentationFormat>
  <Paragraphs>296</Paragraphs>
  <Slides>34</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Segoe UI</vt:lpstr>
      <vt:lpstr>Symbol</vt:lpstr>
      <vt:lpstr>Office Theme</vt:lpstr>
      <vt:lpstr>A PROCESS FOR COMPARING INTELLIGENCE/COGNITIVE PROCESSING BATTERIES  WHEN UPDATING OUR TOOLKIT</vt:lpstr>
      <vt:lpstr>ADDITIONS TO TEST LISTS </vt:lpstr>
      <vt:lpstr>WITHDRAWAL OF WRIT </vt:lpstr>
      <vt:lpstr>DYSLEXIA DELPHI STUDY</vt:lpstr>
      <vt:lpstr>DYSCALCULIA WORKING GROUP</vt:lpstr>
      <vt:lpstr>UNDERPINNING THEORY AND CONCEPT NAMING</vt:lpstr>
      <vt:lpstr>DESIGN CHALLENGE</vt:lpstr>
      <vt:lpstr>DIFFERENT APPROACHES TO THE CHALLENGE</vt:lpstr>
      <vt:lpstr>ORAL LANGUAGE KNOWLEDGE AND SKILLS</vt:lpstr>
      <vt:lpstr>ORAL LANGUAGE TESTS</vt:lpstr>
      <vt:lpstr>PowerPoint Presentation</vt:lpstr>
      <vt:lpstr>PowerPoint Presentation</vt:lpstr>
      <vt:lpstr>PowerPoint Presentation</vt:lpstr>
      <vt:lpstr>REASONING (GROUPING/SEQUENCING)</vt:lpstr>
      <vt:lpstr>REASONING TESTS</vt:lpstr>
      <vt:lpstr>PowerPoint Presentation</vt:lpstr>
      <vt:lpstr>PowerPoint Presentation</vt:lpstr>
      <vt:lpstr>PowerPoint Presentation</vt:lpstr>
      <vt:lpstr>PowerPoint Presentation</vt:lpstr>
      <vt:lpstr>PowerPoint Presentation</vt:lpstr>
      <vt:lpstr>PowerPoint Presentation</vt:lpstr>
      <vt:lpstr>PROCESSING AND RETRIEVAL (SPEED)</vt:lpstr>
      <vt:lpstr>PowerPoint Presentation</vt:lpstr>
      <vt:lpstr>PowerPoint Presentation</vt:lpstr>
      <vt:lpstr>PowerPoint Presentation</vt:lpstr>
      <vt:lpstr>PowerPoint Presentation</vt:lpstr>
      <vt:lpstr>PROCESSIGN AND RETRIEVAL TESTS</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PROCESS FOR COMPARING INTELLIGENCE/COGNITIVE PROCESSING BATTERIES</dc:title>
  <dc:creator>Office1</dc:creator>
  <cp:lastModifiedBy>Office1</cp:lastModifiedBy>
  <cp:revision>55</cp:revision>
  <dcterms:created xsi:type="dcterms:W3CDTF">2024-05-01T09:43:30Z</dcterms:created>
  <dcterms:modified xsi:type="dcterms:W3CDTF">2024-05-03T11:17:43Z</dcterms:modified>
</cp:coreProperties>
</file>