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9" r:id="rId1"/>
  </p:sldMasterIdLst>
  <p:notesMasterIdLst>
    <p:notesMasterId r:id="rId31"/>
  </p:notesMasterIdLst>
  <p:sldIdLst>
    <p:sldId id="256" r:id="rId2"/>
    <p:sldId id="257" r:id="rId3"/>
    <p:sldId id="287" r:id="rId4"/>
    <p:sldId id="261" r:id="rId5"/>
    <p:sldId id="258" r:id="rId6"/>
    <p:sldId id="259" r:id="rId7"/>
    <p:sldId id="260" r:id="rId8"/>
    <p:sldId id="262" r:id="rId9"/>
    <p:sldId id="263" r:id="rId10"/>
    <p:sldId id="264" r:id="rId11"/>
    <p:sldId id="564" r:id="rId12"/>
    <p:sldId id="565" r:id="rId13"/>
    <p:sldId id="265" r:id="rId14"/>
    <p:sldId id="566" r:id="rId15"/>
    <p:sldId id="266" r:id="rId16"/>
    <p:sldId id="556" r:id="rId17"/>
    <p:sldId id="267" r:id="rId18"/>
    <p:sldId id="557" r:id="rId19"/>
    <p:sldId id="268" r:id="rId20"/>
    <p:sldId id="269" r:id="rId21"/>
    <p:sldId id="276" r:id="rId22"/>
    <p:sldId id="560" r:id="rId23"/>
    <p:sldId id="563" r:id="rId24"/>
    <p:sldId id="272" r:id="rId25"/>
    <p:sldId id="273" r:id="rId26"/>
    <p:sldId id="274" r:id="rId27"/>
    <p:sldId id="275" r:id="rId28"/>
    <p:sldId id="555" r:id="rId29"/>
    <p:sldId id="278" r:id="rId30"/>
  </p:sldIdLst>
  <p:sldSz cx="12192000" cy="6858000"/>
  <p:notesSz cx="6858000" cy="9144000"/>
  <p:defaultTextStyle>
    <a:defPPr>
      <a:defRPr lang="en-GB"/>
    </a:defPPr>
    <a:lvl1pPr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5pPr>
    <a:lvl6pPr marL="2286000" algn="l" defTabSz="914400" rtl="0" eaLnBrk="1" latinLnBrk="0" hangingPunct="1">
      <a:defRPr kern="1200">
        <a:solidFill>
          <a:schemeClr val="tx1"/>
        </a:solidFill>
        <a:latin typeface="Trebuchet MS" panose="020B0603020202020204" pitchFamily="34" charset="0"/>
        <a:ea typeface="+mn-ea"/>
        <a:cs typeface="+mn-cs"/>
      </a:defRPr>
    </a:lvl6pPr>
    <a:lvl7pPr marL="2743200" algn="l" defTabSz="914400" rtl="0" eaLnBrk="1" latinLnBrk="0" hangingPunct="1">
      <a:defRPr kern="1200">
        <a:solidFill>
          <a:schemeClr val="tx1"/>
        </a:solidFill>
        <a:latin typeface="Trebuchet MS" panose="020B0603020202020204" pitchFamily="34" charset="0"/>
        <a:ea typeface="+mn-ea"/>
        <a:cs typeface="+mn-cs"/>
      </a:defRPr>
    </a:lvl7pPr>
    <a:lvl8pPr marL="3200400" algn="l" defTabSz="914400" rtl="0" eaLnBrk="1" latinLnBrk="0" hangingPunct="1">
      <a:defRPr kern="1200">
        <a:solidFill>
          <a:schemeClr val="tx1"/>
        </a:solidFill>
        <a:latin typeface="Trebuchet MS" panose="020B0603020202020204" pitchFamily="34" charset="0"/>
        <a:ea typeface="+mn-ea"/>
        <a:cs typeface="+mn-cs"/>
      </a:defRPr>
    </a:lvl8pPr>
    <a:lvl9pPr marL="3657600" algn="l" defTabSz="914400" rtl="0" eaLnBrk="1" latinLnBrk="0" hangingPunct="1">
      <a:defRPr kern="1200">
        <a:solidFill>
          <a:schemeClr val="tx1"/>
        </a:solidFill>
        <a:latin typeface="Trebuchet MS" panose="020B0603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8" autoAdjust="0"/>
    <p:restoredTop sz="78517" autoAdjust="0"/>
  </p:normalViewPr>
  <p:slideViewPr>
    <p:cSldViewPr snapToGrid="0" showGuides="1">
      <p:cViewPr varScale="1">
        <p:scale>
          <a:sx n="60" d="100"/>
          <a:sy n="60" d="100"/>
        </p:scale>
        <p:origin x="1056" y="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31CA7E-1F79-4CA2-9071-ACC70E769C5F}" type="datetimeFigureOut">
              <a:rPr lang="en-GB" smtClean="0"/>
              <a:t>02/05/2024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AF7561-EF79-4FD1-9628-338542B350F5}" type="slidenum">
              <a:rPr lang="en-GB" smtClean="0"/>
              <a:t>‹#›</a:t>
            </a:fld>
            <a:endParaRPr lang="en-GB"/>
          </a:p>
        </p:txBody>
      </p:sp>
    </p:spTree>
    <p:extLst>
      <p:ext uri="{BB962C8B-B14F-4D97-AF65-F5344CB8AC3E}">
        <p14:creationId xmlns:p14="http://schemas.microsoft.com/office/powerpoint/2010/main" val="2150214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FAF7561-EF79-4FD1-9628-338542B350F5}" type="slidenum">
              <a:rPr lang="en-GB" smtClean="0"/>
              <a:t>4</a:t>
            </a:fld>
            <a:endParaRPr lang="en-GB"/>
          </a:p>
        </p:txBody>
      </p:sp>
    </p:spTree>
    <p:extLst>
      <p:ext uri="{BB962C8B-B14F-4D97-AF65-F5344CB8AC3E}">
        <p14:creationId xmlns:p14="http://schemas.microsoft.com/office/powerpoint/2010/main" val="8633553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FAF7561-EF79-4FD1-9628-338542B350F5}" type="slidenum">
              <a:rPr lang="en-GB" smtClean="0"/>
              <a:t>16</a:t>
            </a:fld>
            <a:endParaRPr lang="en-GB"/>
          </a:p>
        </p:txBody>
      </p:sp>
    </p:spTree>
    <p:extLst>
      <p:ext uri="{BB962C8B-B14F-4D97-AF65-F5344CB8AC3E}">
        <p14:creationId xmlns:p14="http://schemas.microsoft.com/office/powerpoint/2010/main" val="37239137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FAF7561-EF79-4FD1-9628-338542B350F5}" type="slidenum">
              <a:rPr lang="en-GB" smtClean="0"/>
              <a:t>17</a:t>
            </a:fld>
            <a:endParaRPr lang="en-GB"/>
          </a:p>
        </p:txBody>
      </p:sp>
    </p:spTree>
    <p:extLst>
      <p:ext uri="{BB962C8B-B14F-4D97-AF65-F5344CB8AC3E}">
        <p14:creationId xmlns:p14="http://schemas.microsoft.com/office/powerpoint/2010/main" val="17627980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FAF7561-EF79-4FD1-9628-338542B350F5}" type="slidenum">
              <a:rPr lang="en-GB" smtClean="0"/>
              <a:t>18</a:t>
            </a:fld>
            <a:endParaRPr lang="en-GB"/>
          </a:p>
        </p:txBody>
      </p:sp>
    </p:spTree>
    <p:extLst>
      <p:ext uri="{BB962C8B-B14F-4D97-AF65-F5344CB8AC3E}">
        <p14:creationId xmlns:p14="http://schemas.microsoft.com/office/powerpoint/2010/main" val="16148093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FAF7561-EF79-4FD1-9628-338542B350F5}" type="slidenum">
              <a:rPr lang="en-GB" smtClean="0"/>
              <a:t>19</a:t>
            </a:fld>
            <a:endParaRPr lang="en-GB"/>
          </a:p>
        </p:txBody>
      </p:sp>
    </p:spTree>
    <p:extLst>
      <p:ext uri="{BB962C8B-B14F-4D97-AF65-F5344CB8AC3E}">
        <p14:creationId xmlns:p14="http://schemas.microsoft.com/office/powerpoint/2010/main" val="4193108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FAF7561-EF79-4FD1-9628-338542B350F5}" type="slidenum">
              <a:rPr lang="en-GB" smtClean="0"/>
              <a:t>23</a:t>
            </a:fld>
            <a:endParaRPr lang="en-GB"/>
          </a:p>
        </p:txBody>
      </p:sp>
    </p:spTree>
    <p:extLst>
      <p:ext uri="{BB962C8B-B14F-4D97-AF65-F5344CB8AC3E}">
        <p14:creationId xmlns:p14="http://schemas.microsoft.com/office/powerpoint/2010/main" val="1846355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spcBef>
                <a:spcPts val="500"/>
              </a:spcBef>
              <a:spcAft>
                <a:spcPts val="500"/>
              </a:spcAft>
              <a:buFont typeface="Wingdings" panose="05000000000000000000" pitchFamily="2" charset="2"/>
              <a:buChar char=""/>
            </a:pPr>
            <a:endParaRPr lang="en-GB" dirty="0"/>
          </a:p>
        </p:txBody>
      </p:sp>
      <p:sp>
        <p:nvSpPr>
          <p:cNvPr id="4" name="Slide Number Placeholder 3"/>
          <p:cNvSpPr>
            <a:spLocks noGrp="1"/>
          </p:cNvSpPr>
          <p:nvPr>
            <p:ph type="sldNum" sz="quarter" idx="5"/>
          </p:nvPr>
        </p:nvSpPr>
        <p:spPr/>
        <p:txBody>
          <a:bodyPr/>
          <a:lstStyle/>
          <a:p>
            <a:fld id="{1FAF7561-EF79-4FD1-9628-338542B350F5}" type="slidenum">
              <a:rPr lang="en-GB" smtClean="0"/>
              <a:t>24</a:t>
            </a:fld>
            <a:endParaRPr lang="en-GB"/>
          </a:p>
        </p:txBody>
      </p:sp>
    </p:spTree>
    <p:extLst>
      <p:ext uri="{BB962C8B-B14F-4D97-AF65-F5344CB8AC3E}">
        <p14:creationId xmlns:p14="http://schemas.microsoft.com/office/powerpoint/2010/main" val="26728005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34769B1-EE10-4C4A-B578-F5AA6E1C682E}" type="slidenum">
              <a:rPr lang="en-GB" smtClean="0"/>
              <a:t>28</a:t>
            </a:fld>
            <a:endParaRPr lang="en-GB"/>
          </a:p>
        </p:txBody>
      </p:sp>
    </p:spTree>
    <p:extLst>
      <p:ext uri="{BB962C8B-B14F-4D97-AF65-F5344CB8AC3E}">
        <p14:creationId xmlns:p14="http://schemas.microsoft.com/office/powerpoint/2010/main" val="12896933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FAF7561-EF79-4FD1-9628-338542B350F5}" type="slidenum">
              <a:rPr lang="en-GB" smtClean="0"/>
              <a:t>29</a:t>
            </a:fld>
            <a:endParaRPr lang="en-GB"/>
          </a:p>
        </p:txBody>
      </p:sp>
    </p:spTree>
    <p:extLst>
      <p:ext uri="{BB962C8B-B14F-4D97-AF65-F5344CB8AC3E}">
        <p14:creationId xmlns:p14="http://schemas.microsoft.com/office/powerpoint/2010/main" val="1496715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dirty="0">
              <a:effectLst/>
              <a:latin typeface="Arial" panose="020B060402020202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1FAF7561-EF79-4FD1-9628-338542B350F5}" type="slidenum">
              <a:rPr lang="en-GB" smtClean="0"/>
              <a:t>5</a:t>
            </a:fld>
            <a:endParaRPr lang="en-GB"/>
          </a:p>
        </p:txBody>
      </p:sp>
    </p:spTree>
    <p:extLst>
      <p:ext uri="{BB962C8B-B14F-4D97-AF65-F5344CB8AC3E}">
        <p14:creationId xmlns:p14="http://schemas.microsoft.com/office/powerpoint/2010/main" val="3633666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15000"/>
              </a:lnSpc>
              <a:spcBef>
                <a:spcPts val="600"/>
              </a:spcBef>
              <a:spcAft>
                <a:spcPts val="0"/>
              </a:spcAft>
              <a:buClrTx/>
              <a:buSzTx/>
              <a:buFontTx/>
              <a:buNone/>
              <a:tabLst/>
              <a:defRPr/>
            </a:pPr>
            <a:endParaRPr lang="en-GB" sz="1800" kern="100" dirty="0">
              <a:effectLst/>
              <a:latin typeface="Calibri" panose="020F0502020204030204" pitchFamily="34" charset="0"/>
              <a:ea typeface="Calibri" panose="020F0502020204030204" pitchFamily="34" charset="0"/>
              <a:cs typeface="Calibri" panose="020F0502020204030204" pitchFamily="34" charset="0"/>
            </a:endParaRPr>
          </a:p>
          <a:p>
            <a:endParaRPr lang="en-GB" dirty="0"/>
          </a:p>
        </p:txBody>
      </p:sp>
      <p:sp>
        <p:nvSpPr>
          <p:cNvPr id="4" name="Slide Number Placeholder 3"/>
          <p:cNvSpPr>
            <a:spLocks noGrp="1"/>
          </p:cNvSpPr>
          <p:nvPr>
            <p:ph type="sldNum" sz="quarter" idx="5"/>
          </p:nvPr>
        </p:nvSpPr>
        <p:spPr/>
        <p:txBody>
          <a:bodyPr/>
          <a:lstStyle/>
          <a:p>
            <a:fld id="{1FAF7561-EF79-4FD1-9628-338542B350F5}" type="slidenum">
              <a:rPr lang="en-GB" smtClean="0"/>
              <a:t>6</a:t>
            </a:fld>
            <a:endParaRPr lang="en-GB"/>
          </a:p>
        </p:txBody>
      </p:sp>
    </p:spTree>
    <p:extLst>
      <p:ext uri="{BB962C8B-B14F-4D97-AF65-F5344CB8AC3E}">
        <p14:creationId xmlns:p14="http://schemas.microsoft.com/office/powerpoint/2010/main" val="4031224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FAF7561-EF79-4FD1-9628-338542B350F5}" type="slidenum">
              <a:rPr lang="en-GB" smtClean="0"/>
              <a:t>7</a:t>
            </a:fld>
            <a:endParaRPr lang="en-GB"/>
          </a:p>
        </p:txBody>
      </p:sp>
    </p:spTree>
    <p:extLst>
      <p:ext uri="{BB962C8B-B14F-4D97-AF65-F5344CB8AC3E}">
        <p14:creationId xmlns:p14="http://schemas.microsoft.com/office/powerpoint/2010/main" val="1115740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FAF7561-EF79-4FD1-9628-338542B350F5}" type="slidenum">
              <a:rPr lang="en-GB" smtClean="0"/>
              <a:t>11</a:t>
            </a:fld>
            <a:endParaRPr lang="en-GB"/>
          </a:p>
        </p:txBody>
      </p:sp>
    </p:spTree>
    <p:extLst>
      <p:ext uri="{BB962C8B-B14F-4D97-AF65-F5344CB8AC3E}">
        <p14:creationId xmlns:p14="http://schemas.microsoft.com/office/powerpoint/2010/main" val="3463042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FAF7561-EF79-4FD1-9628-338542B350F5}" type="slidenum">
              <a:rPr lang="en-GB" smtClean="0"/>
              <a:t>12</a:t>
            </a:fld>
            <a:endParaRPr lang="en-GB"/>
          </a:p>
        </p:txBody>
      </p:sp>
    </p:spTree>
    <p:extLst>
      <p:ext uri="{BB962C8B-B14F-4D97-AF65-F5344CB8AC3E}">
        <p14:creationId xmlns:p14="http://schemas.microsoft.com/office/powerpoint/2010/main" val="31733511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FAF7561-EF79-4FD1-9628-338542B350F5}" type="slidenum">
              <a:rPr lang="en-GB" smtClean="0"/>
              <a:t>13</a:t>
            </a:fld>
            <a:endParaRPr lang="en-GB"/>
          </a:p>
        </p:txBody>
      </p:sp>
    </p:spTree>
    <p:extLst>
      <p:ext uri="{BB962C8B-B14F-4D97-AF65-F5344CB8AC3E}">
        <p14:creationId xmlns:p14="http://schemas.microsoft.com/office/powerpoint/2010/main" val="11989675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FAF7561-EF79-4FD1-9628-338542B350F5}" type="slidenum">
              <a:rPr lang="en-GB" smtClean="0"/>
              <a:t>14</a:t>
            </a:fld>
            <a:endParaRPr lang="en-GB"/>
          </a:p>
        </p:txBody>
      </p:sp>
    </p:spTree>
    <p:extLst>
      <p:ext uri="{BB962C8B-B14F-4D97-AF65-F5344CB8AC3E}">
        <p14:creationId xmlns:p14="http://schemas.microsoft.com/office/powerpoint/2010/main" val="1650584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FAF7561-EF79-4FD1-9628-338542B350F5}" type="slidenum">
              <a:rPr lang="en-GB" smtClean="0"/>
              <a:t>15</a:t>
            </a:fld>
            <a:endParaRPr lang="en-GB"/>
          </a:p>
        </p:txBody>
      </p:sp>
    </p:spTree>
    <p:extLst>
      <p:ext uri="{BB962C8B-B14F-4D97-AF65-F5344CB8AC3E}">
        <p14:creationId xmlns:p14="http://schemas.microsoft.com/office/powerpoint/2010/main" val="32317220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6">
            <a:extLst>
              <a:ext uri="{FF2B5EF4-FFF2-40B4-BE49-F238E27FC236}">
                <a16:creationId xmlns:a16="http://schemas.microsoft.com/office/drawing/2014/main" id="{79ED0DDA-8EB3-BFB8-2E34-EE04613C1041}"/>
              </a:ext>
            </a:extLst>
          </p:cNvPr>
          <p:cNvGrpSpPr>
            <a:grpSpLocks/>
          </p:cNvGrpSpPr>
          <p:nvPr/>
        </p:nvGrpSpPr>
        <p:grpSpPr bwMode="auto">
          <a:xfrm>
            <a:off x="0" y="-7938"/>
            <a:ext cx="12192000" cy="6865938"/>
            <a:chOff x="0" y="-8467"/>
            <a:chExt cx="12192000" cy="6866467"/>
          </a:xfrm>
        </p:grpSpPr>
        <p:sp>
          <p:nvSpPr>
            <p:cNvPr id="5" name="Freeform 14">
              <a:extLst>
                <a:ext uri="{FF2B5EF4-FFF2-40B4-BE49-F238E27FC236}">
                  <a16:creationId xmlns:a16="http://schemas.microsoft.com/office/drawing/2014/main" id="{F37E2CAE-D3C7-0CA8-428B-99B0914808FE}"/>
                </a:ext>
              </a:extLst>
            </p:cNvPr>
            <p:cNvSpPr/>
            <p:nvPr/>
          </p:nvSpPr>
          <p:spPr>
            <a:xfrm>
              <a:off x="0" y="-8467"/>
              <a:ext cx="863600" cy="569797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6" name="Straight Connector 5">
              <a:extLst>
                <a:ext uri="{FF2B5EF4-FFF2-40B4-BE49-F238E27FC236}">
                  <a16:creationId xmlns:a16="http://schemas.microsoft.com/office/drawing/2014/main" id="{7D72376C-BBEA-1CCF-C4E5-9D960A45B222}"/>
                </a:ext>
              </a:extLst>
            </p:cNvPr>
            <p:cNvCxnSpPr/>
            <p:nvPr/>
          </p:nvCxnSpPr>
          <p:spPr>
            <a:xfrm>
              <a:off x="9371013" y="-528"/>
              <a:ext cx="1219200" cy="685852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32BF0B2A-DAF0-58D3-D85F-D7F075CFFDCF}"/>
                </a:ext>
              </a:extLst>
            </p:cNvPr>
            <p:cNvCxnSpPr/>
            <p:nvPr/>
          </p:nvCxnSpPr>
          <p:spPr>
            <a:xfrm flipH="1">
              <a:off x="7424738" y="3681168"/>
              <a:ext cx="4764087" cy="3176832"/>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8" name="Rectangle 23">
              <a:extLst>
                <a:ext uri="{FF2B5EF4-FFF2-40B4-BE49-F238E27FC236}">
                  <a16:creationId xmlns:a16="http://schemas.microsoft.com/office/drawing/2014/main" id="{98FA2F62-F37D-1F3F-D5C6-D65C0CD6F801}"/>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25">
              <a:extLst>
                <a:ext uri="{FF2B5EF4-FFF2-40B4-BE49-F238E27FC236}">
                  <a16:creationId xmlns:a16="http://schemas.microsoft.com/office/drawing/2014/main" id="{FB0A15A5-E5D9-AD99-5024-AE0F1477C8D9}"/>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Isosceles Triangle 9">
              <a:extLst>
                <a:ext uri="{FF2B5EF4-FFF2-40B4-BE49-F238E27FC236}">
                  <a16:creationId xmlns:a16="http://schemas.microsoft.com/office/drawing/2014/main" id="{08A0AABA-BB7D-78B2-A320-BDCB1AB9C197}"/>
                </a:ext>
              </a:extLst>
            </p:cNvPr>
            <p:cNvSpPr/>
            <p:nvPr/>
          </p:nvSpPr>
          <p:spPr>
            <a:xfrm>
              <a:off x="8932863" y="3047706"/>
              <a:ext cx="3259137" cy="381029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7">
              <a:extLst>
                <a:ext uri="{FF2B5EF4-FFF2-40B4-BE49-F238E27FC236}">
                  <a16:creationId xmlns:a16="http://schemas.microsoft.com/office/drawing/2014/main" id="{79072D15-5FF3-5076-CF30-D150CF283716}"/>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8">
              <a:extLst>
                <a:ext uri="{FF2B5EF4-FFF2-40B4-BE49-F238E27FC236}">
                  <a16:creationId xmlns:a16="http://schemas.microsoft.com/office/drawing/2014/main" id="{F0593FBF-8D0A-10A8-7ED8-0906DC943309}"/>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9">
              <a:extLst>
                <a:ext uri="{FF2B5EF4-FFF2-40B4-BE49-F238E27FC236}">
                  <a16:creationId xmlns:a16="http://schemas.microsoft.com/office/drawing/2014/main" id="{42329083-3437-DBCA-87C0-841B4BAE59E4}"/>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DD7227FF-90FB-F90B-16CC-BB4266C246D0}"/>
                </a:ext>
              </a:extLst>
            </p:cNvPr>
            <p:cNvSpPr/>
            <p:nvPr/>
          </p:nvSpPr>
          <p:spPr>
            <a:xfrm>
              <a:off x="10371138" y="3589086"/>
              <a:ext cx="1817687" cy="326891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Date Placeholder 3">
            <a:extLst>
              <a:ext uri="{FF2B5EF4-FFF2-40B4-BE49-F238E27FC236}">
                <a16:creationId xmlns:a16="http://schemas.microsoft.com/office/drawing/2014/main" id="{91A7488D-A693-F40F-7ED4-5E4BC847D611}"/>
              </a:ext>
            </a:extLst>
          </p:cNvPr>
          <p:cNvSpPr>
            <a:spLocks noGrp="1"/>
          </p:cNvSpPr>
          <p:nvPr>
            <p:ph type="dt" sz="half" idx="10"/>
          </p:nvPr>
        </p:nvSpPr>
        <p:spPr/>
        <p:txBody>
          <a:bodyPr/>
          <a:lstStyle>
            <a:lvl1pPr>
              <a:defRPr/>
            </a:lvl1pPr>
          </a:lstStyle>
          <a:p>
            <a:pPr>
              <a:defRPr/>
            </a:pPr>
            <a:fld id="{026896BF-0B96-4F7C-AFB1-D53BD788D2F9}" type="datetimeFigureOut">
              <a:rPr lang="en-GB"/>
              <a:pPr>
                <a:defRPr/>
              </a:pPr>
              <a:t>02/05/2024</a:t>
            </a:fld>
            <a:endParaRPr lang="en-GB"/>
          </a:p>
        </p:txBody>
      </p:sp>
      <p:sp>
        <p:nvSpPr>
          <p:cNvPr id="16" name="Footer Placeholder 4">
            <a:extLst>
              <a:ext uri="{FF2B5EF4-FFF2-40B4-BE49-F238E27FC236}">
                <a16:creationId xmlns:a16="http://schemas.microsoft.com/office/drawing/2014/main" id="{F61B0F0D-E0C9-7AC4-B493-D606A8B2B110}"/>
              </a:ext>
            </a:extLst>
          </p:cNvPr>
          <p:cNvSpPr>
            <a:spLocks noGrp="1"/>
          </p:cNvSpPr>
          <p:nvPr>
            <p:ph type="ftr" sz="quarter" idx="11"/>
          </p:nvPr>
        </p:nvSpPr>
        <p:spPr/>
        <p:txBody>
          <a:bodyPr/>
          <a:lstStyle>
            <a:lvl1pPr>
              <a:defRPr/>
            </a:lvl1pPr>
          </a:lstStyle>
          <a:p>
            <a:pPr>
              <a:defRPr/>
            </a:pPr>
            <a:endParaRPr lang="en-GB"/>
          </a:p>
        </p:txBody>
      </p:sp>
      <p:sp>
        <p:nvSpPr>
          <p:cNvPr id="17" name="Slide Number Placeholder 5">
            <a:extLst>
              <a:ext uri="{FF2B5EF4-FFF2-40B4-BE49-F238E27FC236}">
                <a16:creationId xmlns:a16="http://schemas.microsoft.com/office/drawing/2014/main" id="{71930142-BAAC-C568-A5E2-4BDF9C9EF13C}"/>
              </a:ext>
            </a:extLst>
          </p:cNvPr>
          <p:cNvSpPr>
            <a:spLocks noGrp="1"/>
          </p:cNvSpPr>
          <p:nvPr>
            <p:ph type="sldNum" sz="quarter" idx="12"/>
          </p:nvPr>
        </p:nvSpPr>
        <p:spPr/>
        <p:txBody>
          <a:bodyPr/>
          <a:lstStyle>
            <a:lvl1pPr>
              <a:defRPr/>
            </a:lvl1pPr>
          </a:lstStyle>
          <a:p>
            <a:pPr>
              <a:defRPr/>
            </a:pPr>
            <a:fld id="{130C84A1-017E-48CF-A4BF-C4F37539F837}" type="slidenum">
              <a:rPr lang="en-GB"/>
              <a:pPr>
                <a:defRPr/>
              </a:pPr>
              <a:t>‹#›</a:t>
            </a:fld>
            <a:endParaRPr lang="en-GB"/>
          </a:p>
        </p:txBody>
      </p:sp>
    </p:spTree>
    <p:extLst>
      <p:ext uri="{BB962C8B-B14F-4D97-AF65-F5344CB8AC3E}">
        <p14:creationId xmlns:p14="http://schemas.microsoft.com/office/powerpoint/2010/main" val="2897033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9695C8-9CC7-EA90-2467-97353E4362D4}"/>
              </a:ext>
            </a:extLst>
          </p:cNvPr>
          <p:cNvSpPr>
            <a:spLocks noGrp="1"/>
          </p:cNvSpPr>
          <p:nvPr>
            <p:ph type="dt" sz="half" idx="10"/>
          </p:nvPr>
        </p:nvSpPr>
        <p:spPr/>
        <p:txBody>
          <a:bodyPr/>
          <a:lstStyle>
            <a:lvl1pPr>
              <a:defRPr/>
            </a:lvl1pPr>
          </a:lstStyle>
          <a:p>
            <a:pPr>
              <a:defRPr/>
            </a:pPr>
            <a:fld id="{AAD8A890-D5A5-41F1-96CE-5BBCB94FD08D}" type="datetimeFigureOut">
              <a:rPr lang="en-GB"/>
              <a:pPr>
                <a:defRPr/>
              </a:pPr>
              <a:t>02/05/2024</a:t>
            </a:fld>
            <a:endParaRPr lang="en-GB"/>
          </a:p>
        </p:txBody>
      </p:sp>
      <p:sp>
        <p:nvSpPr>
          <p:cNvPr id="5" name="Footer Placeholder 4">
            <a:extLst>
              <a:ext uri="{FF2B5EF4-FFF2-40B4-BE49-F238E27FC236}">
                <a16:creationId xmlns:a16="http://schemas.microsoft.com/office/drawing/2014/main" id="{DD987831-1CB6-EBFE-2A9D-134326B83E40}"/>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126D5AFE-8434-E3C3-E5D6-CC0482960481}"/>
              </a:ext>
            </a:extLst>
          </p:cNvPr>
          <p:cNvSpPr>
            <a:spLocks noGrp="1"/>
          </p:cNvSpPr>
          <p:nvPr>
            <p:ph type="sldNum" sz="quarter" idx="12"/>
          </p:nvPr>
        </p:nvSpPr>
        <p:spPr/>
        <p:txBody>
          <a:bodyPr/>
          <a:lstStyle>
            <a:lvl1pPr>
              <a:defRPr/>
            </a:lvl1pPr>
          </a:lstStyle>
          <a:p>
            <a:pPr>
              <a:defRPr/>
            </a:pPr>
            <a:fld id="{07CF97B5-FC20-4CA3-AAD9-46631016B5C5}" type="slidenum">
              <a:rPr lang="en-GB"/>
              <a:pPr>
                <a:defRPr/>
              </a:pPr>
              <a:t>‹#›</a:t>
            </a:fld>
            <a:endParaRPr lang="en-GB"/>
          </a:p>
        </p:txBody>
      </p:sp>
    </p:spTree>
    <p:extLst>
      <p:ext uri="{BB962C8B-B14F-4D97-AF65-F5344CB8AC3E}">
        <p14:creationId xmlns:p14="http://schemas.microsoft.com/office/powerpoint/2010/main" val="309387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4" name="TextBox 6">
            <a:extLst>
              <a:ext uri="{FF2B5EF4-FFF2-40B4-BE49-F238E27FC236}">
                <a16:creationId xmlns:a16="http://schemas.microsoft.com/office/drawing/2014/main" id="{48B47D66-21B9-EDA0-50C3-BAA0EBAFE986}"/>
              </a:ext>
            </a:extLst>
          </p:cNvPr>
          <p:cNvSpPr txBox="1">
            <a:spLocks noChangeArrowheads="1"/>
          </p:cNvSpPr>
          <p:nvPr/>
        </p:nvSpPr>
        <p:spPr bwMode="auto">
          <a:xfrm>
            <a:off x="541338" y="790575"/>
            <a:ext cx="609600" cy="584200"/>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GB" altLang="en-US" sz="8000">
                <a:solidFill>
                  <a:srgbClr val="46B1E1"/>
                </a:solidFill>
                <a:latin typeface="Arial" panose="020B0604020202020204" pitchFamily="34" charset="0"/>
              </a:rPr>
              <a:t>“</a:t>
            </a:r>
          </a:p>
        </p:txBody>
      </p:sp>
      <p:sp>
        <p:nvSpPr>
          <p:cNvPr id="5" name="TextBox 7">
            <a:extLst>
              <a:ext uri="{FF2B5EF4-FFF2-40B4-BE49-F238E27FC236}">
                <a16:creationId xmlns:a16="http://schemas.microsoft.com/office/drawing/2014/main" id="{59D21521-A908-95CA-BBA1-0F27340601AA}"/>
              </a:ext>
            </a:extLst>
          </p:cNvPr>
          <p:cNvSpPr txBox="1">
            <a:spLocks noChangeArrowheads="1"/>
          </p:cNvSpPr>
          <p:nvPr/>
        </p:nvSpPr>
        <p:spPr bwMode="auto">
          <a:xfrm>
            <a:off x="8893175" y="2886075"/>
            <a:ext cx="609600" cy="585788"/>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GB" altLang="en-US" sz="8000">
                <a:solidFill>
                  <a:srgbClr val="46B1E1"/>
                </a:solidFill>
                <a:latin typeface="Arial" panose="020B0604020202020204" pitchFamily="34" charset="0"/>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Date Placeholder 3">
            <a:extLst>
              <a:ext uri="{FF2B5EF4-FFF2-40B4-BE49-F238E27FC236}">
                <a16:creationId xmlns:a16="http://schemas.microsoft.com/office/drawing/2014/main" id="{7F332EFD-1762-4354-95FA-DD3606B6CC2B}"/>
              </a:ext>
            </a:extLst>
          </p:cNvPr>
          <p:cNvSpPr>
            <a:spLocks noGrp="1"/>
          </p:cNvSpPr>
          <p:nvPr>
            <p:ph type="dt" sz="half" idx="14"/>
          </p:nvPr>
        </p:nvSpPr>
        <p:spPr/>
        <p:txBody>
          <a:bodyPr/>
          <a:lstStyle>
            <a:lvl1pPr>
              <a:defRPr/>
            </a:lvl1pPr>
          </a:lstStyle>
          <a:p>
            <a:pPr>
              <a:defRPr/>
            </a:pPr>
            <a:fld id="{CA746735-3754-4926-88C3-662E55EB2062}" type="datetimeFigureOut">
              <a:rPr lang="en-GB"/>
              <a:pPr>
                <a:defRPr/>
              </a:pPr>
              <a:t>02/05/2024</a:t>
            </a:fld>
            <a:endParaRPr lang="en-GB"/>
          </a:p>
        </p:txBody>
      </p:sp>
      <p:sp>
        <p:nvSpPr>
          <p:cNvPr id="7" name="Footer Placeholder 4">
            <a:extLst>
              <a:ext uri="{FF2B5EF4-FFF2-40B4-BE49-F238E27FC236}">
                <a16:creationId xmlns:a16="http://schemas.microsoft.com/office/drawing/2014/main" id="{493DF096-5BF6-6F85-7E62-2ED762B0ED15}"/>
              </a:ext>
            </a:extLst>
          </p:cNvPr>
          <p:cNvSpPr>
            <a:spLocks noGrp="1"/>
          </p:cNvSpPr>
          <p:nvPr>
            <p:ph type="ftr" sz="quarter" idx="15"/>
          </p:nvPr>
        </p:nvSpPr>
        <p:spPr/>
        <p:txBody>
          <a:bodyPr/>
          <a:lstStyle>
            <a:lvl1pPr>
              <a:defRPr/>
            </a:lvl1pPr>
          </a:lstStyle>
          <a:p>
            <a:pPr>
              <a:defRPr/>
            </a:pPr>
            <a:endParaRPr lang="en-GB"/>
          </a:p>
        </p:txBody>
      </p:sp>
      <p:sp>
        <p:nvSpPr>
          <p:cNvPr id="8" name="Slide Number Placeholder 5">
            <a:extLst>
              <a:ext uri="{FF2B5EF4-FFF2-40B4-BE49-F238E27FC236}">
                <a16:creationId xmlns:a16="http://schemas.microsoft.com/office/drawing/2014/main" id="{8903E294-5E0F-78F1-EAA7-09D472571A3D}"/>
              </a:ext>
            </a:extLst>
          </p:cNvPr>
          <p:cNvSpPr>
            <a:spLocks noGrp="1"/>
          </p:cNvSpPr>
          <p:nvPr>
            <p:ph type="sldNum" sz="quarter" idx="16"/>
          </p:nvPr>
        </p:nvSpPr>
        <p:spPr/>
        <p:txBody>
          <a:bodyPr/>
          <a:lstStyle>
            <a:lvl1pPr>
              <a:defRPr/>
            </a:lvl1pPr>
          </a:lstStyle>
          <a:p>
            <a:pPr>
              <a:defRPr/>
            </a:pPr>
            <a:fld id="{6E34DDE7-F71A-4977-9F8F-A4BF0A458120}" type="slidenum">
              <a:rPr lang="en-GB"/>
              <a:pPr>
                <a:defRPr/>
              </a:pPr>
              <a:t>‹#›</a:t>
            </a:fld>
            <a:endParaRPr lang="en-GB"/>
          </a:p>
        </p:txBody>
      </p:sp>
    </p:spTree>
    <p:extLst>
      <p:ext uri="{BB962C8B-B14F-4D97-AF65-F5344CB8AC3E}">
        <p14:creationId xmlns:p14="http://schemas.microsoft.com/office/powerpoint/2010/main" val="31800210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FBBFD38-20D8-BB92-BB85-2C4CAB03A55E}"/>
              </a:ext>
            </a:extLst>
          </p:cNvPr>
          <p:cNvSpPr>
            <a:spLocks noGrp="1"/>
          </p:cNvSpPr>
          <p:nvPr>
            <p:ph type="dt" sz="half" idx="10"/>
          </p:nvPr>
        </p:nvSpPr>
        <p:spPr/>
        <p:txBody>
          <a:bodyPr/>
          <a:lstStyle>
            <a:lvl1pPr>
              <a:defRPr/>
            </a:lvl1pPr>
          </a:lstStyle>
          <a:p>
            <a:pPr>
              <a:defRPr/>
            </a:pPr>
            <a:fld id="{27132D8C-3A5B-4D7E-AFDE-A33C0275AF37}" type="datetimeFigureOut">
              <a:rPr lang="en-GB"/>
              <a:pPr>
                <a:defRPr/>
              </a:pPr>
              <a:t>02/05/2024</a:t>
            </a:fld>
            <a:endParaRPr lang="en-GB"/>
          </a:p>
        </p:txBody>
      </p:sp>
      <p:sp>
        <p:nvSpPr>
          <p:cNvPr id="5" name="Footer Placeholder 4">
            <a:extLst>
              <a:ext uri="{FF2B5EF4-FFF2-40B4-BE49-F238E27FC236}">
                <a16:creationId xmlns:a16="http://schemas.microsoft.com/office/drawing/2014/main" id="{D509079F-D8B3-5795-1EBC-8B5506404347}"/>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A71E8B9E-4E9D-73C7-DFC6-99F99921C38F}"/>
              </a:ext>
            </a:extLst>
          </p:cNvPr>
          <p:cNvSpPr>
            <a:spLocks noGrp="1"/>
          </p:cNvSpPr>
          <p:nvPr>
            <p:ph type="sldNum" sz="quarter" idx="12"/>
          </p:nvPr>
        </p:nvSpPr>
        <p:spPr/>
        <p:txBody>
          <a:bodyPr/>
          <a:lstStyle>
            <a:lvl1pPr>
              <a:defRPr/>
            </a:lvl1pPr>
          </a:lstStyle>
          <a:p>
            <a:pPr>
              <a:defRPr/>
            </a:pPr>
            <a:fld id="{E57F763B-6201-404A-9997-601FC76A6941}" type="slidenum">
              <a:rPr lang="en-GB"/>
              <a:pPr>
                <a:defRPr/>
              </a:pPr>
              <a:t>‹#›</a:t>
            </a:fld>
            <a:endParaRPr lang="en-GB"/>
          </a:p>
        </p:txBody>
      </p:sp>
    </p:spTree>
    <p:extLst>
      <p:ext uri="{BB962C8B-B14F-4D97-AF65-F5344CB8AC3E}">
        <p14:creationId xmlns:p14="http://schemas.microsoft.com/office/powerpoint/2010/main" val="21474624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4" name="TextBox 6">
            <a:extLst>
              <a:ext uri="{FF2B5EF4-FFF2-40B4-BE49-F238E27FC236}">
                <a16:creationId xmlns:a16="http://schemas.microsoft.com/office/drawing/2014/main" id="{A5BC5EB5-49F6-516A-28F7-154F7A2A8BF1}"/>
              </a:ext>
            </a:extLst>
          </p:cNvPr>
          <p:cNvSpPr txBox="1">
            <a:spLocks noChangeArrowheads="1"/>
          </p:cNvSpPr>
          <p:nvPr/>
        </p:nvSpPr>
        <p:spPr bwMode="auto">
          <a:xfrm>
            <a:off x="541338" y="790575"/>
            <a:ext cx="609600" cy="584200"/>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GB" altLang="en-US" sz="8000">
                <a:solidFill>
                  <a:srgbClr val="46B1E1"/>
                </a:solidFill>
                <a:latin typeface="Arial" panose="020B0604020202020204" pitchFamily="34" charset="0"/>
              </a:rPr>
              <a:t>“</a:t>
            </a:r>
          </a:p>
        </p:txBody>
      </p:sp>
      <p:sp>
        <p:nvSpPr>
          <p:cNvPr id="5" name="TextBox 7">
            <a:extLst>
              <a:ext uri="{FF2B5EF4-FFF2-40B4-BE49-F238E27FC236}">
                <a16:creationId xmlns:a16="http://schemas.microsoft.com/office/drawing/2014/main" id="{A599B81E-EC79-0F76-F3B4-247BBA58DA1B}"/>
              </a:ext>
            </a:extLst>
          </p:cNvPr>
          <p:cNvSpPr txBox="1">
            <a:spLocks noChangeArrowheads="1"/>
          </p:cNvSpPr>
          <p:nvPr/>
        </p:nvSpPr>
        <p:spPr bwMode="auto">
          <a:xfrm>
            <a:off x="8893175" y="2886075"/>
            <a:ext cx="609600" cy="585788"/>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GB" altLang="en-US" sz="8000">
                <a:solidFill>
                  <a:srgbClr val="46B1E1"/>
                </a:solidFill>
                <a:latin typeface="Arial" panose="020B0604020202020204" pitchFamily="34" charset="0"/>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Date Placeholder 3">
            <a:extLst>
              <a:ext uri="{FF2B5EF4-FFF2-40B4-BE49-F238E27FC236}">
                <a16:creationId xmlns:a16="http://schemas.microsoft.com/office/drawing/2014/main" id="{2D94BBA5-D293-2CC9-355E-8B40D3B8DD68}"/>
              </a:ext>
            </a:extLst>
          </p:cNvPr>
          <p:cNvSpPr>
            <a:spLocks noGrp="1"/>
          </p:cNvSpPr>
          <p:nvPr>
            <p:ph type="dt" sz="half" idx="14"/>
          </p:nvPr>
        </p:nvSpPr>
        <p:spPr/>
        <p:txBody>
          <a:bodyPr/>
          <a:lstStyle>
            <a:lvl1pPr>
              <a:defRPr/>
            </a:lvl1pPr>
          </a:lstStyle>
          <a:p>
            <a:pPr>
              <a:defRPr/>
            </a:pPr>
            <a:fld id="{53629C24-16F5-46D6-BA10-EEBD9BACD490}" type="datetimeFigureOut">
              <a:rPr lang="en-GB"/>
              <a:pPr>
                <a:defRPr/>
              </a:pPr>
              <a:t>02/05/2024</a:t>
            </a:fld>
            <a:endParaRPr lang="en-GB"/>
          </a:p>
        </p:txBody>
      </p:sp>
      <p:sp>
        <p:nvSpPr>
          <p:cNvPr id="7" name="Footer Placeholder 4">
            <a:extLst>
              <a:ext uri="{FF2B5EF4-FFF2-40B4-BE49-F238E27FC236}">
                <a16:creationId xmlns:a16="http://schemas.microsoft.com/office/drawing/2014/main" id="{87D88BD0-9B66-00F3-24DA-72A470D08C8E}"/>
              </a:ext>
            </a:extLst>
          </p:cNvPr>
          <p:cNvSpPr>
            <a:spLocks noGrp="1"/>
          </p:cNvSpPr>
          <p:nvPr>
            <p:ph type="ftr" sz="quarter" idx="15"/>
          </p:nvPr>
        </p:nvSpPr>
        <p:spPr/>
        <p:txBody>
          <a:bodyPr/>
          <a:lstStyle>
            <a:lvl1pPr>
              <a:defRPr/>
            </a:lvl1pPr>
          </a:lstStyle>
          <a:p>
            <a:pPr>
              <a:defRPr/>
            </a:pPr>
            <a:endParaRPr lang="en-GB"/>
          </a:p>
        </p:txBody>
      </p:sp>
      <p:sp>
        <p:nvSpPr>
          <p:cNvPr id="8" name="Slide Number Placeholder 5">
            <a:extLst>
              <a:ext uri="{FF2B5EF4-FFF2-40B4-BE49-F238E27FC236}">
                <a16:creationId xmlns:a16="http://schemas.microsoft.com/office/drawing/2014/main" id="{8538399D-836F-9BC9-E63D-52DB8B8F45B4}"/>
              </a:ext>
            </a:extLst>
          </p:cNvPr>
          <p:cNvSpPr>
            <a:spLocks noGrp="1"/>
          </p:cNvSpPr>
          <p:nvPr>
            <p:ph type="sldNum" sz="quarter" idx="16"/>
          </p:nvPr>
        </p:nvSpPr>
        <p:spPr/>
        <p:txBody>
          <a:bodyPr/>
          <a:lstStyle>
            <a:lvl1pPr>
              <a:defRPr/>
            </a:lvl1pPr>
          </a:lstStyle>
          <a:p>
            <a:pPr>
              <a:defRPr/>
            </a:pPr>
            <a:fld id="{112431B5-5A9E-47FE-8970-5FB43048C9C8}" type="slidenum">
              <a:rPr lang="en-GB"/>
              <a:pPr>
                <a:defRPr/>
              </a:pPr>
              <a:t>‹#›</a:t>
            </a:fld>
            <a:endParaRPr lang="en-GB"/>
          </a:p>
        </p:txBody>
      </p:sp>
    </p:spTree>
    <p:extLst>
      <p:ext uri="{BB962C8B-B14F-4D97-AF65-F5344CB8AC3E}">
        <p14:creationId xmlns:p14="http://schemas.microsoft.com/office/powerpoint/2010/main" val="18791828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3B09C95-6432-D5B5-95B7-9149F3F8F85B}"/>
              </a:ext>
            </a:extLst>
          </p:cNvPr>
          <p:cNvSpPr>
            <a:spLocks noGrp="1"/>
          </p:cNvSpPr>
          <p:nvPr>
            <p:ph type="dt" sz="half" idx="14"/>
          </p:nvPr>
        </p:nvSpPr>
        <p:spPr/>
        <p:txBody>
          <a:bodyPr/>
          <a:lstStyle>
            <a:lvl1pPr>
              <a:defRPr/>
            </a:lvl1pPr>
          </a:lstStyle>
          <a:p>
            <a:pPr>
              <a:defRPr/>
            </a:pPr>
            <a:fld id="{A8E7E626-A199-4584-929A-6E23CE0EADEC}" type="datetimeFigureOut">
              <a:rPr lang="en-GB"/>
              <a:pPr>
                <a:defRPr/>
              </a:pPr>
              <a:t>02/05/2024</a:t>
            </a:fld>
            <a:endParaRPr lang="en-GB"/>
          </a:p>
        </p:txBody>
      </p:sp>
      <p:sp>
        <p:nvSpPr>
          <p:cNvPr id="5" name="Footer Placeholder 4">
            <a:extLst>
              <a:ext uri="{FF2B5EF4-FFF2-40B4-BE49-F238E27FC236}">
                <a16:creationId xmlns:a16="http://schemas.microsoft.com/office/drawing/2014/main" id="{196F5A51-57BC-1688-0321-4FFBDBD9A180}"/>
              </a:ext>
            </a:extLst>
          </p:cNvPr>
          <p:cNvSpPr>
            <a:spLocks noGrp="1"/>
          </p:cNvSpPr>
          <p:nvPr>
            <p:ph type="ftr" sz="quarter" idx="15"/>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879390C1-BBCD-DE43-4DC3-67ABF9F6F3B5}"/>
              </a:ext>
            </a:extLst>
          </p:cNvPr>
          <p:cNvSpPr>
            <a:spLocks noGrp="1"/>
          </p:cNvSpPr>
          <p:nvPr>
            <p:ph type="sldNum" sz="quarter" idx="16"/>
          </p:nvPr>
        </p:nvSpPr>
        <p:spPr/>
        <p:txBody>
          <a:bodyPr/>
          <a:lstStyle>
            <a:lvl1pPr>
              <a:defRPr/>
            </a:lvl1pPr>
          </a:lstStyle>
          <a:p>
            <a:pPr>
              <a:defRPr/>
            </a:pPr>
            <a:fld id="{0685A43A-A76B-4702-9F30-CFF7ACA7ED3D}" type="slidenum">
              <a:rPr lang="en-GB"/>
              <a:pPr>
                <a:defRPr/>
              </a:pPr>
              <a:t>‹#›</a:t>
            </a:fld>
            <a:endParaRPr lang="en-GB"/>
          </a:p>
        </p:txBody>
      </p:sp>
    </p:spTree>
    <p:extLst>
      <p:ext uri="{BB962C8B-B14F-4D97-AF65-F5344CB8AC3E}">
        <p14:creationId xmlns:p14="http://schemas.microsoft.com/office/powerpoint/2010/main" val="2326114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AB492C9-DF88-304A-0D96-5BD31E0013EF}"/>
              </a:ext>
            </a:extLst>
          </p:cNvPr>
          <p:cNvSpPr>
            <a:spLocks noGrp="1"/>
          </p:cNvSpPr>
          <p:nvPr>
            <p:ph type="dt" sz="half" idx="10"/>
          </p:nvPr>
        </p:nvSpPr>
        <p:spPr/>
        <p:txBody>
          <a:bodyPr/>
          <a:lstStyle>
            <a:lvl1pPr>
              <a:defRPr/>
            </a:lvl1pPr>
          </a:lstStyle>
          <a:p>
            <a:pPr>
              <a:defRPr/>
            </a:pPr>
            <a:fld id="{5354CA62-1E78-4820-8A6C-E9AA167C7794}" type="datetimeFigureOut">
              <a:rPr lang="en-GB"/>
              <a:pPr>
                <a:defRPr/>
              </a:pPr>
              <a:t>02/05/2024</a:t>
            </a:fld>
            <a:endParaRPr lang="en-GB"/>
          </a:p>
        </p:txBody>
      </p:sp>
      <p:sp>
        <p:nvSpPr>
          <p:cNvPr id="5" name="Footer Placeholder 4">
            <a:extLst>
              <a:ext uri="{FF2B5EF4-FFF2-40B4-BE49-F238E27FC236}">
                <a16:creationId xmlns:a16="http://schemas.microsoft.com/office/drawing/2014/main" id="{50D444FF-8E5D-71B4-5DA9-6D17BBC08A44}"/>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90908AB7-41F5-8207-4867-CBF56DCF54B8}"/>
              </a:ext>
            </a:extLst>
          </p:cNvPr>
          <p:cNvSpPr>
            <a:spLocks noGrp="1"/>
          </p:cNvSpPr>
          <p:nvPr>
            <p:ph type="sldNum" sz="quarter" idx="12"/>
          </p:nvPr>
        </p:nvSpPr>
        <p:spPr/>
        <p:txBody>
          <a:bodyPr/>
          <a:lstStyle>
            <a:lvl1pPr>
              <a:defRPr/>
            </a:lvl1pPr>
          </a:lstStyle>
          <a:p>
            <a:pPr>
              <a:defRPr/>
            </a:pPr>
            <a:fld id="{3F96930D-F3F1-4493-806F-5A1A7C770FAC}" type="slidenum">
              <a:rPr lang="en-GB"/>
              <a:pPr>
                <a:defRPr/>
              </a:pPr>
              <a:t>‹#›</a:t>
            </a:fld>
            <a:endParaRPr lang="en-GB"/>
          </a:p>
        </p:txBody>
      </p:sp>
    </p:spTree>
    <p:extLst>
      <p:ext uri="{BB962C8B-B14F-4D97-AF65-F5344CB8AC3E}">
        <p14:creationId xmlns:p14="http://schemas.microsoft.com/office/powerpoint/2010/main" val="19958829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626BC25-A31A-F07B-E417-6EDD0C19F4BE}"/>
              </a:ext>
            </a:extLst>
          </p:cNvPr>
          <p:cNvSpPr>
            <a:spLocks noGrp="1"/>
          </p:cNvSpPr>
          <p:nvPr>
            <p:ph type="dt" sz="half" idx="10"/>
          </p:nvPr>
        </p:nvSpPr>
        <p:spPr/>
        <p:txBody>
          <a:bodyPr/>
          <a:lstStyle>
            <a:lvl1pPr>
              <a:defRPr/>
            </a:lvl1pPr>
          </a:lstStyle>
          <a:p>
            <a:pPr>
              <a:defRPr/>
            </a:pPr>
            <a:fld id="{DF4868DE-1A53-4EF4-BDF5-D3D37B20CE9D}" type="datetimeFigureOut">
              <a:rPr lang="en-GB"/>
              <a:pPr>
                <a:defRPr/>
              </a:pPr>
              <a:t>02/05/2024</a:t>
            </a:fld>
            <a:endParaRPr lang="en-GB"/>
          </a:p>
        </p:txBody>
      </p:sp>
      <p:sp>
        <p:nvSpPr>
          <p:cNvPr id="5" name="Footer Placeholder 4">
            <a:extLst>
              <a:ext uri="{FF2B5EF4-FFF2-40B4-BE49-F238E27FC236}">
                <a16:creationId xmlns:a16="http://schemas.microsoft.com/office/drawing/2014/main" id="{44096B38-8636-3342-A160-818F8262A148}"/>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0D8DDF89-E847-5BD7-AA80-35BFB019F1CC}"/>
              </a:ext>
            </a:extLst>
          </p:cNvPr>
          <p:cNvSpPr>
            <a:spLocks noGrp="1"/>
          </p:cNvSpPr>
          <p:nvPr>
            <p:ph type="sldNum" sz="quarter" idx="12"/>
          </p:nvPr>
        </p:nvSpPr>
        <p:spPr/>
        <p:txBody>
          <a:bodyPr/>
          <a:lstStyle>
            <a:lvl1pPr>
              <a:defRPr/>
            </a:lvl1pPr>
          </a:lstStyle>
          <a:p>
            <a:pPr>
              <a:defRPr/>
            </a:pPr>
            <a:fld id="{03F40B1D-A4DE-46C5-8E8A-18B001BB6956}" type="slidenum">
              <a:rPr lang="en-GB"/>
              <a:pPr>
                <a:defRPr/>
              </a:pPr>
              <a:t>‹#›</a:t>
            </a:fld>
            <a:endParaRPr lang="en-GB"/>
          </a:p>
        </p:txBody>
      </p:sp>
    </p:spTree>
    <p:extLst>
      <p:ext uri="{BB962C8B-B14F-4D97-AF65-F5344CB8AC3E}">
        <p14:creationId xmlns:p14="http://schemas.microsoft.com/office/powerpoint/2010/main" val="2596372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AB9B0C-A4F5-F1C9-5E1B-06B80D9AE0CD}"/>
              </a:ext>
            </a:extLst>
          </p:cNvPr>
          <p:cNvSpPr>
            <a:spLocks noGrp="1"/>
          </p:cNvSpPr>
          <p:nvPr>
            <p:ph type="dt" sz="half" idx="10"/>
          </p:nvPr>
        </p:nvSpPr>
        <p:spPr/>
        <p:txBody>
          <a:bodyPr/>
          <a:lstStyle>
            <a:lvl1pPr>
              <a:defRPr/>
            </a:lvl1pPr>
          </a:lstStyle>
          <a:p>
            <a:pPr>
              <a:defRPr/>
            </a:pPr>
            <a:fld id="{4D122DB3-B7E6-4CA5-9A9B-D4D7EC1C2CDA}" type="datetimeFigureOut">
              <a:rPr lang="en-GB"/>
              <a:pPr>
                <a:defRPr/>
              </a:pPr>
              <a:t>02/05/2024</a:t>
            </a:fld>
            <a:endParaRPr lang="en-GB"/>
          </a:p>
        </p:txBody>
      </p:sp>
      <p:sp>
        <p:nvSpPr>
          <p:cNvPr id="5" name="Footer Placeholder 4">
            <a:extLst>
              <a:ext uri="{FF2B5EF4-FFF2-40B4-BE49-F238E27FC236}">
                <a16:creationId xmlns:a16="http://schemas.microsoft.com/office/drawing/2014/main" id="{E0990B2B-D40D-5BB8-2EFF-65007979FCE6}"/>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C4905CCF-85FB-01AF-E1A5-7B50B6CC1CC0}"/>
              </a:ext>
            </a:extLst>
          </p:cNvPr>
          <p:cNvSpPr>
            <a:spLocks noGrp="1"/>
          </p:cNvSpPr>
          <p:nvPr>
            <p:ph type="sldNum" sz="quarter" idx="12"/>
          </p:nvPr>
        </p:nvSpPr>
        <p:spPr/>
        <p:txBody>
          <a:bodyPr/>
          <a:lstStyle>
            <a:lvl1pPr>
              <a:defRPr/>
            </a:lvl1pPr>
          </a:lstStyle>
          <a:p>
            <a:pPr>
              <a:defRPr/>
            </a:pPr>
            <a:fld id="{C30C3237-AAE4-45CD-A571-83A5978596A7}" type="slidenum">
              <a:rPr lang="en-GB"/>
              <a:pPr>
                <a:defRPr/>
              </a:pPr>
              <a:t>‹#›</a:t>
            </a:fld>
            <a:endParaRPr lang="en-GB"/>
          </a:p>
        </p:txBody>
      </p:sp>
    </p:spTree>
    <p:extLst>
      <p:ext uri="{BB962C8B-B14F-4D97-AF65-F5344CB8AC3E}">
        <p14:creationId xmlns:p14="http://schemas.microsoft.com/office/powerpoint/2010/main" val="378215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8815F8-3E90-429C-4F84-B24E8C2A8607}"/>
              </a:ext>
            </a:extLst>
          </p:cNvPr>
          <p:cNvSpPr>
            <a:spLocks noGrp="1"/>
          </p:cNvSpPr>
          <p:nvPr>
            <p:ph type="dt" sz="half" idx="10"/>
          </p:nvPr>
        </p:nvSpPr>
        <p:spPr/>
        <p:txBody>
          <a:bodyPr/>
          <a:lstStyle>
            <a:lvl1pPr>
              <a:defRPr/>
            </a:lvl1pPr>
          </a:lstStyle>
          <a:p>
            <a:pPr>
              <a:defRPr/>
            </a:pPr>
            <a:fld id="{628B3FB4-7182-4CB3-85F1-3902905BD9D9}" type="datetimeFigureOut">
              <a:rPr lang="en-GB"/>
              <a:pPr>
                <a:defRPr/>
              </a:pPr>
              <a:t>02/05/2024</a:t>
            </a:fld>
            <a:endParaRPr lang="en-GB"/>
          </a:p>
        </p:txBody>
      </p:sp>
      <p:sp>
        <p:nvSpPr>
          <p:cNvPr id="5" name="Footer Placeholder 4">
            <a:extLst>
              <a:ext uri="{FF2B5EF4-FFF2-40B4-BE49-F238E27FC236}">
                <a16:creationId xmlns:a16="http://schemas.microsoft.com/office/drawing/2014/main" id="{951FA15C-121A-8A7C-00B2-03546DAF0300}"/>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7FBAA94A-2E95-E0B2-E667-27E167D90149}"/>
              </a:ext>
            </a:extLst>
          </p:cNvPr>
          <p:cNvSpPr>
            <a:spLocks noGrp="1"/>
          </p:cNvSpPr>
          <p:nvPr>
            <p:ph type="sldNum" sz="quarter" idx="12"/>
          </p:nvPr>
        </p:nvSpPr>
        <p:spPr/>
        <p:txBody>
          <a:bodyPr/>
          <a:lstStyle>
            <a:lvl1pPr>
              <a:defRPr/>
            </a:lvl1pPr>
          </a:lstStyle>
          <a:p>
            <a:pPr>
              <a:defRPr/>
            </a:pPr>
            <a:fld id="{42E6C3C8-5ECF-45C9-847B-28707958CB13}" type="slidenum">
              <a:rPr lang="en-GB"/>
              <a:pPr>
                <a:defRPr/>
              </a:pPr>
              <a:t>‹#›</a:t>
            </a:fld>
            <a:endParaRPr lang="en-GB"/>
          </a:p>
        </p:txBody>
      </p:sp>
    </p:spTree>
    <p:extLst>
      <p:ext uri="{BB962C8B-B14F-4D97-AF65-F5344CB8AC3E}">
        <p14:creationId xmlns:p14="http://schemas.microsoft.com/office/powerpoint/2010/main" val="4239762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70BFB709-502A-12B7-EBD3-90B99365CA02}"/>
              </a:ext>
            </a:extLst>
          </p:cNvPr>
          <p:cNvSpPr>
            <a:spLocks noGrp="1"/>
          </p:cNvSpPr>
          <p:nvPr>
            <p:ph type="dt" sz="half" idx="10"/>
          </p:nvPr>
        </p:nvSpPr>
        <p:spPr/>
        <p:txBody>
          <a:bodyPr/>
          <a:lstStyle>
            <a:lvl1pPr>
              <a:defRPr/>
            </a:lvl1pPr>
          </a:lstStyle>
          <a:p>
            <a:pPr>
              <a:defRPr/>
            </a:pPr>
            <a:fld id="{63FE3F65-57A2-4E92-8AEB-56710467A77D}" type="datetimeFigureOut">
              <a:rPr lang="en-GB"/>
              <a:pPr>
                <a:defRPr/>
              </a:pPr>
              <a:t>02/05/2024</a:t>
            </a:fld>
            <a:endParaRPr lang="en-GB"/>
          </a:p>
        </p:txBody>
      </p:sp>
      <p:sp>
        <p:nvSpPr>
          <p:cNvPr id="6" name="Footer Placeholder 4">
            <a:extLst>
              <a:ext uri="{FF2B5EF4-FFF2-40B4-BE49-F238E27FC236}">
                <a16:creationId xmlns:a16="http://schemas.microsoft.com/office/drawing/2014/main" id="{AC12C5A2-4CC7-F9C4-7C44-FE965BF76FB1}"/>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22805784-A16A-817E-28D6-CAB727DA737F}"/>
              </a:ext>
            </a:extLst>
          </p:cNvPr>
          <p:cNvSpPr>
            <a:spLocks noGrp="1"/>
          </p:cNvSpPr>
          <p:nvPr>
            <p:ph type="sldNum" sz="quarter" idx="12"/>
          </p:nvPr>
        </p:nvSpPr>
        <p:spPr/>
        <p:txBody>
          <a:bodyPr/>
          <a:lstStyle>
            <a:lvl1pPr>
              <a:defRPr/>
            </a:lvl1pPr>
          </a:lstStyle>
          <a:p>
            <a:pPr>
              <a:defRPr/>
            </a:pPr>
            <a:fld id="{D70ACCCF-65D5-412C-B5C3-E3CFC547B7D7}" type="slidenum">
              <a:rPr lang="en-GB"/>
              <a:pPr>
                <a:defRPr/>
              </a:pPr>
              <a:t>‹#›</a:t>
            </a:fld>
            <a:endParaRPr lang="en-GB"/>
          </a:p>
        </p:txBody>
      </p:sp>
    </p:spTree>
    <p:extLst>
      <p:ext uri="{BB962C8B-B14F-4D97-AF65-F5344CB8AC3E}">
        <p14:creationId xmlns:p14="http://schemas.microsoft.com/office/powerpoint/2010/main" val="3180053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A2507596-72B1-7912-1063-88B3560B1F46}"/>
              </a:ext>
            </a:extLst>
          </p:cNvPr>
          <p:cNvSpPr>
            <a:spLocks noGrp="1"/>
          </p:cNvSpPr>
          <p:nvPr>
            <p:ph type="dt" sz="half" idx="10"/>
          </p:nvPr>
        </p:nvSpPr>
        <p:spPr/>
        <p:txBody>
          <a:bodyPr/>
          <a:lstStyle>
            <a:lvl1pPr>
              <a:defRPr/>
            </a:lvl1pPr>
          </a:lstStyle>
          <a:p>
            <a:pPr>
              <a:defRPr/>
            </a:pPr>
            <a:fld id="{B0DD47B9-BEAC-412B-A8E7-75F1D7F6162B}" type="datetimeFigureOut">
              <a:rPr lang="en-GB"/>
              <a:pPr>
                <a:defRPr/>
              </a:pPr>
              <a:t>02/05/2024</a:t>
            </a:fld>
            <a:endParaRPr lang="en-GB"/>
          </a:p>
        </p:txBody>
      </p:sp>
      <p:sp>
        <p:nvSpPr>
          <p:cNvPr id="8" name="Footer Placeholder 4">
            <a:extLst>
              <a:ext uri="{FF2B5EF4-FFF2-40B4-BE49-F238E27FC236}">
                <a16:creationId xmlns:a16="http://schemas.microsoft.com/office/drawing/2014/main" id="{825C174C-C96E-D608-3DDC-E4D888B24182}"/>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4FA875AD-F3A5-CC70-0DF9-0811A1643B1F}"/>
              </a:ext>
            </a:extLst>
          </p:cNvPr>
          <p:cNvSpPr>
            <a:spLocks noGrp="1"/>
          </p:cNvSpPr>
          <p:nvPr>
            <p:ph type="sldNum" sz="quarter" idx="12"/>
          </p:nvPr>
        </p:nvSpPr>
        <p:spPr/>
        <p:txBody>
          <a:bodyPr/>
          <a:lstStyle>
            <a:lvl1pPr>
              <a:defRPr/>
            </a:lvl1pPr>
          </a:lstStyle>
          <a:p>
            <a:pPr>
              <a:defRPr/>
            </a:pPr>
            <a:fld id="{A87B496F-C6F4-47EC-9D57-5B07FCBF78B2}" type="slidenum">
              <a:rPr lang="en-GB"/>
              <a:pPr>
                <a:defRPr/>
              </a:pPr>
              <a:t>‹#›</a:t>
            </a:fld>
            <a:endParaRPr lang="en-GB"/>
          </a:p>
        </p:txBody>
      </p:sp>
    </p:spTree>
    <p:extLst>
      <p:ext uri="{BB962C8B-B14F-4D97-AF65-F5344CB8AC3E}">
        <p14:creationId xmlns:p14="http://schemas.microsoft.com/office/powerpoint/2010/main" val="2080029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7E9767F1-F944-0A2B-EE5D-E97AA496E8C2}"/>
              </a:ext>
            </a:extLst>
          </p:cNvPr>
          <p:cNvSpPr>
            <a:spLocks noGrp="1"/>
          </p:cNvSpPr>
          <p:nvPr>
            <p:ph type="dt" sz="half" idx="10"/>
          </p:nvPr>
        </p:nvSpPr>
        <p:spPr/>
        <p:txBody>
          <a:bodyPr/>
          <a:lstStyle>
            <a:lvl1pPr>
              <a:defRPr/>
            </a:lvl1pPr>
          </a:lstStyle>
          <a:p>
            <a:pPr>
              <a:defRPr/>
            </a:pPr>
            <a:fld id="{6E7363EA-2AB3-45DF-AA24-86AEE73F2601}" type="datetimeFigureOut">
              <a:rPr lang="en-GB"/>
              <a:pPr>
                <a:defRPr/>
              </a:pPr>
              <a:t>02/05/2024</a:t>
            </a:fld>
            <a:endParaRPr lang="en-GB"/>
          </a:p>
        </p:txBody>
      </p:sp>
      <p:sp>
        <p:nvSpPr>
          <p:cNvPr id="4" name="Footer Placeholder 4">
            <a:extLst>
              <a:ext uri="{FF2B5EF4-FFF2-40B4-BE49-F238E27FC236}">
                <a16:creationId xmlns:a16="http://schemas.microsoft.com/office/drawing/2014/main" id="{1AD47E64-73D2-0A9A-1EB6-E988CD1103E8}"/>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B855FDEF-5494-148E-A53C-CBCCC0B36B6A}"/>
              </a:ext>
            </a:extLst>
          </p:cNvPr>
          <p:cNvSpPr>
            <a:spLocks noGrp="1"/>
          </p:cNvSpPr>
          <p:nvPr>
            <p:ph type="sldNum" sz="quarter" idx="12"/>
          </p:nvPr>
        </p:nvSpPr>
        <p:spPr/>
        <p:txBody>
          <a:bodyPr/>
          <a:lstStyle>
            <a:lvl1pPr>
              <a:defRPr/>
            </a:lvl1pPr>
          </a:lstStyle>
          <a:p>
            <a:pPr>
              <a:defRPr/>
            </a:pPr>
            <a:fld id="{E78B6D34-D2FF-4797-9D90-14E3992C4307}" type="slidenum">
              <a:rPr lang="en-GB"/>
              <a:pPr>
                <a:defRPr/>
              </a:pPr>
              <a:t>‹#›</a:t>
            </a:fld>
            <a:endParaRPr lang="en-GB"/>
          </a:p>
        </p:txBody>
      </p:sp>
    </p:spTree>
    <p:extLst>
      <p:ext uri="{BB962C8B-B14F-4D97-AF65-F5344CB8AC3E}">
        <p14:creationId xmlns:p14="http://schemas.microsoft.com/office/powerpoint/2010/main" val="1773271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287EED54-96EF-1026-1F56-78B21F0BB2B7}"/>
              </a:ext>
            </a:extLst>
          </p:cNvPr>
          <p:cNvSpPr>
            <a:spLocks noGrp="1"/>
          </p:cNvSpPr>
          <p:nvPr>
            <p:ph type="dt" sz="half" idx="10"/>
          </p:nvPr>
        </p:nvSpPr>
        <p:spPr/>
        <p:txBody>
          <a:bodyPr/>
          <a:lstStyle>
            <a:lvl1pPr>
              <a:defRPr/>
            </a:lvl1pPr>
          </a:lstStyle>
          <a:p>
            <a:pPr>
              <a:defRPr/>
            </a:pPr>
            <a:fld id="{26AA1D3E-E281-4B08-9CC0-3FADA99667C6}" type="datetimeFigureOut">
              <a:rPr lang="en-GB"/>
              <a:pPr>
                <a:defRPr/>
              </a:pPr>
              <a:t>02/05/2024</a:t>
            </a:fld>
            <a:endParaRPr lang="en-GB"/>
          </a:p>
        </p:txBody>
      </p:sp>
      <p:sp>
        <p:nvSpPr>
          <p:cNvPr id="3" name="Footer Placeholder 4">
            <a:extLst>
              <a:ext uri="{FF2B5EF4-FFF2-40B4-BE49-F238E27FC236}">
                <a16:creationId xmlns:a16="http://schemas.microsoft.com/office/drawing/2014/main" id="{5557AAF3-92A1-D18A-F7F9-065CA372CE8D}"/>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20311D0C-996B-0B91-AAB1-26B2856E49F3}"/>
              </a:ext>
            </a:extLst>
          </p:cNvPr>
          <p:cNvSpPr>
            <a:spLocks noGrp="1"/>
          </p:cNvSpPr>
          <p:nvPr>
            <p:ph type="sldNum" sz="quarter" idx="12"/>
          </p:nvPr>
        </p:nvSpPr>
        <p:spPr/>
        <p:txBody>
          <a:bodyPr/>
          <a:lstStyle>
            <a:lvl1pPr>
              <a:defRPr/>
            </a:lvl1pPr>
          </a:lstStyle>
          <a:p>
            <a:pPr>
              <a:defRPr/>
            </a:pPr>
            <a:fld id="{2A33C884-ADF0-4153-80CE-293A7C9C1ABB}" type="slidenum">
              <a:rPr lang="en-GB"/>
              <a:pPr>
                <a:defRPr/>
              </a:pPr>
              <a:t>‹#›</a:t>
            </a:fld>
            <a:endParaRPr lang="en-GB"/>
          </a:p>
        </p:txBody>
      </p:sp>
    </p:spTree>
    <p:extLst>
      <p:ext uri="{BB962C8B-B14F-4D97-AF65-F5344CB8AC3E}">
        <p14:creationId xmlns:p14="http://schemas.microsoft.com/office/powerpoint/2010/main" val="3149585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8E4108B5-DC96-20B1-E501-9F0A45285EE9}"/>
              </a:ext>
            </a:extLst>
          </p:cNvPr>
          <p:cNvSpPr>
            <a:spLocks noGrp="1"/>
          </p:cNvSpPr>
          <p:nvPr>
            <p:ph type="dt" sz="half" idx="10"/>
          </p:nvPr>
        </p:nvSpPr>
        <p:spPr/>
        <p:txBody>
          <a:bodyPr/>
          <a:lstStyle>
            <a:lvl1pPr>
              <a:defRPr/>
            </a:lvl1pPr>
          </a:lstStyle>
          <a:p>
            <a:pPr>
              <a:defRPr/>
            </a:pPr>
            <a:fld id="{1E585B0F-50AD-4EE7-916F-DA0356A0EE55}" type="datetimeFigureOut">
              <a:rPr lang="en-GB"/>
              <a:pPr>
                <a:defRPr/>
              </a:pPr>
              <a:t>02/05/2024</a:t>
            </a:fld>
            <a:endParaRPr lang="en-GB"/>
          </a:p>
        </p:txBody>
      </p:sp>
      <p:sp>
        <p:nvSpPr>
          <p:cNvPr id="6" name="Footer Placeholder 4">
            <a:extLst>
              <a:ext uri="{FF2B5EF4-FFF2-40B4-BE49-F238E27FC236}">
                <a16:creationId xmlns:a16="http://schemas.microsoft.com/office/drawing/2014/main" id="{DD0A3564-7709-F617-DF5D-1F5E021E1086}"/>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12FF37F4-AE11-0298-6DC6-A778E8198A7F}"/>
              </a:ext>
            </a:extLst>
          </p:cNvPr>
          <p:cNvSpPr>
            <a:spLocks noGrp="1"/>
          </p:cNvSpPr>
          <p:nvPr>
            <p:ph type="sldNum" sz="quarter" idx="12"/>
          </p:nvPr>
        </p:nvSpPr>
        <p:spPr/>
        <p:txBody>
          <a:bodyPr/>
          <a:lstStyle>
            <a:lvl1pPr>
              <a:defRPr/>
            </a:lvl1pPr>
          </a:lstStyle>
          <a:p>
            <a:pPr>
              <a:defRPr/>
            </a:pPr>
            <a:fld id="{4C36940E-ECDB-4B92-88BA-9A410BDFC9C5}" type="slidenum">
              <a:rPr lang="en-GB"/>
              <a:pPr>
                <a:defRPr/>
              </a:pPr>
              <a:t>‹#›</a:t>
            </a:fld>
            <a:endParaRPr lang="en-GB"/>
          </a:p>
        </p:txBody>
      </p:sp>
    </p:spTree>
    <p:extLst>
      <p:ext uri="{BB962C8B-B14F-4D97-AF65-F5344CB8AC3E}">
        <p14:creationId xmlns:p14="http://schemas.microsoft.com/office/powerpoint/2010/main" val="284896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360CD883-436B-A9EE-424E-81BF48FE5B00}"/>
              </a:ext>
            </a:extLst>
          </p:cNvPr>
          <p:cNvSpPr>
            <a:spLocks noGrp="1"/>
          </p:cNvSpPr>
          <p:nvPr>
            <p:ph type="dt" sz="half" idx="10"/>
          </p:nvPr>
        </p:nvSpPr>
        <p:spPr/>
        <p:txBody>
          <a:bodyPr/>
          <a:lstStyle>
            <a:lvl1pPr>
              <a:defRPr/>
            </a:lvl1pPr>
          </a:lstStyle>
          <a:p>
            <a:pPr>
              <a:defRPr/>
            </a:pPr>
            <a:fld id="{F8A5AAE2-C14E-40A4-ABE2-7C02C1EBD37A}" type="datetimeFigureOut">
              <a:rPr lang="en-GB"/>
              <a:pPr>
                <a:defRPr/>
              </a:pPr>
              <a:t>02/05/2024</a:t>
            </a:fld>
            <a:endParaRPr lang="en-GB"/>
          </a:p>
        </p:txBody>
      </p:sp>
      <p:sp>
        <p:nvSpPr>
          <p:cNvPr id="6" name="Footer Placeholder 4">
            <a:extLst>
              <a:ext uri="{FF2B5EF4-FFF2-40B4-BE49-F238E27FC236}">
                <a16:creationId xmlns:a16="http://schemas.microsoft.com/office/drawing/2014/main" id="{ABD47DB1-A784-4AF4-545B-21F85CE70AAB}"/>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E37DCBD9-674E-F043-31A9-11EC912AC735}"/>
              </a:ext>
            </a:extLst>
          </p:cNvPr>
          <p:cNvSpPr>
            <a:spLocks noGrp="1"/>
          </p:cNvSpPr>
          <p:nvPr>
            <p:ph type="sldNum" sz="quarter" idx="12"/>
          </p:nvPr>
        </p:nvSpPr>
        <p:spPr/>
        <p:txBody>
          <a:bodyPr/>
          <a:lstStyle>
            <a:lvl1pPr>
              <a:defRPr/>
            </a:lvl1pPr>
          </a:lstStyle>
          <a:p>
            <a:pPr>
              <a:defRPr/>
            </a:pPr>
            <a:fld id="{1B250F04-1B2D-4944-B1AF-D7F754A4B88D}" type="slidenum">
              <a:rPr lang="en-GB"/>
              <a:pPr>
                <a:defRPr/>
              </a:pPr>
              <a:t>‹#›</a:t>
            </a:fld>
            <a:endParaRPr lang="en-GB"/>
          </a:p>
        </p:txBody>
      </p:sp>
    </p:spTree>
    <p:extLst>
      <p:ext uri="{BB962C8B-B14F-4D97-AF65-F5344CB8AC3E}">
        <p14:creationId xmlns:p14="http://schemas.microsoft.com/office/powerpoint/2010/main" val="2394910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43">
            <a:extLst>
              <a:ext uri="{FF2B5EF4-FFF2-40B4-BE49-F238E27FC236}">
                <a16:creationId xmlns:a16="http://schemas.microsoft.com/office/drawing/2014/main" id="{39228E67-E28D-EED8-BCAB-F898B03F8007}"/>
              </a:ext>
            </a:extLst>
          </p:cNvPr>
          <p:cNvGrpSpPr>
            <a:grpSpLocks/>
          </p:cNvGrpSpPr>
          <p:nvPr/>
        </p:nvGrpSpPr>
        <p:grpSpPr bwMode="auto">
          <a:xfrm>
            <a:off x="0" y="-7938"/>
            <a:ext cx="12192000" cy="6865938"/>
            <a:chOff x="0" y="-8467"/>
            <a:chExt cx="12192000" cy="6866467"/>
          </a:xfrm>
        </p:grpSpPr>
        <p:cxnSp>
          <p:nvCxnSpPr>
            <p:cNvPr id="20" name="Straight Connector 19">
              <a:extLst>
                <a:ext uri="{FF2B5EF4-FFF2-40B4-BE49-F238E27FC236}">
                  <a16:creationId xmlns:a16="http://schemas.microsoft.com/office/drawing/2014/main" id="{8BD58756-8F39-F114-38CF-269FFDFAC902}"/>
                </a:ext>
              </a:extLst>
            </p:cNvPr>
            <p:cNvCxnSpPr/>
            <p:nvPr/>
          </p:nvCxnSpPr>
          <p:spPr>
            <a:xfrm>
              <a:off x="9371013" y="-528"/>
              <a:ext cx="1219200" cy="685852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BAE4A01E-8BD3-8CFE-9AF5-FCA1E41640EA}"/>
                </a:ext>
              </a:extLst>
            </p:cNvPr>
            <p:cNvCxnSpPr/>
            <p:nvPr/>
          </p:nvCxnSpPr>
          <p:spPr>
            <a:xfrm flipH="1">
              <a:off x="7424738" y="3681168"/>
              <a:ext cx="4764087" cy="3176832"/>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a:extLst>
                <a:ext uri="{FF2B5EF4-FFF2-40B4-BE49-F238E27FC236}">
                  <a16:creationId xmlns:a16="http://schemas.microsoft.com/office/drawing/2014/main" id="{8FDFE501-3ADE-61E1-1998-953A5AAF9078}"/>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a:extLst>
                <a:ext uri="{FF2B5EF4-FFF2-40B4-BE49-F238E27FC236}">
                  <a16:creationId xmlns:a16="http://schemas.microsoft.com/office/drawing/2014/main" id="{9E0FB1B0-9D93-422B-3B72-B7DF5A2AAC11}"/>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D2233588-EF78-EE3F-B605-95220EBA1826}"/>
                </a:ext>
              </a:extLst>
            </p:cNvPr>
            <p:cNvSpPr/>
            <p:nvPr/>
          </p:nvSpPr>
          <p:spPr>
            <a:xfrm>
              <a:off x="8932863" y="3047706"/>
              <a:ext cx="3259137" cy="381029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a:extLst>
                <a:ext uri="{FF2B5EF4-FFF2-40B4-BE49-F238E27FC236}">
                  <a16:creationId xmlns:a16="http://schemas.microsoft.com/office/drawing/2014/main" id="{11D9C671-C66F-61C0-9889-B76801C5949B}"/>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a:extLst>
                <a:ext uri="{FF2B5EF4-FFF2-40B4-BE49-F238E27FC236}">
                  <a16:creationId xmlns:a16="http://schemas.microsoft.com/office/drawing/2014/main" id="{FE9F4020-C2BC-45F2-B900-D2BF5F3F399F}"/>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a:extLst>
                <a:ext uri="{FF2B5EF4-FFF2-40B4-BE49-F238E27FC236}">
                  <a16:creationId xmlns:a16="http://schemas.microsoft.com/office/drawing/2014/main" id="{25FB330E-58B3-E127-D505-7AC7E597D04D}"/>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FD1A89C3-3BF5-0974-6209-BECE60F8C205}"/>
                </a:ext>
              </a:extLst>
            </p:cNvPr>
            <p:cNvSpPr/>
            <p:nvPr/>
          </p:nvSpPr>
          <p:spPr>
            <a:xfrm>
              <a:off x="10371138" y="3589086"/>
              <a:ext cx="1817687" cy="326891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6BC7EDB8-05B3-1B4A-4130-B854B7C50362}"/>
                </a:ext>
              </a:extLst>
            </p:cNvPr>
            <p:cNvSpPr/>
            <p:nvPr/>
          </p:nvSpPr>
          <p:spPr>
            <a:xfrm>
              <a:off x="0" y="4012981"/>
              <a:ext cx="449263" cy="2845019"/>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a:extLst>
              <a:ext uri="{FF2B5EF4-FFF2-40B4-BE49-F238E27FC236}">
                <a16:creationId xmlns:a16="http://schemas.microsoft.com/office/drawing/2014/main" id="{91819C9D-D373-A51D-A048-EEC8190C73A8}"/>
              </a:ext>
            </a:extLst>
          </p:cNvPr>
          <p:cNvSpPr>
            <a:spLocks noGrp="1" noChangeArrowheads="1"/>
          </p:cNvSpPr>
          <p:nvPr>
            <p:ph type="title"/>
          </p:nvPr>
        </p:nvSpPr>
        <p:spPr bwMode="auto">
          <a:xfrm>
            <a:off x="677863" y="609600"/>
            <a:ext cx="8596312"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endParaRPr lang="en-GB" altLang="en-US"/>
          </a:p>
        </p:txBody>
      </p:sp>
      <p:sp>
        <p:nvSpPr>
          <p:cNvPr id="1028" name="Text Placeholder 2">
            <a:extLst>
              <a:ext uri="{FF2B5EF4-FFF2-40B4-BE49-F238E27FC236}">
                <a16:creationId xmlns:a16="http://schemas.microsoft.com/office/drawing/2014/main" id="{82199C6E-BB58-3AA0-BCF1-782B23D356D9}"/>
              </a:ext>
            </a:extLst>
          </p:cNvPr>
          <p:cNvSpPr>
            <a:spLocks noGrp="1" noChangeArrowheads="1"/>
          </p:cNvSpPr>
          <p:nvPr>
            <p:ph type="body" idx="1"/>
          </p:nvPr>
        </p:nvSpPr>
        <p:spPr bwMode="auto">
          <a:xfrm>
            <a:off x="677863" y="2160588"/>
            <a:ext cx="8596312"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6653BDE1-3F40-2832-4FB5-1C51E93E258C}"/>
              </a:ext>
            </a:extLst>
          </p:cNvPr>
          <p:cNvSpPr>
            <a:spLocks noGrp="1"/>
          </p:cNvSpPr>
          <p:nvPr>
            <p:ph type="dt" sz="half" idx="2"/>
          </p:nvPr>
        </p:nvSpPr>
        <p:spPr>
          <a:xfrm>
            <a:off x="7205663" y="6042025"/>
            <a:ext cx="911225"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F4CD3B1F-BC59-4561-B346-87818E6C9959}" type="datetimeFigureOut">
              <a:rPr lang="en-GB"/>
              <a:pPr>
                <a:defRPr/>
              </a:pPr>
              <a:t>02/05/2024</a:t>
            </a:fld>
            <a:endParaRPr lang="en-GB"/>
          </a:p>
        </p:txBody>
      </p:sp>
      <p:sp>
        <p:nvSpPr>
          <p:cNvPr id="5" name="Footer Placeholder 4">
            <a:extLst>
              <a:ext uri="{FF2B5EF4-FFF2-40B4-BE49-F238E27FC236}">
                <a16:creationId xmlns:a16="http://schemas.microsoft.com/office/drawing/2014/main" id="{E85ACCB4-FCDC-1A3E-E725-686ABAD50015}"/>
              </a:ext>
            </a:extLst>
          </p:cNvPr>
          <p:cNvSpPr>
            <a:spLocks noGrp="1"/>
          </p:cNvSpPr>
          <p:nvPr>
            <p:ph type="ftr" sz="quarter" idx="3"/>
          </p:nvPr>
        </p:nvSpPr>
        <p:spPr>
          <a:xfrm>
            <a:off x="677863" y="6042025"/>
            <a:ext cx="6297612"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en-GB"/>
          </a:p>
        </p:txBody>
      </p:sp>
      <p:sp>
        <p:nvSpPr>
          <p:cNvPr id="6" name="Slide Number Placeholder 5">
            <a:extLst>
              <a:ext uri="{FF2B5EF4-FFF2-40B4-BE49-F238E27FC236}">
                <a16:creationId xmlns:a16="http://schemas.microsoft.com/office/drawing/2014/main" id="{2DE9EF82-012D-5C7F-5296-262FC98AC7DE}"/>
              </a:ext>
            </a:extLst>
          </p:cNvPr>
          <p:cNvSpPr>
            <a:spLocks noGrp="1"/>
          </p:cNvSpPr>
          <p:nvPr>
            <p:ph type="sldNum" sz="quarter" idx="4"/>
          </p:nvPr>
        </p:nvSpPr>
        <p:spPr>
          <a:xfrm>
            <a:off x="8589963" y="6042025"/>
            <a:ext cx="684212"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accent1"/>
                </a:solidFill>
                <a:latin typeface="+mn-lt"/>
              </a:defRPr>
            </a:lvl1pPr>
          </a:lstStyle>
          <a:p>
            <a:pPr>
              <a:defRPr/>
            </a:pPr>
            <a:fld id="{1501F08A-419D-4C5B-AE01-127BD10F7241}"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951"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52" r:id="rId11"/>
    <p:sldLayoutId id="2147483947" r:id="rId12"/>
    <p:sldLayoutId id="2147483953" r:id="rId13"/>
    <p:sldLayoutId id="2147483948" r:id="rId14"/>
    <p:sldLayoutId id="2147483949" r:id="rId15"/>
    <p:sldLayoutId id="2147483950" r:id="rId16"/>
  </p:sldLayoutIdLst>
  <p:txStyles>
    <p:titleStyle>
      <a:lvl1pPr algn="l" defTabSz="457200" rtl="0" eaLnBrk="1" fontAlgn="base" hangingPunct="1">
        <a:spcBef>
          <a:spcPct val="0"/>
        </a:spcBef>
        <a:spcAft>
          <a:spcPct val="0"/>
        </a:spcAft>
        <a:defRPr sz="3600" kern="1200">
          <a:solidFill>
            <a:schemeClr val="accent1"/>
          </a:solidFill>
          <a:latin typeface="+mj-lt"/>
          <a:ea typeface="+mj-ea"/>
          <a:cs typeface="+mj-cs"/>
        </a:defRPr>
      </a:lvl1pPr>
      <a:lvl2pPr algn="l" defTabSz="457200" rtl="0" eaLnBrk="1" fontAlgn="base" hangingPunct="1">
        <a:spcBef>
          <a:spcPct val="0"/>
        </a:spcBef>
        <a:spcAft>
          <a:spcPct val="0"/>
        </a:spcAft>
        <a:defRPr sz="3600">
          <a:solidFill>
            <a:schemeClr val="accent1"/>
          </a:solidFill>
          <a:latin typeface="Trebuchet MS" panose="020B0603020202020204" pitchFamily="34" charset="0"/>
        </a:defRPr>
      </a:lvl2pPr>
      <a:lvl3pPr algn="l" defTabSz="457200" rtl="0" eaLnBrk="1" fontAlgn="base" hangingPunct="1">
        <a:spcBef>
          <a:spcPct val="0"/>
        </a:spcBef>
        <a:spcAft>
          <a:spcPct val="0"/>
        </a:spcAft>
        <a:defRPr sz="3600">
          <a:solidFill>
            <a:schemeClr val="accent1"/>
          </a:solidFill>
          <a:latin typeface="Trebuchet MS" panose="020B0603020202020204" pitchFamily="34" charset="0"/>
        </a:defRPr>
      </a:lvl3pPr>
      <a:lvl4pPr algn="l" defTabSz="457200" rtl="0" eaLnBrk="1" fontAlgn="base" hangingPunct="1">
        <a:spcBef>
          <a:spcPct val="0"/>
        </a:spcBef>
        <a:spcAft>
          <a:spcPct val="0"/>
        </a:spcAft>
        <a:defRPr sz="3600">
          <a:solidFill>
            <a:schemeClr val="accent1"/>
          </a:solidFill>
          <a:latin typeface="Trebuchet MS" panose="020B0603020202020204" pitchFamily="34" charset="0"/>
        </a:defRPr>
      </a:lvl4pPr>
      <a:lvl5pPr algn="l" defTabSz="457200" rtl="0" eaLnBrk="1" fontAlgn="base" hangingPunct="1">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fontAlgn="base" hangingPunct="1">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1" fontAlgn="base" hangingPunct="1">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1" fontAlgn="base" hangingPunct="1">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1" fontAlgn="base" hangingPunct="1">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1" fontAlgn="base" hangingPunct="1">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image" Target="../media/image11.png"/><Relationship Id="rId5" Type="http://schemas.openxmlformats.org/officeDocument/2006/relationships/image" Target="../media/image10.jpeg"/><Relationship Id="rId4" Type="http://schemas.openxmlformats.org/officeDocument/2006/relationships/image" Target="../media/image9.jpeg"/></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6.xml"/><Relationship Id="rId1" Type="http://schemas.openxmlformats.org/officeDocument/2006/relationships/slideLayout" Target="../slideLayouts/slideLayout4.xml"/><Relationship Id="rId5" Type="http://schemas.openxmlformats.org/officeDocument/2006/relationships/image" Target="../media/image1.jpeg"/><Relationship Id="rId4" Type="http://schemas.openxmlformats.org/officeDocument/2006/relationships/image" Target="../media/image14.jpeg"/></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www.sasc.org.uk/media/rchd5cnl/cas2-guidance-jan-2024.pdf" TargetMode="External"/><Relationship Id="rId4" Type="http://schemas.openxmlformats.org/officeDocument/2006/relationships/image" Target="../media/image15.jpg"/></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D1652A18-4D4F-8F92-FBE8-E8134D0B9140}"/>
              </a:ext>
            </a:extLst>
          </p:cNvPr>
          <p:cNvSpPr>
            <a:spLocks noGrp="1" noChangeArrowheads="1"/>
          </p:cNvSpPr>
          <p:nvPr>
            <p:ph type="ctrTitle"/>
          </p:nvPr>
        </p:nvSpPr>
        <p:spPr>
          <a:xfrm>
            <a:off x="1000222" y="710110"/>
            <a:ext cx="8574087" cy="1817687"/>
          </a:xfrm>
        </p:spPr>
        <p:txBody>
          <a:bodyPr/>
          <a:lstStyle/>
          <a:p>
            <a:pPr algn="ctr" eaLnBrk="1" hangingPunct="1"/>
            <a:r>
              <a:rPr lang="en-GB" altLang="en-US" dirty="0"/>
              <a:t>The Cognitive Assessment System (CAS2)</a:t>
            </a:r>
          </a:p>
        </p:txBody>
      </p:sp>
      <p:sp>
        <p:nvSpPr>
          <p:cNvPr id="5123" name="Subtitle 2">
            <a:extLst>
              <a:ext uri="{FF2B5EF4-FFF2-40B4-BE49-F238E27FC236}">
                <a16:creationId xmlns:a16="http://schemas.microsoft.com/office/drawing/2014/main" id="{1532BBAC-5B6B-447A-00D1-5DE19D3186B2}"/>
              </a:ext>
            </a:extLst>
          </p:cNvPr>
          <p:cNvSpPr>
            <a:spLocks noGrp="1" noChangeArrowheads="1"/>
          </p:cNvSpPr>
          <p:nvPr>
            <p:ph type="subTitle" idx="1"/>
          </p:nvPr>
        </p:nvSpPr>
        <p:spPr>
          <a:xfrm>
            <a:off x="1517747" y="3137507"/>
            <a:ext cx="7766050" cy="1817687"/>
          </a:xfrm>
        </p:spPr>
        <p:txBody>
          <a:bodyPr/>
          <a:lstStyle/>
          <a:p>
            <a:pPr algn="ctr" eaLnBrk="1" hangingPunct="1"/>
            <a:r>
              <a:rPr lang="en-GB" altLang="en-US" sz="2800" b="1" dirty="0">
                <a:solidFill>
                  <a:schemeClr val="tx1"/>
                </a:solidFill>
              </a:rPr>
              <a:t>Dr Jane Yeomans</a:t>
            </a:r>
          </a:p>
          <a:p>
            <a:pPr algn="ctr" eaLnBrk="1" hangingPunct="1"/>
            <a:r>
              <a:rPr lang="en-GB" altLang="en-US" sz="2800" b="1" dirty="0">
                <a:solidFill>
                  <a:schemeClr val="tx1"/>
                </a:solidFill>
              </a:rPr>
              <a:t>STEC Committee member</a:t>
            </a:r>
          </a:p>
          <a:p>
            <a:pPr algn="ctr" eaLnBrk="1" hangingPunct="1"/>
            <a:r>
              <a:rPr lang="en-GB" altLang="en-US" sz="2800" b="1" dirty="0">
                <a:solidFill>
                  <a:schemeClr val="tx1"/>
                </a:solidFill>
              </a:rPr>
              <a:t>SASC conference 2024</a:t>
            </a:r>
          </a:p>
          <a:p>
            <a:pPr algn="ctr" eaLnBrk="1" hangingPunct="1"/>
            <a:endParaRPr lang="en-GB" altLang="en-US" sz="2800" b="1" dirty="0">
              <a:solidFill>
                <a:schemeClr val="tx1"/>
              </a:solidFill>
            </a:endParaRPr>
          </a:p>
        </p:txBody>
      </p:sp>
      <p:pic>
        <p:nvPicPr>
          <p:cNvPr id="5124" name="Picture 3" descr="A blue and black logo&#10;&#10;Description automatically generated">
            <a:extLst>
              <a:ext uri="{FF2B5EF4-FFF2-40B4-BE49-F238E27FC236}">
                <a16:creationId xmlns:a16="http://schemas.microsoft.com/office/drawing/2014/main" id="{A1DA5889-DA21-4F44-5312-AA79EE41D4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8175" y="5143500"/>
            <a:ext cx="3082925"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86E14685-0E41-A1C2-3E28-D86B0B0BAC54}"/>
              </a:ext>
            </a:extLst>
          </p:cNvPr>
          <p:cNvSpPr>
            <a:spLocks noGrp="1" noChangeArrowheads="1"/>
          </p:cNvSpPr>
          <p:nvPr>
            <p:ph type="title"/>
          </p:nvPr>
        </p:nvSpPr>
        <p:spPr>
          <a:xfrm>
            <a:off x="419963" y="202248"/>
            <a:ext cx="8596312" cy="726303"/>
          </a:xfrm>
        </p:spPr>
        <p:txBody>
          <a:bodyPr/>
          <a:lstStyle/>
          <a:p>
            <a:pPr algn="ctr" eaLnBrk="1" hangingPunct="1"/>
            <a:r>
              <a:rPr lang="en-US" altLang="en-US" dirty="0"/>
              <a:t>Successive Processing</a:t>
            </a:r>
          </a:p>
        </p:txBody>
      </p:sp>
      <p:sp>
        <p:nvSpPr>
          <p:cNvPr id="13315" name="Content Placeholder 2">
            <a:extLst>
              <a:ext uri="{FF2B5EF4-FFF2-40B4-BE49-F238E27FC236}">
                <a16:creationId xmlns:a16="http://schemas.microsoft.com/office/drawing/2014/main" id="{26C7CB0A-10FE-B113-21EF-45EBE0AC0F97}"/>
              </a:ext>
            </a:extLst>
          </p:cNvPr>
          <p:cNvSpPr>
            <a:spLocks noGrp="1" noChangeArrowheads="1"/>
          </p:cNvSpPr>
          <p:nvPr>
            <p:ph idx="1"/>
          </p:nvPr>
        </p:nvSpPr>
        <p:spPr>
          <a:xfrm>
            <a:off x="419962" y="757645"/>
            <a:ext cx="9503265" cy="4905104"/>
          </a:xfrm>
        </p:spPr>
        <p:txBody>
          <a:bodyPr/>
          <a:lstStyle/>
          <a:p>
            <a:pPr algn="just" eaLnBrk="1" hangingPunct="1"/>
            <a:r>
              <a:rPr lang="en-US" altLang="en-US" sz="2000" b="1" dirty="0"/>
              <a:t>Defined as: </a:t>
            </a:r>
            <a:r>
              <a:rPr lang="en-GB" sz="2000" dirty="0">
                <a:effectLst/>
                <a:ea typeface="Calibri" panose="020F0502020204030204" pitchFamily="34" charset="0"/>
              </a:rPr>
              <a:t>a child’s ability to: ‘recall or comprehend a series organisation or events’; a neurocognitive ability used to work with information that is arranged in a specific serial order in which each part follows the other in a strictly defined order,’</a:t>
            </a:r>
            <a:endParaRPr lang="en-US" altLang="en-US" sz="2000" dirty="0"/>
          </a:p>
          <a:p>
            <a:pPr algn="just" eaLnBrk="1" hangingPunct="1"/>
            <a:r>
              <a:rPr lang="en-US" altLang="en-US" sz="2000" b="1" dirty="0"/>
              <a:t>Assessed as follows:</a:t>
            </a:r>
          </a:p>
          <a:p>
            <a:pPr marL="0" indent="0" algn="just" eaLnBrk="1" hangingPunct="1">
              <a:buNone/>
            </a:pPr>
            <a:r>
              <a:rPr lang="en-US" altLang="en-US" sz="2000" dirty="0"/>
              <a:t>		Extended scale: Word Series, Sentence Repetition (ages 5 to 7),   			Sentence Questions (ages 8 to 18), Visual Digit Span</a:t>
            </a:r>
          </a:p>
          <a:p>
            <a:pPr marL="0" indent="0" algn="just" eaLnBrk="1" hangingPunct="1">
              <a:buNone/>
            </a:pPr>
            <a:r>
              <a:rPr lang="en-US" altLang="en-US" sz="2000" dirty="0"/>
              <a:t>		Core scale: Word Series, Sentence Repetition (ages 5 to 7), Sentence 		Questions (ages 8 to 18)</a:t>
            </a:r>
          </a:p>
          <a:p>
            <a:pPr algn="just"/>
            <a:r>
              <a:rPr lang="en-US" altLang="en-US" sz="2000" b="1" dirty="0"/>
              <a:t>Examples relevant to what is assessed for SpLD</a:t>
            </a:r>
            <a:r>
              <a:rPr lang="en-US" altLang="en-US" sz="2000" dirty="0"/>
              <a:t>:</a:t>
            </a:r>
          </a:p>
          <a:p>
            <a:pPr marL="895350" indent="0" algn="just">
              <a:buNone/>
            </a:pPr>
            <a:r>
              <a:rPr lang="en-US" altLang="en-US" sz="2000" dirty="0"/>
              <a:t>Letter order for spelling</a:t>
            </a:r>
          </a:p>
          <a:p>
            <a:pPr marL="895350" indent="0" algn="just">
              <a:buNone/>
            </a:pPr>
            <a:r>
              <a:rPr lang="en-US" altLang="en-US" sz="2000" dirty="0"/>
              <a:t>Word order for written expression</a:t>
            </a:r>
          </a:p>
          <a:p>
            <a:pPr marL="895350" indent="0" algn="just">
              <a:buNone/>
            </a:pPr>
            <a:r>
              <a:rPr lang="en-US" altLang="en-US" sz="2000" dirty="0"/>
              <a:t>Solving equations in maths</a:t>
            </a:r>
          </a:p>
          <a:p>
            <a:pPr marL="895350" indent="0">
              <a:buNone/>
            </a:pPr>
            <a:endParaRPr lang="en-US" altLang="en-US" sz="1800" dirty="0"/>
          </a:p>
          <a:p>
            <a:pPr marL="0" indent="0" eaLnBrk="1" hangingPunct="1">
              <a:buNone/>
            </a:pPr>
            <a:endParaRPr lang="en-US" altLang="en-US" dirty="0"/>
          </a:p>
          <a:p>
            <a:pPr marL="0" indent="0" eaLnBrk="1" hangingPunct="1">
              <a:buNone/>
            </a:pPr>
            <a:endParaRPr lang="en-US" altLang="en-US" dirty="0"/>
          </a:p>
          <a:p>
            <a:pPr eaLnBrk="1" hangingPunct="1"/>
            <a:endParaRPr lang="en-US" altLang="en-US" dirty="0"/>
          </a:p>
        </p:txBody>
      </p:sp>
      <p:pic>
        <p:nvPicPr>
          <p:cNvPr id="13316" name="Picture 3" descr="A blue and black logo&#10;&#10;Description automatically generated">
            <a:extLst>
              <a:ext uri="{FF2B5EF4-FFF2-40B4-BE49-F238E27FC236}">
                <a16:creationId xmlns:a16="http://schemas.microsoft.com/office/drawing/2014/main" id="{6A5A1E58-B131-4203-C490-C353B3C6C3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662A8-E132-639A-266A-50A75D7C01FE}"/>
              </a:ext>
            </a:extLst>
          </p:cNvPr>
          <p:cNvSpPr>
            <a:spLocks noGrp="1"/>
          </p:cNvSpPr>
          <p:nvPr>
            <p:ph type="title"/>
          </p:nvPr>
        </p:nvSpPr>
        <p:spPr>
          <a:xfrm>
            <a:off x="730409" y="192156"/>
            <a:ext cx="8596312" cy="726220"/>
          </a:xfrm>
        </p:spPr>
        <p:txBody>
          <a:bodyPr/>
          <a:lstStyle/>
          <a:p>
            <a:pPr algn="ctr"/>
            <a:r>
              <a:rPr lang="en-GB" dirty="0"/>
              <a:t>Structure of the CAS: core scales</a:t>
            </a:r>
          </a:p>
        </p:txBody>
      </p:sp>
      <p:sp>
        <p:nvSpPr>
          <p:cNvPr id="3" name="Content Placeholder 2">
            <a:extLst>
              <a:ext uri="{FF2B5EF4-FFF2-40B4-BE49-F238E27FC236}">
                <a16:creationId xmlns:a16="http://schemas.microsoft.com/office/drawing/2014/main" id="{A2691236-1CA3-53B3-7DFC-12D592605C56}"/>
              </a:ext>
            </a:extLst>
          </p:cNvPr>
          <p:cNvSpPr>
            <a:spLocks noGrp="1"/>
          </p:cNvSpPr>
          <p:nvPr>
            <p:ph idx="1"/>
          </p:nvPr>
        </p:nvSpPr>
        <p:spPr>
          <a:xfrm>
            <a:off x="600075" y="888379"/>
            <a:ext cx="8856980" cy="5894084"/>
          </a:xfrm>
        </p:spPr>
        <p:txBody>
          <a:bodyPr/>
          <a:lstStyle/>
          <a:p>
            <a:pPr marL="0" indent="0">
              <a:buNone/>
            </a:pPr>
            <a:r>
              <a:rPr lang="en-GB" dirty="0"/>
              <a:t>The four core PASS areas are assessed as follows:</a:t>
            </a:r>
          </a:p>
          <a:p>
            <a:r>
              <a:rPr lang="en-GB" dirty="0"/>
              <a:t>Core Scale: 2 subtests per PASS area</a:t>
            </a:r>
          </a:p>
          <a:p>
            <a:pPr marL="269875" indent="446088">
              <a:buNone/>
            </a:pPr>
            <a:r>
              <a:rPr lang="en-GB" dirty="0"/>
              <a:t>Planning: Planned Codes, Planned Connections</a:t>
            </a:r>
          </a:p>
          <a:p>
            <a:pPr marL="269875" indent="446088">
              <a:buNone/>
            </a:pPr>
            <a:r>
              <a:rPr lang="en-GB" dirty="0"/>
              <a:t>Simultaneous: Matrices, Verbal-Spatial Relations</a:t>
            </a:r>
          </a:p>
          <a:p>
            <a:pPr marL="269875" indent="446088">
              <a:buNone/>
            </a:pPr>
            <a:r>
              <a:rPr lang="en-GB" dirty="0"/>
              <a:t>Attention: Expressive Attention, Number Detection</a:t>
            </a:r>
          </a:p>
          <a:p>
            <a:pPr marL="269875" indent="446088">
              <a:buNone/>
            </a:pPr>
            <a:r>
              <a:rPr lang="en-GB" dirty="0"/>
              <a:t>Successive: Word Series, Sentence Repetition (ages 5 to 7 or Sentence 		    Questions (age 8 to 18)</a:t>
            </a:r>
          </a:p>
          <a:p>
            <a:r>
              <a:rPr lang="en-GB" dirty="0"/>
              <a:t>Extended scale: 3 subtests per PASS area</a:t>
            </a:r>
          </a:p>
          <a:p>
            <a:pPr marL="269875" indent="446088">
              <a:buNone/>
            </a:pPr>
            <a:r>
              <a:rPr lang="en-GB" dirty="0"/>
              <a:t>Planning: Planned Codes, Planned Connections, Planned Number matching</a:t>
            </a:r>
          </a:p>
          <a:p>
            <a:pPr marL="269875" indent="446088">
              <a:buNone/>
            </a:pPr>
            <a:r>
              <a:rPr lang="en-GB" dirty="0"/>
              <a:t>Simultaneous: Matrices, Verbal-Spatial Relations, Figure Memory</a:t>
            </a:r>
          </a:p>
          <a:p>
            <a:pPr marL="269875" indent="446088">
              <a:buNone/>
            </a:pPr>
            <a:r>
              <a:rPr lang="en-GB" dirty="0"/>
              <a:t>Attention: Expressive Attention, Number Detection, Receptive Attention</a:t>
            </a:r>
          </a:p>
          <a:p>
            <a:pPr marL="269875" indent="446088">
              <a:buNone/>
            </a:pPr>
            <a:r>
              <a:rPr lang="en-GB" dirty="0"/>
              <a:t>Successive: Word Series, Sentence Repetition (ages 5 to 7 or Sentence 		    Questions (age 8 to 18), visual Digit Span</a:t>
            </a:r>
          </a:p>
          <a:p>
            <a:pPr marL="269875" indent="446088">
              <a:buNone/>
            </a:pPr>
            <a:endParaRPr lang="en-GB" dirty="0"/>
          </a:p>
          <a:p>
            <a:pPr marL="269875" indent="446088">
              <a:buNone/>
            </a:pPr>
            <a:r>
              <a:rPr lang="en-GB" dirty="0"/>
              <a:t>			                  </a:t>
            </a:r>
            <a:r>
              <a:rPr lang="en-GB" b="1" dirty="0"/>
              <a:t>Core or extended?</a:t>
            </a:r>
          </a:p>
        </p:txBody>
      </p:sp>
      <p:pic>
        <p:nvPicPr>
          <p:cNvPr id="4" name="Picture 3" descr="A blue and black logo&#10;&#10;Description automatically generated">
            <a:extLst>
              <a:ext uri="{FF2B5EF4-FFF2-40B4-BE49-F238E27FC236}">
                <a16:creationId xmlns:a16="http://schemas.microsoft.com/office/drawing/2014/main" id="{1D040DA8-D175-FD2E-FD38-1B5862298C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4578" y="5571923"/>
            <a:ext cx="2777347" cy="9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Cartoon Question Mark Punctuation Cute Illustration Retro Freehand Free  Hand Drawing Clipart Clip Art Artwork Quirky Comic Book Style Stock  Illustrations – 2 Cartoon Question Mark Punctuation Cute Illustration Retro  Freehand Free">
            <a:extLst>
              <a:ext uri="{FF2B5EF4-FFF2-40B4-BE49-F238E27FC236}">
                <a16:creationId xmlns:a16="http://schemas.microsoft.com/office/drawing/2014/main" id="{D0969022-A15F-897A-9414-07AC134327E8}"/>
              </a:ext>
            </a:extLst>
          </p:cNvPr>
          <p:cNvPicPr>
            <a:picLocks noChangeAspect="1"/>
          </p:cNvPicPr>
          <p:nvPr/>
        </p:nvPicPr>
        <p:blipFill rotWithShape="1">
          <a:blip r:embed="rId4">
            <a:extLst>
              <a:ext uri="{28A0092B-C50C-407E-A947-70E740481C1C}">
                <a14:useLocalDpi xmlns:a14="http://schemas.microsoft.com/office/drawing/2010/main" val="0"/>
              </a:ext>
            </a:extLst>
          </a:blip>
          <a:srcRect l="24678" t="7312" r="24801" b="9427"/>
          <a:stretch/>
        </p:blipFill>
        <p:spPr bwMode="auto">
          <a:xfrm>
            <a:off x="3151333" y="5774718"/>
            <a:ext cx="611505" cy="100774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756436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D9833-07D5-C646-730C-78DBCDAC202B}"/>
              </a:ext>
            </a:extLst>
          </p:cNvPr>
          <p:cNvSpPr>
            <a:spLocks noGrp="1"/>
          </p:cNvSpPr>
          <p:nvPr>
            <p:ph type="title"/>
          </p:nvPr>
        </p:nvSpPr>
        <p:spPr>
          <a:xfrm>
            <a:off x="677863" y="155575"/>
            <a:ext cx="8596312" cy="1320800"/>
          </a:xfrm>
        </p:spPr>
        <p:txBody>
          <a:bodyPr/>
          <a:lstStyle/>
          <a:p>
            <a:pPr algn="ctr"/>
            <a:r>
              <a:rPr lang="en-GB" dirty="0"/>
              <a:t>Structure of the CAS: supplemental scales</a:t>
            </a:r>
          </a:p>
        </p:txBody>
      </p:sp>
      <p:sp>
        <p:nvSpPr>
          <p:cNvPr id="3" name="Content Placeholder 2">
            <a:extLst>
              <a:ext uri="{FF2B5EF4-FFF2-40B4-BE49-F238E27FC236}">
                <a16:creationId xmlns:a16="http://schemas.microsoft.com/office/drawing/2014/main" id="{135EB3CC-F892-AAF1-AF8B-76340145E48E}"/>
              </a:ext>
            </a:extLst>
          </p:cNvPr>
          <p:cNvSpPr>
            <a:spLocks noGrp="1"/>
          </p:cNvSpPr>
          <p:nvPr>
            <p:ph idx="1"/>
          </p:nvPr>
        </p:nvSpPr>
        <p:spPr>
          <a:xfrm>
            <a:off x="876646" y="1262090"/>
            <a:ext cx="8596312" cy="5162564"/>
          </a:xfrm>
        </p:spPr>
        <p:txBody>
          <a:bodyPr/>
          <a:lstStyle/>
          <a:p>
            <a:pPr marL="0" indent="0" algn="just">
              <a:lnSpc>
                <a:spcPct val="150000"/>
              </a:lnSpc>
              <a:buNone/>
            </a:pPr>
            <a:r>
              <a:rPr lang="en-GB" dirty="0"/>
              <a:t>Scores from the subtests are used to calculate supplemental Index Scores for the following:</a:t>
            </a:r>
          </a:p>
          <a:p>
            <a:pPr algn="just">
              <a:lnSpc>
                <a:spcPct val="150000"/>
              </a:lnSpc>
            </a:pPr>
            <a:r>
              <a:rPr lang="en-GB" dirty="0"/>
              <a:t>Executive Function with Working Memory</a:t>
            </a:r>
          </a:p>
          <a:p>
            <a:pPr algn="just">
              <a:lnSpc>
                <a:spcPct val="150000"/>
              </a:lnSpc>
            </a:pPr>
            <a:r>
              <a:rPr lang="en-GB" dirty="0"/>
              <a:t>Executive Function without Working Memory</a:t>
            </a:r>
          </a:p>
          <a:p>
            <a:pPr algn="just">
              <a:lnSpc>
                <a:spcPct val="150000"/>
              </a:lnSpc>
            </a:pPr>
            <a:r>
              <a:rPr lang="en-GB" dirty="0"/>
              <a:t>Working Memory</a:t>
            </a:r>
          </a:p>
          <a:p>
            <a:pPr algn="just">
              <a:lnSpc>
                <a:spcPct val="150000"/>
              </a:lnSpc>
            </a:pPr>
            <a:r>
              <a:rPr lang="en-GB" dirty="0"/>
              <a:t>Verbal content</a:t>
            </a:r>
          </a:p>
          <a:p>
            <a:pPr algn="just">
              <a:lnSpc>
                <a:spcPct val="150000"/>
              </a:lnSpc>
            </a:pPr>
            <a:r>
              <a:rPr lang="en-GB" dirty="0"/>
              <a:t>Non verbal content</a:t>
            </a:r>
          </a:p>
          <a:p>
            <a:pPr algn="just">
              <a:lnSpc>
                <a:spcPct val="150000"/>
              </a:lnSpc>
            </a:pPr>
            <a:r>
              <a:rPr lang="en-GB" dirty="0"/>
              <a:t>Speed and Fluency</a:t>
            </a:r>
          </a:p>
          <a:p>
            <a:pPr algn="just">
              <a:lnSpc>
                <a:spcPct val="150000"/>
              </a:lnSpc>
            </a:pPr>
            <a:r>
              <a:rPr lang="en-GB" dirty="0"/>
              <a:t>A comparison of performance when information is presented via auditory or visual modality</a:t>
            </a:r>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773226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BE638173-CB30-0E5B-E3CE-9B561B3D7642}"/>
              </a:ext>
            </a:extLst>
          </p:cNvPr>
          <p:cNvSpPr>
            <a:spLocks noGrp="1" noChangeArrowheads="1"/>
          </p:cNvSpPr>
          <p:nvPr>
            <p:ph type="title"/>
          </p:nvPr>
        </p:nvSpPr>
        <p:spPr>
          <a:xfrm>
            <a:off x="459150" y="143123"/>
            <a:ext cx="8619535" cy="782301"/>
          </a:xfrm>
        </p:spPr>
        <p:txBody>
          <a:bodyPr/>
          <a:lstStyle/>
          <a:p>
            <a:pPr algn="ctr" eaLnBrk="1" hangingPunct="1"/>
            <a:r>
              <a:rPr lang="en-US" altLang="en-US" dirty="0"/>
              <a:t>Scoring the CAS: Index scores</a:t>
            </a:r>
          </a:p>
        </p:txBody>
      </p:sp>
      <p:sp>
        <p:nvSpPr>
          <p:cNvPr id="14339" name="Content Placeholder 2">
            <a:extLst>
              <a:ext uri="{FF2B5EF4-FFF2-40B4-BE49-F238E27FC236}">
                <a16:creationId xmlns:a16="http://schemas.microsoft.com/office/drawing/2014/main" id="{FF80041C-4079-557F-02F6-CB9359609B17}"/>
              </a:ext>
            </a:extLst>
          </p:cNvPr>
          <p:cNvSpPr>
            <a:spLocks noGrp="1" noChangeArrowheads="1"/>
          </p:cNvSpPr>
          <p:nvPr>
            <p:ph idx="1"/>
          </p:nvPr>
        </p:nvSpPr>
        <p:spPr>
          <a:xfrm>
            <a:off x="547824" y="925423"/>
            <a:ext cx="9220200" cy="5030104"/>
          </a:xfrm>
        </p:spPr>
        <p:txBody>
          <a:bodyPr/>
          <a:lstStyle/>
          <a:p>
            <a:pPr>
              <a:lnSpc>
                <a:spcPct val="150000"/>
              </a:lnSpc>
            </a:pPr>
            <a:r>
              <a:rPr lang="en-US" altLang="en-US" sz="2000" dirty="0"/>
              <a:t>For each PASS area standard Index scores are calculated from either two or three subtests</a:t>
            </a:r>
          </a:p>
          <a:p>
            <a:pPr>
              <a:lnSpc>
                <a:spcPct val="150000"/>
              </a:lnSpc>
            </a:pPr>
            <a:r>
              <a:rPr lang="en-US" altLang="en-US" sz="2000" dirty="0"/>
              <a:t>Two subtests are used for core scale index scores, three subtests are used for extended scale index scores</a:t>
            </a:r>
          </a:p>
          <a:p>
            <a:pPr>
              <a:lnSpc>
                <a:spcPct val="150000"/>
              </a:lnSpc>
            </a:pPr>
            <a:r>
              <a:rPr lang="en-US" altLang="en-US" sz="2000" dirty="0"/>
              <a:t>The descriptor ‘index score’ is another term for a composite score</a:t>
            </a:r>
          </a:p>
          <a:p>
            <a:pPr>
              <a:lnSpc>
                <a:spcPct val="150000"/>
              </a:lnSpc>
            </a:pPr>
            <a:r>
              <a:rPr lang="en-US" altLang="en-US" sz="2000" dirty="0"/>
              <a:t>Full scale score calculated using subtest scores from the four PASS areas</a:t>
            </a:r>
          </a:p>
          <a:p>
            <a:pPr>
              <a:lnSpc>
                <a:spcPct val="150000"/>
              </a:lnSpc>
            </a:pPr>
            <a:r>
              <a:rPr lang="en-US" altLang="en-US" sz="2000" dirty="0"/>
              <a:t>Supplemental Scales also use standard scores</a:t>
            </a:r>
          </a:p>
          <a:p>
            <a:pPr>
              <a:lnSpc>
                <a:spcPct val="150000"/>
              </a:lnSpc>
            </a:pPr>
            <a:r>
              <a:rPr lang="en-US" altLang="en-US" sz="2000" dirty="0"/>
              <a:t>Confidence levels can be calculated for either 90% or 95% confidence</a:t>
            </a:r>
          </a:p>
        </p:txBody>
      </p:sp>
      <p:pic>
        <p:nvPicPr>
          <p:cNvPr id="14340" name="Picture 3" descr="A blue and black logo&#10;&#10;Description automatically generated">
            <a:extLst>
              <a:ext uri="{FF2B5EF4-FFF2-40B4-BE49-F238E27FC236}">
                <a16:creationId xmlns:a16="http://schemas.microsoft.com/office/drawing/2014/main" id="{5F232602-0E0E-0FBE-E196-736E062D36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150" y="574684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13724-3538-EE54-6D3A-5B19E9124A58}"/>
              </a:ext>
            </a:extLst>
          </p:cNvPr>
          <p:cNvSpPr>
            <a:spLocks noGrp="1"/>
          </p:cNvSpPr>
          <p:nvPr>
            <p:ph type="title"/>
          </p:nvPr>
        </p:nvSpPr>
        <p:spPr>
          <a:xfrm>
            <a:off x="765327" y="155575"/>
            <a:ext cx="8596312" cy="846289"/>
          </a:xfrm>
        </p:spPr>
        <p:txBody>
          <a:bodyPr/>
          <a:lstStyle/>
          <a:p>
            <a:pPr algn="ctr"/>
            <a:r>
              <a:rPr lang="en-GB" dirty="0"/>
              <a:t>Score category descriptors</a:t>
            </a:r>
          </a:p>
        </p:txBody>
      </p:sp>
      <p:sp>
        <p:nvSpPr>
          <p:cNvPr id="3" name="Content Placeholder 2">
            <a:extLst>
              <a:ext uri="{FF2B5EF4-FFF2-40B4-BE49-F238E27FC236}">
                <a16:creationId xmlns:a16="http://schemas.microsoft.com/office/drawing/2014/main" id="{A1AC1815-BC09-D1CB-2903-2A05A390F13B}"/>
              </a:ext>
            </a:extLst>
          </p:cNvPr>
          <p:cNvSpPr>
            <a:spLocks noGrp="1"/>
          </p:cNvSpPr>
          <p:nvPr>
            <p:ph idx="1"/>
          </p:nvPr>
        </p:nvSpPr>
        <p:spPr>
          <a:xfrm>
            <a:off x="612250" y="1001864"/>
            <a:ext cx="8972026" cy="4516341"/>
          </a:xfrm>
        </p:spPr>
        <p:txBody>
          <a:bodyPr/>
          <a:lstStyle/>
          <a:p>
            <a:pPr marL="0" indent="0" defTabSz="179388">
              <a:lnSpc>
                <a:spcPct val="150000"/>
              </a:lnSpc>
              <a:spcBef>
                <a:spcPts val="600"/>
              </a:spcBef>
              <a:buNone/>
            </a:pPr>
            <a:r>
              <a:rPr lang="en-GB" sz="2000" dirty="0">
                <a:effectLst/>
                <a:ea typeface="Times New Roman" panose="02020603050405020304" pitchFamily="18" charset="0"/>
                <a:cs typeface="Times New Roman" panose="02020603050405020304" pitchFamily="18" charset="0"/>
              </a:rPr>
              <a:t>The publisher provides descriptive terms for index scores, as follows:</a:t>
            </a:r>
          </a:p>
          <a:p>
            <a:pPr indent="-73025" defTabSz="179388">
              <a:lnSpc>
                <a:spcPct val="150000"/>
              </a:lnSpc>
              <a:spcBef>
                <a:spcPts val="600"/>
              </a:spcBef>
            </a:pPr>
            <a:r>
              <a:rPr lang="en-GB" sz="2000" dirty="0">
                <a:effectLst/>
                <a:ea typeface="Times New Roman" panose="02020603050405020304" pitchFamily="18" charset="0"/>
                <a:cs typeface="Times New Roman" panose="02020603050405020304" pitchFamily="18" charset="0"/>
              </a:rPr>
              <a:t>Below 70: very poor</a:t>
            </a:r>
          </a:p>
          <a:p>
            <a:pPr indent="-73025" defTabSz="179388">
              <a:lnSpc>
                <a:spcPct val="150000"/>
              </a:lnSpc>
              <a:spcBef>
                <a:spcPts val="600"/>
              </a:spcBef>
            </a:pPr>
            <a:r>
              <a:rPr lang="en-GB" sz="2000" dirty="0">
                <a:effectLst/>
                <a:ea typeface="Times New Roman" panose="02020603050405020304" pitchFamily="18" charset="0"/>
                <a:cs typeface="Times New Roman" panose="02020603050405020304" pitchFamily="18" charset="0"/>
              </a:rPr>
              <a:t>70-79: poor</a:t>
            </a:r>
          </a:p>
          <a:p>
            <a:pPr indent="-73025" defTabSz="179388">
              <a:lnSpc>
                <a:spcPct val="150000"/>
              </a:lnSpc>
              <a:spcBef>
                <a:spcPts val="600"/>
              </a:spcBef>
            </a:pPr>
            <a:r>
              <a:rPr lang="en-GB" sz="2000" dirty="0">
                <a:effectLst/>
                <a:ea typeface="Times New Roman" panose="02020603050405020304" pitchFamily="18" charset="0"/>
                <a:cs typeface="Times New Roman" panose="02020603050405020304" pitchFamily="18" charset="0"/>
              </a:rPr>
              <a:t>80-89: below average</a:t>
            </a:r>
          </a:p>
          <a:p>
            <a:pPr indent="-73025" defTabSz="179388">
              <a:lnSpc>
                <a:spcPct val="150000"/>
              </a:lnSpc>
              <a:spcBef>
                <a:spcPts val="600"/>
              </a:spcBef>
            </a:pPr>
            <a:r>
              <a:rPr lang="en-GB" sz="2000" dirty="0">
                <a:effectLst/>
                <a:ea typeface="Times New Roman" panose="02020603050405020304" pitchFamily="18" charset="0"/>
                <a:cs typeface="Times New Roman" panose="02020603050405020304" pitchFamily="18" charset="0"/>
              </a:rPr>
              <a:t>90-109: average</a:t>
            </a:r>
          </a:p>
          <a:p>
            <a:pPr indent="-73025" defTabSz="179388">
              <a:lnSpc>
                <a:spcPct val="150000"/>
              </a:lnSpc>
              <a:spcBef>
                <a:spcPts val="600"/>
              </a:spcBef>
            </a:pPr>
            <a:r>
              <a:rPr lang="en-GB" sz="2000" dirty="0">
                <a:effectLst/>
                <a:ea typeface="Times New Roman" panose="02020603050405020304" pitchFamily="18" charset="0"/>
                <a:cs typeface="Times New Roman" panose="02020603050405020304" pitchFamily="18" charset="0"/>
              </a:rPr>
              <a:t>110-119: above average</a:t>
            </a:r>
          </a:p>
          <a:p>
            <a:pPr indent="-73025" defTabSz="179388">
              <a:lnSpc>
                <a:spcPct val="150000"/>
              </a:lnSpc>
              <a:spcBef>
                <a:spcPts val="600"/>
              </a:spcBef>
            </a:pPr>
            <a:r>
              <a:rPr lang="en-GB" sz="2000" dirty="0">
                <a:effectLst/>
                <a:ea typeface="Times New Roman" panose="02020603050405020304" pitchFamily="18" charset="0"/>
                <a:cs typeface="Times New Roman" panose="02020603050405020304" pitchFamily="18" charset="0"/>
              </a:rPr>
              <a:t>120-129: superior</a:t>
            </a:r>
          </a:p>
          <a:p>
            <a:pPr indent="-73025" defTabSz="179388">
              <a:lnSpc>
                <a:spcPct val="150000"/>
              </a:lnSpc>
              <a:spcBef>
                <a:spcPts val="600"/>
              </a:spcBef>
            </a:pPr>
            <a:r>
              <a:rPr lang="en-GB" sz="2000" dirty="0">
                <a:effectLst/>
                <a:ea typeface="Times New Roman" panose="02020603050405020304" pitchFamily="18" charset="0"/>
                <a:cs typeface="Times New Roman" panose="02020603050405020304" pitchFamily="18" charset="0"/>
              </a:rPr>
              <a:t>Above 130: very superior</a:t>
            </a:r>
          </a:p>
          <a:p>
            <a:endParaRPr lang="en-GB" dirty="0"/>
          </a:p>
        </p:txBody>
      </p:sp>
    </p:spTree>
    <p:extLst>
      <p:ext uri="{BB962C8B-B14F-4D97-AF65-F5344CB8AC3E}">
        <p14:creationId xmlns:p14="http://schemas.microsoft.com/office/powerpoint/2010/main" val="156302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3BD58ABF-1A55-1EB4-A637-8DA459B062BE}"/>
              </a:ext>
            </a:extLst>
          </p:cNvPr>
          <p:cNvSpPr>
            <a:spLocks noGrp="1" noChangeArrowheads="1"/>
          </p:cNvSpPr>
          <p:nvPr>
            <p:ph type="title"/>
          </p:nvPr>
        </p:nvSpPr>
        <p:spPr>
          <a:xfrm>
            <a:off x="446088" y="150221"/>
            <a:ext cx="8596312" cy="1567261"/>
          </a:xfrm>
        </p:spPr>
        <p:txBody>
          <a:bodyPr/>
          <a:lstStyle/>
          <a:p>
            <a:pPr algn="ctr" eaLnBrk="1" hangingPunct="1"/>
            <a:r>
              <a:rPr lang="en-US" altLang="en-US" sz="3200" dirty="0"/>
              <a:t>Scoring the CAS: verbal and non verbal supplemental scale scores, auditory/visual comparison</a:t>
            </a:r>
          </a:p>
        </p:txBody>
      </p:sp>
      <p:sp>
        <p:nvSpPr>
          <p:cNvPr id="15363" name="Content Placeholder 2">
            <a:extLst>
              <a:ext uri="{FF2B5EF4-FFF2-40B4-BE49-F238E27FC236}">
                <a16:creationId xmlns:a16="http://schemas.microsoft.com/office/drawing/2014/main" id="{6BCD95F3-3252-8319-F38E-0F50971D5FD3}"/>
              </a:ext>
            </a:extLst>
          </p:cNvPr>
          <p:cNvSpPr>
            <a:spLocks noGrp="1" noChangeArrowheads="1"/>
          </p:cNvSpPr>
          <p:nvPr>
            <p:ph idx="1"/>
          </p:nvPr>
        </p:nvSpPr>
        <p:spPr>
          <a:xfrm>
            <a:off x="377655" y="1717482"/>
            <a:ext cx="9236574" cy="4072478"/>
          </a:xfrm>
        </p:spPr>
        <p:txBody>
          <a:bodyPr/>
          <a:lstStyle/>
          <a:p>
            <a:pPr eaLnBrk="1" hangingPunct="1"/>
            <a:endParaRPr lang="en-US" altLang="en-US" dirty="0"/>
          </a:p>
        </p:txBody>
      </p:sp>
      <p:pic>
        <p:nvPicPr>
          <p:cNvPr id="15364" name="Picture 3" descr="A blue and black logo&#10;&#10;Description automatically generated">
            <a:extLst>
              <a:ext uri="{FF2B5EF4-FFF2-40B4-BE49-F238E27FC236}">
                <a16:creationId xmlns:a16="http://schemas.microsoft.com/office/drawing/2014/main" id="{C1A648B7-0516-57B3-BD29-3D263C9B7A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951" y="5915364"/>
            <a:ext cx="2057293"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ble 1">
            <a:extLst>
              <a:ext uri="{FF2B5EF4-FFF2-40B4-BE49-F238E27FC236}">
                <a16:creationId xmlns:a16="http://schemas.microsoft.com/office/drawing/2014/main" id="{32A67B02-8DDD-2628-FB85-BB480D6DD38C}"/>
              </a:ext>
            </a:extLst>
          </p:cNvPr>
          <p:cNvGraphicFramePr>
            <a:graphicFrameLocks noGrp="1"/>
          </p:cNvGraphicFramePr>
          <p:nvPr>
            <p:extLst>
              <p:ext uri="{D42A27DB-BD31-4B8C-83A1-F6EECF244321}">
                <p14:modId xmlns:p14="http://schemas.microsoft.com/office/powerpoint/2010/main" val="2734880451"/>
              </p:ext>
            </p:extLst>
          </p:nvPr>
        </p:nvGraphicFramePr>
        <p:xfrm>
          <a:off x="446088" y="1717482"/>
          <a:ext cx="9512845" cy="4023393"/>
        </p:xfrm>
        <a:graphic>
          <a:graphicData uri="http://schemas.openxmlformats.org/drawingml/2006/table">
            <a:tbl>
              <a:tblPr firstRow="1" firstCol="1" bandRow="1">
                <a:tableStyleId>{5C22544A-7EE6-4342-B048-85BDC9FD1C3A}</a:tableStyleId>
              </a:tblPr>
              <a:tblGrid>
                <a:gridCol w="1494030">
                  <a:extLst>
                    <a:ext uri="{9D8B030D-6E8A-4147-A177-3AD203B41FA5}">
                      <a16:colId xmlns:a16="http://schemas.microsoft.com/office/drawing/2014/main" val="1519230916"/>
                    </a:ext>
                  </a:extLst>
                </a:gridCol>
                <a:gridCol w="4112841">
                  <a:extLst>
                    <a:ext uri="{9D8B030D-6E8A-4147-A177-3AD203B41FA5}">
                      <a16:colId xmlns:a16="http://schemas.microsoft.com/office/drawing/2014/main" val="3215252084"/>
                    </a:ext>
                  </a:extLst>
                </a:gridCol>
                <a:gridCol w="3905974">
                  <a:extLst>
                    <a:ext uri="{9D8B030D-6E8A-4147-A177-3AD203B41FA5}">
                      <a16:colId xmlns:a16="http://schemas.microsoft.com/office/drawing/2014/main" val="2754875776"/>
                    </a:ext>
                  </a:extLst>
                </a:gridCol>
              </a:tblGrid>
              <a:tr h="661533">
                <a:tc>
                  <a:txBody>
                    <a:bodyPr/>
                    <a:lstStyle/>
                    <a:p>
                      <a:pPr marL="10795" indent="-10795" algn="ctr">
                        <a:lnSpc>
                          <a:spcPct val="115000"/>
                        </a:lnSpc>
                        <a:spcBef>
                          <a:spcPts val="600"/>
                        </a:spcBef>
                        <a:spcAft>
                          <a:spcPts val="0"/>
                        </a:spcAft>
                      </a:pPr>
                      <a:r>
                        <a:rPr lang="en-GB" sz="1600" dirty="0">
                          <a:effectLst/>
                        </a:rPr>
                        <a:t>Supplemental scale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524" marR="54524" marT="0" marB="0"/>
                </a:tc>
                <a:tc>
                  <a:txBody>
                    <a:bodyPr/>
                    <a:lstStyle/>
                    <a:p>
                      <a:pPr marL="10795" indent="-10795" algn="ctr">
                        <a:lnSpc>
                          <a:spcPct val="115000"/>
                        </a:lnSpc>
                        <a:spcBef>
                          <a:spcPts val="600"/>
                        </a:spcBef>
                        <a:spcAft>
                          <a:spcPts val="0"/>
                        </a:spcAft>
                      </a:pPr>
                      <a:r>
                        <a:rPr lang="en-GB" sz="1600" dirty="0">
                          <a:effectLst/>
                        </a:rPr>
                        <a:t>Description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524" marR="54524" marT="0" marB="0"/>
                </a:tc>
                <a:tc>
                  <a:txBody>
                    <a:bodyPr/>
                    <a:lstStyle/>
                    <a:p>
                      <a:pPr marL="10795" indent="-10795" algn="ctr">
                        <a:lnSpc>
                          <a:spcPct val="115000"/>
                        </a:lnSpc>
                        <a:spcBef>
                          <a:spcPts val="600"/>
                        </a:spcBef>
                        <a:spcAft>
                          <a:spcPts val="0"/>
                        </a:spcAft>
                      </a:pPr>
                      <a:r>
                        <a:rPr lang="en-GB" sz="1600" dirty="0">
                          <a:effectLst/>
                        </a:rPr>
                        <a:t>Subtests used</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524" marR="54524" marT="0" marB="0"/>
                </a:tc>
                <a:extLst>
                  <a:ext uri="{0D108BD9-81ED-4DB2-BD59-A6C34878D82A}">
                    <a16:rowId xmlns:a16="http://schemas.microsoft.com/office/drawing/2014/main" val="1698767200"/>
                  </a:ext>
                </a:extLst>
              </a:tr>
              <a:tr h="1008241">
                <a:tc>
                  <a:txBody>
                    <a:bodyPr/>
                    <a:lstStyle/>
                    <a:p>
                      <a:pPr marL="10795" indent="-10795" algn="just">
                        <a:lnSpc>
                          <a:spcPct val="115000"/>
                        </a:lnSpc>
                        <a:spcBef>
                          <a:spcPts val="600"/>
                        </a:spcBef>
                        <a:spcAft>
                          <a:spcPts val="0"/>
                        </a:spcAft>
                      </a:pPr>
                      <a:r>
                        <a:rPr lang="en-GB" sz="1600">
                          <a:effectLst/>
                        </a:rPr>
                        <a:t>Verbal content</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54524" marR="54524" marT="0" marB="0"/>
                </a:tc>
                <a:tc>
                  <a:txBody>
                    <a:bodyPr/>
                    <a:lstStyle/>
                    <a:p>
                      <a:pPr marL="7620" indent="-10795" algn="just">
                        <a:lnSpc>
                          <a:spcPct val="115000"/>
                        </a:lnSpc>
                        <a:spcBef>
                          <a:spcPts val="600"/>
                        </a:spcBef>
                        <a:spcAft>
                          <a:spcPts val="0"/>
                        </a:spcAft>
                      </a:pPr>
                      <a:r>
                        <a:rPr lang="en-GB" sz="1600" dirty="0">
                          <a:effectLst/>
                        </a:rPr>
                        <a:t>Measures the ability to solve problems that require recall and/or comprehension of verbal concepts or words.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524" marR="54524" marT="0" marB="0"/>
                </a:tc>
                <a:tc>
                  <a:txBody>
                    <a:bodyPr/>
                    <a:lstStyle/>
                    <a:p>
                      <a:pPr marL="7620" indent="-10795" algn="just">
                        <a:lnSpc>
                          <a:spcPct val="115000"/>
                        </a:lnSpc>
                        <a:spcBef>
                          <a:spcPts val="600"/>
                        </a:spcBef>
                        <a:spcAft>
                          <a:spcPts val="0"/>
                        </a:spcAft>
                      </a:pPr>
                      <a:r>
                        <a:rPr lang="en-GB" sz="1600" dirty="0">
                          <a:effectLst/>
                        </a:rPr>
                        <a:t>Verbal Spatial Relations</a:t>
                      </a:r>
                    </a:p>
                    <a:p>
                      <a:pPr marL="7620" indent="-10795" algn="just">
                        <a:lnSpc>
                          <a:spcPct val="115000"/>
                        </a:lnSpc>
                        <a:spcBef>
                          <a:spcPts val="600"/>
                        </a:spcBef>
                        <a:spcAft>
                          <a:spcPts val="0"/>
                        </a:spcAft>
                      </a:pPr>
                      <a:r>
                        <a:rPr lang="en-GB" sz="1600" dirty="0">
                          <a:effectLst/>
                        </a:rPr>
                        <a:t>Receptive Attention</a:t>
                      </a:r>
                    </a:p>
                    <a:p>
                      <a:pPr marL="7620" indent="-10795" algn="just">
                        <a:lnSpc>
                          <a:spcPct val="115000"/>
                        </a:lnSpc>
                        <a:spcBef>
                          <a:spcPts val="600"/>
                        </a:spcBef>
                        <a:spcAft>
                          <a:spcPts val="0"/>
                        </a:spcAft>
                      </a:pPr>
                      <a:r>
                        <a:rPr lang="en-GB" sz="1600" dirty="0">
                          <a:effectLst/>
                        </a:rPr>
                        <a:t>Sentence Questions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524" marR="54524" marT="0" marB="0"/>
                </a:tc>
                <a:extLst>
                  <a:ext uri="{0D108BD9-81ED-4DB2-BD59-A6C34878D82A}">
                    <a16:rowId xmlns:a16="http://schemas.microsoft.com/office/drawing/2014/main" val="2900064571"/>
                  </a:ext>
                </a:extLst>
              </a:tr>
              <a:tr h="1113182">
                <a:tc>
                  <a:txBody>
                    <a:bodyPr/>
                    <a:lstStyle/>
                    <a:p>
                      <a:pPr marL="10795" indent="-10795" algn="just">
                        <a:lnSpc>
                          <a:spcPct val="115000"/>
                        </a:lnSpc>
                        <a:spcBef>
                          <a:spcPts val="600"/>
                        </a:spcBef>
                        <a:spcAft>
                          <a:spcPts val="0"/>
                        </a:spcAft>
                      </a:pPr>
                      <a:r>
                        <a:rPr lang="en-GB" sz="1600" dirty="0">
                          <a:effectLst/>
                        </a:rPr>
                        <a:t>Non verbal content</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524" marR="54524" marT="0" marB="0"/>
                </a:tc>
                <a:tc>
                  <a:txBody>
                    <a:bodyPr/>
                    <a:lstStyle/>
                    <a:p>
                      <a:pPr marL="7620" indent="-10795" algn="just">
                        <a:lnSpc>
                          <a:spcPct val="115000"/>
                        </a:lnSpc>
                        <a:spcBef>
                          <a:spcPts val="600"/>
                        </a:spcBef>
                        <a:spcAft>
                          <a:spcPts val="0"/>
                        </a:spcAft>
                      </a:pPr>
                      <a:r>
                        <a:rPr lang="en-GB" sz="1600" dirty="0">
                          <a:effectLst/>
                        </a:rPr>
                        <a:t>Measures the ability to problem solve with images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524" marR="54524" marT="0" marB="0"/>
                </a:tc>
                <a:tc>
                  <a:txBody>
                    <a:bodyPr/>
                    <a:lstStyle/>
                    <a:p>
                      <a:pPr marL="7620" indent="-10795" algn="just">
                        <a:lnSpc>
                          <a:spcPct val="115000"/>
                        </a:lnSpc>
                        <a:spcBef>
                          <a:spcPts val="600"/>
                        </a:spcBef>
                        <a:spcAft>
                          <a:spcPts val="0"/>
                        </a:spcAft>
                      </a:pPr>
                      <a:r>
                        <a:rPr lang="en-GB" sz="1600" dirty="0">
                          <a:effectLst/>
                        </a:rPr>
                        <a:t>Planned Codes</a:t>
                      </a:r>
                    </a:p>
                    <a:p>
                      <a:pPr marL="7620" indent="-10795" algn="just">
                        <a:lnSpc>
                          <a:spcPct val="115000"/>
                        </a:lnSpc>
                        <a:spcBef>
                          <a:spcPts val="600"/>
                        </a:spcBef>
                        <a:spcAft>
                          <a:spcPts val="0"/>
                        </a:spcAft>
                      </a:pPr>
                      <a:r>
                        <a:rPr lang="en-GB" sz="1600" dirty="0">
                          <a:effectLst/>
                        </a:rPr>
                        <a:t>Matrices</a:t>
                      </a:r>
                    </a:p>
                    <a:p>
                      <a:pPr marL="7620" indent="-10795" algn="just">
                        <a:lnSpc>
                          <a:spcPct val="115000"/>
                        </a:lnSpc>
                        <a:spcBef>
                          <a:spcPts val="600"/>
                        </a:spcBef>
                        <a:spcAft>
                          <a:spcPts val="0"/>
                        </a:spcAft>
                      </a:pPr>
                      <a:r>
                        <a:rPr lang="en-GB" sz="1600" dirty="0">
                          <a:effectLst/>
                        </a:rPr>
                        <a:t>Figure Memory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524" marR="54524" marT="0" marB="0"/>
                </a:tc>
                <a:extLst>
                  <a:ext uri="{0D108BD9-81ED-4DB2-BD59-A6C34878D82A}">
                    <a16:rowId xmlns:a16="http://schemas.microsoft.com/office/drawing/2014/main" val="2817746706"/>
                  </a:ext>
                </a:extLst>
              </a:tr>
              <a:tr h="1240437">
                <a:tc>
                  <a:txBody>
                    <a:bodyPr/>
                    <a:lstStyle/>
                    <a:p>
                      <a:pPr marL="10795" indent="-10795" algn="just">
                        <a:lnSpc>
                          <a:spcPct val="115000"/>
                        </a:lnSpc>
                        <a:spcBef>
                          <a:spcPts val="600"/>
                        </a:spcBef>
                        <a:spcAft>
                          <a:spcPts val="0"/>
                        </a:spcAft>
                      </a:pPr>
                      <a:r>
                        <a:rPr lang="en-GB" sz="1600" dirty="0">
                          <a:effectLst/>
                          <a:latin typeface="+mn-lt"/>
                          <a:ea typeface="Calibri" panose="020F0502020204030204" pitchFamily="34" charset="0"/>
                          <a:cs typeface="Times New Roman" panose="02020603050405020304" pitchFamily="18" charset="0"/>
                        </a:rPr>
                        <a:t>Auditory and visual comparison</a:t>
                      </a:r>
                    </a:p>
                  </a:txBody>
                  <a:tcPr marL="54524" marR="54524" marT="0" marB="0"/>
                </a:tc>
                <a:tc>
                  <a:txBody>
                    <a:bodyPr/>
                    <a:lstStyle/>
                    <a:p>
                      <a:pPr marL="7620" indent="-10795" algn="just">
                        <a:lnSpc>
                          <a:spcPct val="115000"/>
                        </a:lnSpc>
                        <a:spcBef>
                          <a:spcPts val="600"/>
                        </a:spcBef>
                        <a:spcAft>
                          <a:spcPts val="0"/>
                        </a:spcAft>
                      </a:pPr>
                      <a:r>
                        <a:rPr lang="en-GB" sz="1600" dirty="0">
                          <a:effectLst/>
                          <a:latin typeface="+mn-lt"/>
                          <a:ea typeface="Calibri" panose="020F0502020204030204" pitchFamily="34" charset="0"/>
                          <a:cs typeface="Times New Roman" panose="02020603050405020304" pitchFamily="18" charset="0"/>
                        </a:rPr>
                        <a:t>A comparison of performance when examinee is presented with visual and auditory information</a:t>
                      </a:r>
                    </a:p>
                  </a:txBody>
                  <a:tcPr marL="54524" marR="54524" marT="0" marB="0"/>
                </a:tc>
                <a:tc>
                  <a:txBody>
                    <a:bodyPr/>
                    <a:lstStyle/>
                    <a:p>
                      <a:pPr marL="7620" indent="-10795" algn="just">
                        <a:lnSpc>
                          <a:spcPct val="115000"/>
                        </a:lnSpc>
                        <a:spcBef>
                          <a:spcPts val="600"/>
                        </a:spcBef>
                        <a:spcAft>
                          <a:spcPts val="0"/>
                        </a:spcAft>
                      </a:pPr>
                      <a:r>
                        <a:rPr lang="en-GB" sz="1600" dirty="0">
                          <a:effectLst/>
                          <a:latin typeface="+mn-lt"/>
                          <a:ea typeface="Calibri" panose="020F0502020204030204" pitchFamily="34" charset="0"/>
                          <a:cs typeface="Times New Roman" panose="02020603050405020304" pitchFamily="18" charset="0"/>
                        </a:rPr>
                        <a:t>Word Series</a:t>
                      </a:r>
                    </a:p>
                    <a:p>
                      <a:pPr marL="7620" indent="-10795" algn="just">
                        <a:lnSpc>
                          <a:spcPct val="115000"/>
                        </a:lnSpc>
                        <a:spcBef>
                          <a:spcPts val="600"/>
                        </a:spcBef>
                        <a:spcAft>
                          <a:spcPts val="0"/>
                        </a:spcAft>
                      </a:pPr>
                      <a:r>
                        <a:rPr lang="en-GB" sz="1600" dirty="0">
                          <a:effectLst/>
                          <a:latin typeface="+mn-lt"/>
                          <a:ea typeface="Calibri" panose="020F0502020204030204" pitchFamily="34" charset="0"/>
                          <a:cs typeface="Times New Roman" panose="02020603050405020304" pitchFamily="18" charset="0"/>
                        </a:rPr>
                        <a:t>Visual Digit Span</a:t>
                      </a:r>
                    </a:p>
                  </a:txBody>
                  <a:tcPr marL="54524" marR="54524" marT="0" marB="0"/>
                </a:tc>
                <a:extLst>
                  <a:ext uri="{0D108BD9-81ED-4DB2-BD59-A6C34878D82A}">
                    <a16:rowId xmlns:a16="http://schemas.microsoft.com/office/drawing/2014/main" val="3713279016"/>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3BD58ABF-1A55-1EB4-A637-8DA459B062BE}"/>
              </a:ext>
            </a:extLst>
          </p:cNvPr>
          <p:cNvSpPr>
            <a:spLocks noGrp="1" noChangeArrowheads="1"/>
          </p:cNvSpPr>
          <p:nvPr>
            <p:ph type="title"/>
          </p:nvPr>
        </p:nvSpPr>
        <p:spPr>
          <a:xfrm>
            <a:off x="446088" y="150222"/>
            <a:ext cx="8596312" cy="1050425"/>
          </a:xfrm>
        </p:spPr>
        <p:txBody>
          <a:bodyPr/>
          <a:lstStyle/>
          <a:p>
            <a:pPr algn="ctr" eaLnBrk="1" hangingPunct="1"/>
            <a:r>
              <a:rPr lang="en-US" altLang="en-US" sz="3200" dirty="0"/>
              <a:t>Scoring the CAS: other supplemental scale scores</a:t>
            </a:r>
          </a:p>
        </p:txBody>
      </p:sp>
      <p:sp>
        <p:nvSpPr>
          <p:cNvPr id="15363" name="Content Placeholder 2">
            <a:extLst>
              <a:ext uri="{FF2B5EF4-FFF2-40B4-BE49-F238E27FC236}">
                <a16:creationId xmlns:a16="http://schemas.microsoft.com/office/drawing/2014/main" id="{6BCD95F3-3252-8319-F38E-0F50971D5FD3}"/>
              </a:ext>
            </a:extLst>
          </p:cNvPr>
          <p:cNvSpPr>
            <a:spLocks noGrp="1" noChangeArrowheads="1"/>
          </p:cNvSpPr>
          <p:nvPr>
            <p:ph idx="1"/>
          </p:nvPr>
        </p:nvSpPr>
        <p:spPr>
          <a:xfrm>
            <a:off x="267789" y="1369473"/>
            <a:ext cx="9236574" cy="4072478"/>
          </a:xfrm>
        </p:spPr>
        <p:txBody>
          <a:bodyPr/>
          <a:lstStyle/>
          <a:p>
            <a:pPr marL="0" indent="0" eaLnBrk="1" hangingPunct="1">
              <a:buNone/>
            </a:pPr>
            <a:endParaRPr lang="en-US" altLang="en-US" dirty="0"/>
          </a:p>
        </p:txBody>
      </p:sp>
      <p:pic>
        <p:nvPicPr>
          <p:cNvPr id="15364" name="Picture 3" descr="A blue and black logo&#10;&#10;Description automatically generated">
            <a:extLst>
              <a:ext uri="{FF2B5EF4-FFF2-40B4-BE49-F238E27FC236}">
                <a16:creationId xmlns:a16="http://schemas.microsoft.com/office/drawing/2014/main" id="{C1A648B7-0516-57B3-BD29-3D263C9B7A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996" y="6138000"/>
            <a:ext cx="1954428" cy="68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ble 1">
            <a:extLst>
              <a:ext uri="{FF2B5EF4-FFF2-40B4-BE49-F238E27FC236}">
                <a16:creationId xmlns:a16="http://schemas.microsoft.com/office/drawing/2014/main" id="{32A67B02-8DDD-2628-FB85-BB480D6DD38C}"/>
              </a:ext>
            </a:extLst>
          </p:cNvPr>
          <p:cNvGraphicFramePr>
            <a:graphicFrameLocks noGrp="1"/>
          </p:cNvGraphicFramePr>
          <p:nvPr>
            <p:extLst>
              <p:ext uri="{D42A27DB-BD31-4B8C-83A1-F6EECF244321}">
                <p14:modId xmlns:p14="http://schemas.microsoft.com/office/powerpoint/2010/main" val="997633853"/>
              </p:ext>
            </p:extLst>
          </p:nvPr>
        </p:nvGraphicFramePr>
        <p:xfrm>
          <a:off x="508883" y="1200647"/>
          <a:ext cx="10408258" cy="4822344"/>
        </p:xfrm>
        <a:graphic>
          <a:graphicData uri="http://schemas.openxmlformats.org/drawingml/2006/table">
            <a:tbl>
              <a:tblPr firstRow="1" firstCol="1" bandRow="1">
                <a:tableStyleId>{5C22544A-7EE6-4342-B048-85BDC9FD1C3A}</a:tableStyleId>
              </a:tblPr>
              <a:tblGrid>
                <a:gridCol w="1860997">
                  <a:extLst>
                    <a:ext uri="{9D8B030D-6E8A-4147-A177-3AD203B41FA5}">
                      <a16:colId xmlns:a16="http://schemas.microsoft.com/office/drawing/2014/main" val="1519230916"/>
                    </a:ext>
                  </a:extLst>
                </a:gridCol>
                <a:gridCol w="4637534">
                  <a:extLst>
                    <a:ext uri="{9D8B030D-6E8A-4147-A177-3AD203B41FA5}">
                      <a16:colId xmlns:a16="http://schemas.microsoft.com/office/drawing/2014/main" val="3215252084"/>
                    </a:ext>
                  </a:extLst>
                </a:gridCol>
                <a:gridCol w="3909727">
                  <a:extLst>
                    <a:ext uri="{9D8B030D-6E8A-4147-A177-3AD203B41FA5}">
                      <a16:colId xmlns:a16="http://schemas.microsoft.com/office/drawing/2014/main" val="2754875776"/>
                    </a:ext>
                  </a:extLst>
                </a:gridCol>
              </a:tblGrid>
              <a:tr h="527289">
                <a:tc>
                  <a:txBody>
                    <a:bodyPr/>
                    <a:lstStyle/>
                    <a:p>
                      <a:pPr marL="10795" indent="-10795" algn="ctr">
                        <a:lnSpc>
                          <a:spcPct val="115000"/>
                        </a:lnSpc>
                        <a:spcBef>
                          <a:spcPts val="600"/>
                        </a:spcBef>
                        <a:spcAft>
                          <a:spcPts val="0"/>
                        </a:spcAft>
                      </a:pPr>
                      <a:r>
                        <a:rPr lang="en-GB" sz="1600" dirty="0">
                          <a:effectLst/>
                        </a:rPr>
                        <a:t>Supplemental scale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524" marR="54524" marT="0" marB="0"/>
                </a:tc>
                <a:tc>
                  <a:txBody>
                    <a:bodyPr/>
                    <a:lstStyle/>
                    <a:p>
                      <a:pPr marL="10795" indent="-10795" algn="ctr">
                        <a:lnSpc>
                          <a:spcPct val="115000"/>
                        </a:lnSpc>
                        <a:spcBef>
                          <a:spcPts val="600"/>
                        </a:spcBef>
                        <a:spcAft>
                          <a:spcPts val="0"/>
                        </a:spcAft>
                      </a:pPr>
                      <a:r>
                        <a:rPr lang="en-GB" sz="1600" dirty="0">
                          <a:effectLst/>
                        </a:rPr>
                        <a:t>Description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524" marR="54524" marT="0" marB="0"/>
                </a:tc>
                <a:tc>
                  <a:txBody>
                    <a:bodyPr/>
                    <a:lstStyle/>
                    <a:p>
                      <a:pPr marL="10795" indent="-10795" algn="ctr">
                        <a:lnSpc>
                          <a:spcPct val="115000"/>
                        </a:lnSpc>
                        <a:spcBef>
                          <a:spcPts val="600"/>
                        </a:spcBef>
                        <a:spcAft>
                          <a:spcPts val="0"/>
                        </a:spcAft>
                      </a:pPr>
                      <a:r>
                        <a:rPr lang="en-GB" sz="1600" dirty="0">
                          <a:effectLst/>
                        </a:rPr>
                        <a:t>Subtests used</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524" marR="54524" marT="0" marB="0"/>
                </a:tc>
                <a:extLst>
                  <a:ext uri="{0D108BD9-81ED-4DB2-BD59-A6C34878D82A}">
                    <a16:rowId xmlns:a16="http://schemas.microsoft.com/office/drawing/2014/main" val="1698767200"/>
                  </a:ext>
                </a:extLst>
              </a:tr>
              <a:tr h="949936">
                <a:tc>
                  <a:txBody>
                    <a:bodyPr/>
                    <a:lstStyle/>
                    <a:p>
                      <a:pPr marL="10795" indent="-10795" algn="just">
                        <a:lnSpc>
                          <a:spcPct val="115000"/>
                        </a:lnSpc>
                        <a:spcBef>
                          <a:spcPts val="600"/>
                        </a:spcBef>
                        <a:spcAft>
                          <a:spcPts val="0"/>
                        </a:spcAft>
                      </a:pPr>
                      <a:r>
                        <a:rPr lang="en-GB" sz="1600">
                          <a:effectLst/>
                        </a:rPr>
                        <a:t>Working memory</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54524" marR="54524" marT="0" marB="0"/>
                </a:tc>
                <a:tc>
                  <a:txBody>
                    <a:bodyPr/>
                    <a:lstStyle/>
                    <a:p>
                      <a:pPr marL="7620" indent="-10795" algn="just">
                        <a:lnSpc>
                          <a:spcPct val="115000"/>
                        </a:lnSpc>
                        <a:spcBef>
                          <a:spcPts val="600"/>
                        </a:spcBef>
                        <a:spcAft>
                          <a:spcPts val="0"/>
                        </a:spcAft>
                      </a:pPr>
                      <a:r>
                        <a:rPr lang="en-GB" sz="1600">
                          <a:effectLst/>
                        </a:rPr>
                        <a:t>Tasks involving evaluating and working with information that had to be remembered for a short period of time.</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54524" marR="54524" marT="0" marB="0"/>
                </a:tc>
                <a:tc>
                  <a:txBody>
                    <a:bodyPr/>
                    <a:lstStyle/>
                    <a:p>
                      <a:pPr marL="7620" indent="-10795" algn="just">
                        <a:lnSpc>
                          <a:spcPct val="115000"/>
                        </a:lnSpc>
                        <a:spcBef>
                          <a:spcPts val="600"/>
                        </a:spcBef>
                        <a:spcAft>
                          <a:spcPts val="0"/>
                        </a:spcAft>
                      </a:pPr>
                      <a:r>
                        <a:rPr lang="en-GB" sz="1600" dirty="0">
                          <a:effectLst/>
                        </a:rPr>
                        <a:t>Verbal Spatial Relations</a:t>
                      </a:r>
                    </a:p>
                    <a:p>
                      <a:pPr marL="7620" indent="-10795" algn="just">
                        <a:lnSpc>
                          <a:spcPct val="115000"/>
                        </a:lnSpc>
                        <a:spcBef>
                          <a:spcPts val="600"/>
                        </a:spcBef>
                        <a:spcAft>
                          <a:spcPts val="0"/>
                        </a:spcAft>
                      </a:pPr>
                      <a:r>
                        <a:rPr lang="en-GB" sz="1600" dirty="0">
                          <a:effectLst/>
                        </a:rPr>
                        <a:t>Sentence Questions</a:t>
                      </a:r>
                    </a:p>
                    <a:p>
                      <a:pPr marL="7620" indent="-10795" algn="just">
                        <a:lnSpc>
                          <a:spcPct val="115000"/>
                        </a:lnSpc>
                        <a:spcBef>
                          <a:spcPts val="600"/>
                        </a:spcBef>
                        <a:spcAft>
                          <a:spcPts val="0"/>
                        </a:spcAft>
                      </a:pPr>
                      <a:r>
                        <a:rPr lang="en-GB" sz="1600" dirty="0">
                          <a:effectLst/>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524" marR="54524" marT="0" marB="0"/>
                </a:tc>
                <a:extLst>
                  <a:ext uri="{0D108BD9-81ED-4DB2-BD59-A6C34878D82A}">
                    <a16:rowId xmlns:a16="http://schemas.microsoft.com/office/drawing/2014/main" val="1779542486"/>
                  </a:ext>
                </a:extLst>
              </a:tr>
              <a:tr h="873675">
                <a:tc>
                  <a:txBody>
                    <a:bodyPr/>
                    <a:lstStyle/>
                    <a:p>
                      <a:pPr marL="10795" indent="-10795" algn="just">
                        <a:lnSpc>
                          <a:spcPct val="115000"/>
                        </a:lnSpc>
                        <a:spcBef>
                          <a:spcPts val="600"/>
                        </a:spcBef>
                        <a:spcAft>
                          <a:spcPts val="0"/>
                        </a:spcAft>
                      </a:pPr>
                      <a:r>
                        <a:rPr lang="en-GB" sz="1600">
                          <a:effectLst/>
                        </a:rPr>
                        <a:t>Executive function without working memory</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54524" marR="54524" marT="0" marB="0"/>
                </a:tc>
                <a:tc>
                  <a:txBody>
                    <a:bodyPr/>
                    <a:lstStyle/>
                    <a:p>
                      <a:pPr algn="just">
                        <a:lnSpc>
                          <a:spcPct val="115000"/>
                        </a:lnSpc>
                        <a:spcBef>
                          <a:spcPts val="600"/>
                        </a:spcBef>
                      </a:pPr>
                      <a:r>
                        <a:rPr lang="en-GB" sz="1600">
                          <a:effectLst/>
                        </a:rPr>
                        <a:t>Tasks that require control of thinking, behaviour, and attention.</a:t>
                      </a:r>
                    </a:p>
                    <a:p>
                      <a:pPr marL="7620" indent="-10795" algn="just">
                        <a:lnSpc>
                          <a:spcPct val="115000"/>
                        </a:lnSpc>
                        <a:spcBef>
                          <a:spcPts val="600"/>
                        </a:spcBef>
                        <a:spcAft>
                          <a:spcPts val="0"/>
                        </a:spcAft>
                      </a:pPr>
                      <a:r>
                        <a:rPr lang="en-GB" sz="1600">
                          <a:effectLs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54524" marR="54524" marT="0" marB="0"/>
                </a:tc>
                <a:tc>
                  <a:txBody>
                    <a:bodyPr/>
                    <a:lstStyle/>
                    <a:p>
                      <a:pPr algn="just">
                        <a:lnSpc>
                          <a:spcPct val="115000"/>
                        </a:lnSpc>
                        <a:spcBef>
                          <a:spcPts val="600"/>
                        </a:spcBef>
                      </a:pPr>
                      <a:r>
                        <a:rPr lang="en-GB" sz="1600" dirty="0">
                          <a:effectLst/>
                        </a:rPr>
                        <a:t>Planned Connections</a:t>
                      </a:r>
                    </a:p>
                    <a:p>
                      <a:pPr algn="just">
                        <a:lnSpc>
                          <a:spcPct val="115000"/>
                        </a:lnSpc>
                        <a:spcBef>
                          <a:spcPts val="600"/>
                        </a:spcBef>
                      </a:pPr>
                      <a:r>
                        <a:rPr lang="en-GB" sz="1600" dirty="0">
                          <a:effectLst/>
                        </a:rPr>
                        <a:t>Expressive Attention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524" marR="54524" marT="0" marB="0"/>
                </a:tc>
                <a:extLst>
                  <a:ext uri="{0D108BD9-81ED-4DB2-BD59-A6C34878D82A}">
                    <a16:rowId xmlns:a16="http://schemas.microsoft.com/office/drawing/2014/main" val="4014020164"/>
                  </a:ext>
                </a:extLst>
              </a:tr>
              <a:tr h="1308095">
                <a:tc>
                  <a:txBody>
                    <a:bodyPr/>
                    <a:lstStyle/>
                    <a:p>
                      <a:pPr marL="10795" indent="-10795" algn="just">
                        <a:lnSpc>
                          <a:spcPct val="115000"/>
                        </a:lnSpc>
                        <a:spcBef>
                          <a:spcPts val="600"/>
                        </a:spcBef>
                        <a:spcAft>
                          <a:spcPts val="0"/>
                        </a:spcAft>
                      </a:pPr>
                      <a:r>
                        <a:rPr lang="en-GB" sz="1600" dirty="0">
                          <a:effectLst/>
                        </a:rPr>
                        <a:t>Executive function with working memory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524" marR="54524" marT="0" marB="0"/>
                </a:tc>
                <a:tc>
                  <a:txBody>
                    <a:bodyPr/>
                    <a:lstStyle/>
                    <a:p>
                      <a:pPr marL="7620" indent="-10795" algn="just">
                        <a:lnSpc>
                          <a:spcPct val="115000"/>
                        </a:lnSpc>
                        <a:spcBef>
                          <a:spcPts val="600"/>
                        </a:spcBef>
                        <a:spcAft>
                          <a:spcPts val="0"/>
                        </a:spcAft>
                      </a:pPr>
                      <a:r>
                        <a:rPr lang="en-GB" sz="1600" dirty="0">
                          <a:effectLst/>
                        </a:rPr>
                        <a:t>Tasks that require control of thinking, behaviour, and attention when working with information that has to be evaluated and remembered for a short period of time.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524" marR="54524" marT="0" marB="0"/>
                </a:tc>
                <a:tc>
                  <a:txBody>
                    <a:bodyPr/>
                    <a:lstStyle/>
                    <a:p>
                      <a:pPr algn="just">
                        <a:lnSpc>
                          <a:spcPct val="115000"/>
                        </a:lnSpc>
                        <a:spcBef>
                          <a:spcPts val="600"/>
                        </a:spcBef>
                      </a:pPr>
                      <a:r>
                        <a:rPr lang="en-GB" sz="1600" dirty="0">
                          <a:effectLst/>
                        </a:rPr>
                        <a:t>Planned Connections</a:t>
                      </a:r>
                    </a:p>
                    <a:p>
                      <a:pPr marL="7620" indent="-10795" algn="just">
                        <a:lnSpc>
                          <a:spcPct val="115000"/>
                        </a:lnSpc>
                        <a:spcBef>
                          <a:spcPts val="600"/>
                        </a:spcBef>
                        <a:spcAft>
                          <a:spcPts val="0"/>
                        </a:spcAft>
                      </a:pPr>
                      <a:r>
                        <a:rPr lang="en-GB" sz="1600" dirty="0">
                          <a:effectLst/>
                        </a:rPr>
                        <a:t>Verbal Spatial Relations</a:t>
                      </a:r>
                    </a:p>
                    <a:p>
                      <a:pPr marL="7620" indent="-10795" algn="just">
                        <a:lnSpc>
                          <a:spcPct val="115000"/>
                        </a:lnSpc>
                        <a:spcBef>
                          <a:spcPts val="600"/>
                        </a:spcBef>
                        <a:spcAft>
                          <a:spcPts val="0"/>
                        </a:spcAft>
                      </a:pPr>
                      <a:r>
                        <a:rPr lang="en-GB" sz="1600" dirty="0">
                          <a:effectLst/>
                        </a:rPr>
                        <a:t>Expressive Attention</a:t>
                      </a:r>
                    </a:p>
                    <a:p>
                      <a:pPr marL="7620" indent="-10795" algn="just">
                        <a:lnSpc>
                          <a:spcPct val="115000"/>
                        </a:lnSpc>
                        <a:spcBef>
                          <a:spcPts val="600"/>
                        </a:spcBef>
                        <a:spcAft>
                          <a:spcPts val="0"/>
                        </a:spcAft>
                      </a:pPr>
                      <a:r>
                        <a:rPr lang="en-GB" sz="1600" dirty="0">
                          <a:effectLst/>
                        </a:rPr>
                        <a:t>Sentence Questions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524" marR="54524" marT="0" marB="0"/>
                </a:tc>
                <a:extLst>
                  <a:ext uri="{0D108BD9-81ED-4DB2-BD59-A6C34878D82A}">
                    <a16:rowId xmlns:a16="http://schemas.microsoft.com/office/drawing/2014/main" val="969202595"/>
                  </a:ext>
                </a:extLst>
              </a:tr>
              <a:tr h="1072032">
                <a:tc>
                  <a:txBody>
                    <a:bodyPr/>
                    <a:lstStyle/>
                    <a:p>
                      <a:pPr marL="10795" indent="-10795" algn="just">
                        <a:lnSpc>
                          <a:spcPct val="115000"/>
                        </a:lnSpc>
                        <a:spcBef>
                          <a:spcPts val="600"/>
                        </a:spcBef>
                        <a:spcAft>
                          <a:spcPts val="0"/>
                        </a:spcAft>
                      </a:pPr>
                      <a:r>
                        <a:rPr lang="en-GB" sz="1600">
                          <a:effectLst/>
                        </a:rPr>
                        <a:t>Speed and fluency</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54524" marR="54524" marT="0" marB="0"/>
                </a:tc>
                <a:tc>
                  <a:txBody>
                    <a:bodyPr/>
                    <a:lstStyle/>
                    <a:p>
                      <a:pPr marL="7620" indent="-10795" algn="just">
                        <a:lnSpc>
                          <a:spcPct val="115000"/>
                        </a:lnSpc>
                        <a:spcBef>
                          <a:spcPts val="600"/>
                        </a:spcBef>
                        <a:spcAft>
                          <a:spcPts val="0"/>
                        </a:spcAft>
                      </a:pPr>
                      <a:r>
                        <a:rPr lang="en-GB" sz="1600" dirty="0">
                          <a:effectLst/>
                        </a:rPr>
                        <a:t>A general measure of processing speed. The pupil has to respond to very familiar stimuli (colour words and colours) as quickly as possible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524" marR="54524" marT="0" marB="0"/>
                </a:tc>
                <a:tc>
                  <a:txBody>
                    <a:bodyPr/>
                    <a:lstStyle/>
                    <a:p>
                      <a:pPr marL="7620" indent="-10795" algn="just">
                        <a:lnSpc>
                          <a:spcPct val="115000"/>
                        </a:lnSpc>
                        <a:spcBef>
                          <a:spcPts val="600"/>
                        </a:spcBef>
                        <a:spcAft>
                          <a:spcPts val="0"/>
                        </a:spcAft>
                      </a:pPr>
                      <a:r>
                        <a:rPr lang="en-GB" sz="1600" dirty="0">
                          <a:effectLst/>
                        </a:rPr>
                        <a:t>Scores from the first two trials of the Expressive Attention subtest are used to calculate this index score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4524" marR="54524" marT="0" marB="0"/>
                </a:tc>
                <a:extLst>
                  <a:ext uri="{0D108BD9-81ED-4DB2-BD59-A6C34878D82A}">
                    <a16:rowId xmlns:a16="http://schemas.microsoft.com/office/drawing/2014/main" val="3960016723"/>
                  </a:ext>
                </a:extLst>
              </a:tr>
            </a:tbl>
          </a:graphicData>
        </a:graphic>
      </p:graphicFrame>
    </p:spTree>
    <p:extLst>
      <p:ext uri="{BB962C8B-B14F-4D97-AF65-F5344CB8AC3E}">
        <p14:creationId xmlns:p14="http://schemas.microsoft.com/office/powerpoint/2010/main" val="9774109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3D12059E-D219-635B-BFFB-675BFFA04CB7}"/>
              </a:ext>
            </a:extLst>
          </p:cNvPr>
          <p:cNvSpPr>
            <a:spLocks noGrp="1" noChangeArrowheads="1"/>
          </p:cNvSpPr>
          <p:nvPr>
            <p:ph type="title"/>
          </p:nvPr>
        </p:nvSpPr>
        <p:spPr>
          <a:xfrm>
            <a:off x="446088" y="331788"/>
            <a:ext cx="8596312" cy="941841"/>
          </a:xfrm>
        </p:spPr>
        <p:txBody>
          <a:bodyPr/>
          <a:lstStyle/>
          <a:p>
            <a:pPr algn="ctr" eaLnBrk="1" hangingPunct="1"/>
            <a:r>
              <a:rPr lang="en-US" altLang="en-US" dirty="0"/>
              <a:t>Reliability and validity</a:t>
            </a:r>
          </a:p>
        </p:txBody>
      </p:sp>
      <p:sp>
        <p:nvSpPr>
          <p:cNvPr id="16387" name="Content Placeholder 2">
            <a:extLst>
              <a:ext uri="{FF2B5EF4-FFF2-40B4-BE49-F238E27FC236}">
                <a16:creationId xmlns:a16="http://schemas.microsoft.com/office/drawing/2014/main" id="{B402DEF9-8435-D38B-F277-3393E25F09C4}"/>
              </a:ext>
            </a:extLst>
          </p:cNvPr>
          <p:cNvSpPr>
            <a:spLocks noGrp="1" noChangeArrowheads="1"/>
          </p:cNvSpPr>
          <p:nvPr>
            <p:ph idx="1"/>
          </p:nvPr>
        </p:nvSpPr>
        <p:spPr>
          <a:xfrm>
            <a:off x="201658" y="1071970"/>
            <a:ext cx="9523639" cy="4501894"/>
          </a:xfrm>
        </p:spPr>
        <p:txBody>
          <a:bodyPr/>
          <a:lstStyle/>
          <a:p>
            <a:pPr eaLnBrk="1" hangingPunct="1">
              <a:lnSpc>
                <a:spcPct val="150000"/>
              </a:lnSpc>
            </a:pPr>
            <a:r>
              <a:rPr lang="en-US" altLang="en-US" sz="2000" dirty="0"/>
              <a:t>Meets STEC standardisation criteria</a:t>
            </a:r>
          </a:p>
          <a:p>
            <a:pPr eaLnBrk="1" hangingPunct="1">
              <a:lnSpc>
                <a:spcPct val="150000"/>
              </a:lnSpc>
            </a:pPr>
            <a:r>
              <a:rPr lang="en-US" altLang="en-US" sz="2000" dirty="0"/>
              <a:t>Reliability data for subtests and index scores meet STEC criteria</a:t>
            </a:r>
          </a:p>
          <a:p>
            <a:pPr eaLnBrk="1" hangingPunct="1">
              <a:lnSpc>
                <a:spcPct val="150000"/>
              </a:lnSpc>
            </a:pPr>
            <a:r>
              <a:rPr lang="en-US" altLang="en-US" sz="2000" dirty="0"/>
              <a:t>Validity:</a:t>
            </a:r>
          </a:p>
          <a:p>
            <a:pPr marL="719138" indent="0" algn="just" eaLnBrk="1" hangingPunct="1">
              <a:lnSpc>
                <a:spcPct val="150000"/>
              </a:lnSpc>
              <a:buNone/>
            </a:pPr>
            <a:r>
              <a:rPr lang="en-US" altLang="en-US" sz="2000" b="1" dirty="0"/>
              <a:t>Content validity</a:t>
            </a:r>
            <a:r>
              <a:rPr lang="en-US" altLang="en-US" sz="2000" dirty="0"/>
              <a:t>: comprehensive descriptions for each subtest. Test bias addressed explicitly; the authors assert that: </a:t>
            </a:r>
            <a:r>
              <a:rPr lang="en-GB" sz="2000" dirty="0">
                <a:effectLst/>
                <a:ea typeface="Calibri" panose="020F0502020204030204" pitchFamily="34" charset="0"/>
              </a:rPr>
              <a:t>‘these subtests on the CAS2 are free from gender, race and ethnic bias.’</a:t>
            </a:r>
          </a:p>
          <a:p>
            <a:pPr marL="719138" indent="0" algn="just" eaLnBrk="1" hangingPunct="1">
              <a:lnSpc>
                <a:spcPct val="150000"/>
              </a:lnSpc>
              <a:buNone/>
            </a:pPr>
            <a:r>
              <a:rPr lang="en-GB" altLang="en-US" sz="2000" b="1" dirty="0"/>
              <a:t>Construct validity</a:t>
            </a:r>
            <a:r>
              <a:rPr lang="en-GB" altLang="en-US" sz="2000" dirty="0"/>
              <a:t>: meets STEC criteria for correlation with 7 other tests (for example, WJ-III, WRAT)</a:t>
            </a:r>
            <a:endParaRPr lang="en-US" altLang="en-US" sz="2000" dirty="0"/>
          </a:p>
        </p:txBody>
      </p:sp>
      <p:pic>
        <p:nvPicPr>
          <p:cNvPr id="16388" name="Picture 3" descr="A blue and black logo&#10;&#10;Description automatically generated">
            <a:extLst>
              <a:ext uri="{FF2B5EF4-FFF2-40B4-BE49-F238E27FC236}">
                <a16:creationId xmlns:a16="http://schemas.microsoft.com/office/drawing/2014/main" id="{4A4D26F5-6118-24BD-ACCF-22D33CA3B9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6F6B-98D4-7951-F7F2-EF1A460B0023}"/>
              </a:ext>
            </a:extLst>
          </p:cNvPr>
          <p:cNvSpPr>
            <a:spLocks noGrp="1"/>
          </p:cNvSpPr>
          <p:nvPr>
            <p:ph type="title"/>
          </p:nvPr>
        </p:nvSpPr>
        <p:spPr>
          <a:xfrm>
            <a:off x="677334" y="156238"/>
            <a:ext cx="8596312" cy="1320800"/>
          </a:xfrm>
        </p:spPr>
        <p:txBody>
          <a:bodyPr/>
          <a:lstStyle/>
          <a:p>
            <a:pPr algn="ctr"/>
            <a:r>
              <a:rPr lang="en-US" altLang="en-US" dirty="0"/>
              <a:t>Where does the CAS fit into a diagnostic assessment?</a:t>
            </a:r>
            <a:endParaRPr lang="en-GB" dirty="0"/>
          </a:p>
        </p:txBody>
      </p:sp>
      <p:sp>
        <p:nvSpPr>
          <p:cNvPr id="3" name="Content Placeholder 2">
            <a:extLst>
              <a:ext uri="{FF2B5EF4-FFF2-40B4-BE49-F238E27FC236}">
                <a16:creationId xmlns:a16="http://schemas.microsoft.com/office/drawing/2014/main" id="{831234B6-CE7A-8251-DBFF-BA10638F0C7D}"/>
              </a:ext>
            </a:extLst>
          </p:cNvPr>
          <p:cNvSpPr>
            <a:spLocks noGrp="1"/>
          </p:cNvSpPr>
          <p:nvPr>
            <p:ph sz="half" idx="1"/>
          </p:nvPr>
        </p:nvSpPr>
        <p:spPr>
          <a:xfrm>
            <a:off x="516836" y="1381361"/>
            <a:ext cx="5579164" cy="4240901"/>
          </a:xfrm>
        </p:spPr>
        <p:txBody>
          <a:bodyPr/>
          <a:lstStyle/>
          <a:p>
            <a:pPr eaLnBrk="1" hangingPunct="1">
              <a:lnSpc>
                <a:spcPct val="150000"/>
              </a:lnSpc>
            </a:pPr>
            <a:r>
              <a:rPr lang="en-US" altLang="en-US" sz="1800" dirty="0"/>
              <a:t>The principal use of the CAS is to contribute to the cognitive profile</a:t>
            </a:r>
          </a:p>
          <a:p>
            <a:pPr eaLnBrk="1" hangingPunct="1">
              <a:lnSpc>
                <a:spcPct val="150000"/>
              </a:lnSpc>
            </a:pPr>
            <a:r>
              <a:rPr lang="en-US" altLang="en-US" sz="1800" dirty="0"/>
              <a:t>The advantage of using the CAS is that there are very clear links between assessment and intervention</a:t>
            </a:r>
          </a:p>
          <a:p>
            <a:pPr eaLnBrk="1" hangingPunct="1">
              <a:lnSpc>
                <a:spcPct val="150000"/>
              </a:lnSpc>
            </a:pPr>
            <a:r>
              <a:rPr lang="en-US" altLang="en-US" sz="1800" dirty="0"/>
              <a:t>Therefore, it is possible to make recommendations that address the learner’s cognitive processing, if there are areas of weakness </a:t>
            </a:r>
          </a:p>
          <a:p>
            <a:endParaRPr lang="en-GB" dirty="0"/>
          </a:p>
        </p:txBody>
      </p:sp>
      <p:pic>
        <p:nvPicPr>
          <p:cNvPr id="5" name="Picture 3" descr="A blue and black logo&#10;&#10;Description automatically generated">
            <a:extLst>
              <a:ext uri="{FF2B5EF4-FFF2-40B4-BE49-F238E27FC236}">
                <a16:creationId xmlns:a16="http://schemas.microsoft.com/office/drawing/2014/main" id="{6FCA371F-B8D4-2071-1BB9-34639C4F4A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5622262"/>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Content Placeholder 5" descr="Free Vector | Jigsaw pieces in hands">
            <a:extLst>
              <a:ext uri="{FF2B5EF4-FFF2-40B4-BE49-F238E27FC236}">
                <a16:creationId xmlns:a16="http://schemas.microsoft.com/office/drawing/2014/main" id="{D92AB8DA-33A9-BBA8-38A9-5A2B45CC2B7B}"/>
              </a:ext>
            </a:extLst>
          </p:cNvPr>
          <p:cNvPicPr>
            <a:picLocks noGrp="1" noChangeAspect="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6482673" y="1476116"/>
            <a:ext cx="3279835" cy="3456526"/>
          </a:xfrm>
          <a:prstGeom prst="rect">
            <a:avLst/>
          </a:prstGeom>
          <a:noFill/>
          <a:ln>
            <a:noFill/>
          </a:ln>
        </p:spPr>
      </p:pic>
    </p:spTree>
    <p:extLst>
      <p:ext uri="{BB962C8B-B14F-4D97-AF65-F5344CB8AC3E}">
        <p14:creationId xmlns:p14="http://schemas.microsoft.com/office/powerpoint/2010/main" val="10527500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F8779893-4D20-8C17-C036-DF044619FE18}"/>
              </a:ext>
            </a:extLst>
          </p:cNvPr>
          <p:cNvSpPr>
            <a:spLocks noGrp="1" noChangeArrowheads="1"/>
          </p:cNvSpPr>
          <p:nvPr>
            <p:ph type="title"/>
          </p:nvPr>
        </p:nvSpPr>
        <p:spPr>
          <a:xfrm>
            <a:off x="459151" y="175034"/>
            <a:ext cx="8596312" cy="1144587"/>
          </a:xfrm>
        </p:spPr>
        <p:txBody>
          <a:bodyPr/>
          <a:lstStyle/>
          <a:p>
            <a:pPr algn="ctr" eaLnBrk="1" hangingPunct="1"/>
            <a:r>
              <a:rPr lang="en-US" altLang="en-US" dirty="0"/>
              <a:t>CAS and the cognitive profile element of a diagnostic report [1]</a:t>
            </a:r>
          </a:p>
        </p:txBody>
      </p:sp>
      <p:graphicFrame>
        <p:nvGraphicFramePr>
          <p:cNvPr id="2" name="Content Placeholder 1">
            <a:extLst>
              <a:ext uri="{FF2B5EF4-FFF2-40B4-BE49-F238E27FC236}">
                <a16:creationId xmlns:a16="http://schemas.microsoft.com/office/drawing/2014/main" id="{A1D9F998-6894-DC83-1FC5-ED8189951490}"/>
              </a:ext>
            </a:extLst>
          </p:cNvPr>
          <p:cNvGraphicFramePr>
            <a:graphicFrameLocks noGrp="1"/>
          </p:cNvGraphicFramePr>
          <p:nvPr>
            <p:ph idx="1"/>
            <p:extLst>
              <p:ext uri="{D42A27DB-BD31-4B8C-83A1-F6EECF244321}">
                <p14:modId xmlns:p14="http://schemas.microsoft.com/office/powerpoint/2010/main" val="2551416095"/>
              </p:ext>
            </p:extLst>
          </p:nvPr>
        </p:nvGraphicFramePr>
        <p:xfrm>
          <a:off x="661724" y="1580605"/>
          <a:ext cx="10008926" cy="4036423"/>
        </p:xfrm>
        <a:graphic>
          <a:graphicData uri="http://schemas.openxmlformats.org/drawingml/2006/table">
            <a:tbl>
              <a:tblPr firstRow="1" firstCol="1" bandRow="1">
                <a:tableStyleId>{5C22544A-7EE6-4342-B048-85BDC9FD1C3A}</a:tableStyleId>
              </a:tblPr>
              <a:tblGrid>
                <a:gridCol w="5110923">
                  <a:extLst>
                    <a:ext uri="{9D8B030D-6E8A-4147-A177-3AD203B41FA5}">
                      <a16:colId xmlns:a16="http://schemas.microsoft.com/office/drawing/2014/main" val="2067794888"/>
                    </a:ext>
                  </a:extLst>
                </a:gridCol>
                <a:gridCol w="4898003">
                  <a:extLst>
                    <a:ext uri="{9D8B030D-6E8A-4147-A177-3AD203B41FA5}">
                      <a16:colId xmlns:a16="http://schemas.microsoft.com/office/drawing/2014/main" val="209166669"/>
                    </a:ext>
                  </a:extLst>
                </a:gridCol>
              </a:tblGrid>
              <a:tr h="346574">
                <a:tc>
                  <a:txBody>
                    <a:bodyPr/>
                    <a:lstStyle/>
                    <a:p>
                      <a:pPr algn="ctr">
                        <a:lnSpc>
                          <a:spcPct val="106000"/>
                        </a:lnSpc>
                        <a:spcBef>
                          <a:spcPts val="600"/>
                        </a:spcBef>
                        <a:spcAft>
                          <a:spcPts val="800"/>
                        </a:spcAft>
                      </a:pPr>
                      <a:r>
                        <a:rPr lang="en-GB" sz="1600" kern="1200" dirty="0">
                          <a:effectLst/>
                          <a:highlight>
                            <a:srgbClr val="156082"/>
                          </a:highlight>
                        </a:rPr>
                        <a:t>Aspect of the report format</a:t>
                      </a:r>
                      <a:endParaRPr lang="en-GB" sz="1200" kern="100" dirty="0">
                        <a:effectLst/>
                        <a:highlight>
                          <a:srgbClr val="156082"/>
                        </a:highlight>
                        <a:latin typeface="Calibri" panose="020F0502020204030204" pitchFamily="34" charset="0"/>
                        <a:ea typeface="Calibri" panose="020F0502020204030204" pitchFamily="34" charset="0"/>
                        <a:cs typeface="Times New Roman" panose="02020603050405020304" pitchFamily="18" charset="0"/>
                      </a:endParaRPr>
                    </a:p>
                  </a:txBody>
                  <a:tcPr marL="68166" marR="68166" marT="9468" marB="0"/>
                </a:tc>
                <a:tc>
                  <a:txBody>
                    <a:bodyPr/>
                    <a:lstStyle/>
                    <a:p>
                      <a:pPr algn="ctr">
                        <a:lnSpc>
                          <a:spcPct val="106000"/>
                        </a:lnSpc>
                        <a:spcBef>
                          <a:spcPts val="600"/>
                        </a:spcBef>
                        <a:spcAft>
                          <a:spcPts val="800"/>
                        </a:spcAft>
                      </a:pPr>
                      <a:r>
                        <a:rPr lang="en-GB" sz="1600" kern="1200" dirty="0">
                          <a:effectLst/>
                          <a:highlight>
                            <a:srgbClr val="156082"/>
                          </a:highlight>
                        </a:rPr>
                        <a:t>Matching Aspect of the CAS</a:t>
                      </a:r>
                      <a:endParaRPr lang="en-GB" sz="1200" kern="100" dirty="0">
                        <a:effectLst/>
                        <a:highlight>
                          <a:srgbClr val="156082"/>
                        </a:highlight>
                        <a:latin typeface="Calibri" panose="020F0502020204030204" pitchFamily="34" charset="0"/>
                        <a:ea typeface="Calibri" panose="020F0502020204030204" pitchFamily="34" charset="0"/>
                        <a:cs typeface="Times New Roman" panose="02020603050405020304" pitchFamily="18" charset="0"/>
                      </a:endParaRPr>
                    </a:p>
                  </a:txBody>
                  <a:tcPr marL="68166" marR="68166" marT="9468" marB="0"/>
                </a:tc>
                <a:extLst>
                  <a:ext uri="{0D108BD9-81ED-4DB2-BD59-A6C34878D82A}">
                    <a16:rowId xmlns:a16="http://schemas.microsoft.com/office/drawing/2014/main" val="452199911"/>
                  </a:ext>
                </a:extLst>
              </a:tr>
              <a:tr h="1853851">
                <a:tc>
                  <a:txBody>
                    <a:bodyPr/>
                    <a:lstStyle/>
                    <a:p>
                      <a:pPr algn="l">
                        <a:lnSpc>
                          <a:spcPct val="106000"/>
                        </a:lnSpc>
                        <a:spcBef>
                          <a:spcPts val="600"/>
                        </a:spcBef>
                        <a:spcAft>
                          <a:spcPts val="800"/>
                        </a:spcAft>
                      </a:pPr>
                      <a:r>
                        <a:rPr lang="en-GB" sz="1600" kern="1200" dirty="0">
                          <a:effectLst/>
                          <a:highlight>
                            <a:srgbClr val="156082"/>
                          </a:highlight>
                        </a:rPr>
                        <a:t>Verbal Ability</a:t>
                      </a:r>
                      <a:endParaRPr lang="en-GB" sz="1200" kern="100" dirty="0">
                        <a:effectLst/>
                        <a:highlight>
                          <a:srgbClr val="156082"/>
                        </a:highlight>
                      </a:endParaRPr>
                    </a:p>
                    <a:p>
                      <a:pPr algn="l">
                        <a:lnSpc>
                          <a:spcPct val="106000"/>
                        </a:lnSpc>
                        <a:spcBef>
                          <a:spcPts val="600"/>
                        </a:spcBef>
                        <a:spcAft>
                          <a:spcPts val="800"/>
                        </a:spcAft>
                      </a:pPr>
                      <a:r>
                        <a:rPr lang="en-GB" sz="1600" b="0" kern="1200" dirty="0">
                          <a:effectLst/>
                          <a:highlight>
                            <a:srgbClr val="156082"/>
                          </a:highlight>
                        </a:rPr>
                        <a:t>Measures of verbal ability may include vocabulary knowledge, verbal reasoning ability and general knowledge. </a:t>
                      </a:r>
                      <a:endParaRPr lang="en-GB" sz="1200" b="0" kern="100" dirty="0">
                        <a:effectLst/>
                        <a:highlight>
                          <a:srgbClr val="156082"/>
                        </a:highlight>
                        <a:latin typeface="Calibri" panose="020F0502020204030204" pitchFamily="34" charset="0"/>
                        <a:ea typeface="Calibri" panose="020F0502020204030204" pitchFamily="34" charset="0"/>
                        <a:cs typeface="Times New Roman" panose="02020603050405020304" pitchFamily="18" charset="0"/>
                      </a:endParaRPr>
                    </a:p>
                  </a:txBody>
                  <a:tcPr marL="68166" marR="68166" marT="9468" marB="0"/>
                </a:tc>
                <a:tc>
                  <a:txBody>
                    <a:bodyPr/>
                    <a:lstStyle/>
                    <a:p>
                      <a:pPr algn="just">
                        <a:lnSpc>
                          <a:spcPct val="106000"/>
                        </a:lnSpc>
                        <a:spcBef>
                          <a:spcPts val="600"/>
                        </a:spcBef>
                        <a:spcAft>
                          <a:spcPts val="800"/>
                        </a:spcAft>
                      </a:pPr>
                      <a:r>
                        <a:rPr lang="en-GB" sz="1600" kern="0" dirty="0">
                          <a:effectLst/>
                          <a:highlight>
                            <a:srgbClr val="E7EAED"/>
                          </a:highlight>
                        </a:rPr>
                        <a:t>The CAS gives a supplemental score for verbal content However, due to its different model of intelligence does not set out to measure vocabulary knowledge or 'ability' as conceptualised by traditional IQ or ability tests </a:t>
                      </a:r>
                      <a:endParaRPr lang="en-GB" sz="1200" kern="100" dirty="0">
                        <a:effectLst/>
                        <a:highlight>
                          <a:srgbClr val="E7EAED"/>
                        </a:highlight>
                        <a:latin typeface="Calibri" panose="020F0502020204030204" pitchFamily="34" charset="0"/>
                        <a:ea typeface="Calibri" panose="020F0502020204030204" pitchFamily="34" charset="0"/>
                        <a:cs typeface="Times New Roman" panose="02020603050405020304" pitchFamily="18" charset="0"/>
                      </a:endParaRPr>
                    </a:p>
                  </a:txBody>
                  <a:tcPr marL="68166" marR="68166" marT="9468" marB="0"/>
                </a:tc>
                <a:extLst>
                  <a:ext uri="{0D108BD9-81ED-4DB2-BD59-A6C34878D82A}">
                    <a16:rowId xmlns:a16="http://schemas.microsoft.com/office/drawing/2014/main" val="505587623"/>
                  </a:ext>
                </a:extLst>
              </a:tr>
              <a:tr h="1835998">
                <a:tc>
                  <a:txBody>
                    <a:bodyPr/>
                    <a:lstStyle/>
                    <a:p>
                      <a:pPr algn="l">
                        <a:lnSpc>
                          <a:spcPct val="106000"/>
                        </a:lnSpc>
                        <a:spcBef>
                          <a:spcPts val="600"/>
                        </a:spcBef>
                        <a:spcAft>
                          <a:spcPts val="800"/>
                        </a:spcAft>
                      </a:pPr>
                      <a:r>
                        <a:rPr lang="en-GB" sz="1600" kern="1200" dirty="0">
                          <a:effectLst/>
                          <a:highlight>
                            <a:srgbClr val="156082"/>
                          </a:highlight>
                        </a:rPr>
                        <a:t>Visual/Non-Verbal Ability</a:t>
                      </a:r>
                      <a:endParaRPr lang="en-GB" sz="1200" kern="100" dirty="0">
                        <a:effectLst/>
                        <a:highlight>
                          <a:srgbClr val="156082"/>
                        </a:highlight>
                      </a:endParaRPr>
                    </a:p>
                    <a:p>
                      <a:pPr algn="l">
                        <a:lnSpc>
                          <a:spcPct val="106000"/>
                        </a:lnSpc>
                        <a:spcBef>
                          <a:spcPts val="600"/>
                        </a:spcBef>
                        <a:spcAft>
                          <a:spcPts val="800"/>
                        </a:spcAft>
                      </a:pPr>
                      <a:r>
                        <a:rPr lang="en-GB" sz="1600" b="0" kern="1200" dirty="0">
                          <a:effectLst/>
                          <a:highlight>
                            <a:srgbClr val="156082"/>
                          </a:highlight>
                        </a:rPr>
                        <a:t>Measures of non-verbal ability may include visual-spatial perception, pattern recognition, abstract reasoning skill, logic, problem solving and deduction.</a:t>
                      </a:r>
                      <a:endParaRPr lang="en-GB" sz="1200" b="0" kern="100" dirty="0">
                        <a:effectLst/>
                        <a:highlight>
                          <a:srgbClr val="156082"/>
                        </a:highlight>
                        <a:latin typeface="Calibri" panose="020F0502020204030204" pitchFamily="34" charset="0"/>
                        <a:ea typeface="Calibri" panose="020F0502020204030204" pitchFamily="34" charset="0"/>
                        <a:cs typeface="Times New Roman" panose="02020603050405020304" pitchFamily="18" charset="0"/>
                      </a:endParaRPr>
                    </a:p>
                  </a:txBody>
                  <a:tcPr marL="68166" marR="68166" marT="9468" marB="0"/>
                </a:tc>
                <a:tc>
                  <a:txBody>
                    <a:bodyPr/>
                    <a:lstStyle/>
                    <a:p>
                      <a:pPr algn="l">
                        <a:lnSpc>
                          <a:spcPct val="115000"/>
                        </a:lnSpc>
                        <a:spcBef>
                          <a:spcPts val="600"/>
                        </a:spcBef>
                        <a:spcAft>
                          <a:spcPts val="800"/>
                        </a:spcAft>
                      </a:pPr>
                      <a:r>
                        <a:rPr lang="en-GB" sz="1600" kern="0" dirty="0">
                          <a:effectLst/>
                          <a:highlight>
                            <a:srgbClr val="CCD2D8"/>
                          </a:highlight>
                        </a:rPr>
                        <a:t>The CAS gives a supplemental score for non verbal content. However, due to its different model of intelligence does not set out to measure 'ability' as conceptualised by traditional IQ or ability tests </a:t>
                      </a:r>
                      <a:endParaRPr lang="en-GB" sz="1200" kern="100" dirty="0">
                        <a:effectLst/>
                        <a:highlight>
                          <a:srgbClr val="CCD2D8"/>
                        </a:highlight>
                        <a:latin typeface="Calibri" panose="020F0502020204030204" pitchFamily="34" charset="0"/>
                        <a:ea typeface="Calibri" panose="020F0502020204030204" pitchFamily="34" charset="0"/>
                        <a:cs typeface="Times New Roman" panose="02020603050405020304" pitchFamily="18" charset="0"/>
                      </a:endParaRPr>
                    </a:p>
                  </a:txBody>
                  <a:tcPr marL="68166" marR="68166" marT="9468" marB="0"/>
                </a:tc>
                <a:extLst>
                  <a:ext uri="{0D108BD9-81ED-4DB2-BD59-A6C34878D82A}">
                    <a16:rowId xmlns:a16="http://schemas.microsoft.com/office/drawing/2014/main" val="3704723885"/>
                  </a:ext>
                </a:extLst>
              </a:tr>
            </a:tbl>
          </a:graphicData>
        </a:graphic>
      </p:graphicFrame>
      <p:pic>
        <p:nvPicPr>
          <p:cNvPr id="17412" name="Picture 3" descr="A blue and black logo&#10;&#10;Description automatically generated">
            <a:extLst>
              <a:ext uri="{FF2B5EF4-FFF2-40B4-BE49-F238E27FC236}">
                <a16:creationId xmlns:a16="http://schemas.microsoft.com/office/drawing/2014/main" id="{85F56318-AD15-AE7B-EBC4-6BEF0334B9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4733E4FD-E29B-0248-F16F-D84B8CBD8977}"/>
              </a:ext>
            </a:extLst>
          </p:cNvPr>
          <p:cNvSpPr>
            <a:spLocks noGrp="1" noChangeArrowheads="1"/>
          </p:cNvSpPr>
          <p:nvPr>
            <p:ph type="title"/>
          </p:nvPr>
        </p:nvSpPr>
        <p:spPr>
          <a:xfrm>
            <a:off x="459151" y="69850"/>
            <a:ext cx="8596312" cy="792299"/>
          </a:xfrm>
        </p:spPr>
        <p:txBody>
          <a:bodyPr/>
          <a:lstStyle/>
          <a:p>
            <a:pPr algn="ctr" eaLnBrk="1" hangingPunct="1"/>
            <a:r>
              <a:rPr lang="en-US" altLang="en-US" sz="4000" dirty="0"/>
              <a:t>CAS basic information</a:t>
            </a:r>
          </a:p>
        </p:txBody>
      </p:sp>
      <p:sp>
        <p:nvSpPr>
          <p:cNvPr id="6147" name="Content Placeholder 2">
            <a:extLst>
              <a:ext uri="{FF2B5EF4-FFF2-40B4-BE49-F238E27FC236}">
                <a16:creationId xmlns:a16="http://schemas.microsoft.com/office/drawing/2014/main" id="{7132D250-D21E-AFAA-C271-3582CA3A290E}"/>
              </a:ext>
            </a:extLst>
          </p:cNvPr>
          <p:cNvSpPr>
            <a:spLocks noGrp="1" noChangeArrowheads="1"/>
          </p:cNvSpPr>
          <p:nvPr>
            <p:ph idx="1"/>
          </p:nvPr>
        </p:nvSpPr>
        <p:spPr>
          <a:xfrm>
            <a:off x="297226" y="803366"/>
            <a:ext cx="9512979" cy="4905284"/>
          </a:xfrm>
        </p:spPr>
        <p:txBody>
          <a:bodyPr/>
          <a:lstStyle/>
          <a:p>
            <a:pPr eaLnBrk="1" hangingPunct="1">
              <a:spcBef>
                <a:spcPts val="600"/>
              </a:spcBef>
            </a:pPr>
            <a:r>
              <a:rPr lang="en-US" altLang="en-US" dirty="0"/>
              <a:t>Age range 5 to 18 years</a:t>
            </a:r>
          </a:p>
          <a:p>
            <a:pPr eaLnBrk="1" hangingPunct="1">
              <a:spcBef>
                <a:spcPts val="600"/>
              </a:spcBef>
            </a:pPr>
            <a:r>
              <a:rPr lang="en-US" altLang="en-US" dirty="0"/>
              <a:t>Published by Pro-Ed and distributed in the UK by Hogrefe</a:t>
            </a:r>
          </a:p>
          <a:p>
            <a:pPr eaLnBrk="1" hangingPunct="1">
              <a:spcBef>
                <a:spcPts val="600"/>
              </a:spcBef>
            </a:pPr>
            <a:r>
              <a:rPr lang="en-US" altLang="en-US" dirty="0"/>
              <a:t>Current cost for full kit is £1230.00 excluding VAT</a:t>
            </a:r>
          </a:p>
          <a:p>
            <a:pPr eaLnBrk="1" hangingPunct="1">
              <a:spcBef>
                <a:spcPts val="600"/>
              </a:spcBef>
            </a:pPr>
            <a:r>
              <a:rPr lang="en-US" altLang="en-US" dirty="0"/>
              <a:t>Scoring: hand scoring, but it is possible to purchase access to online scoring direct from Pro-Ed</a:t>
            </a:r>
          </a:p>
          <a:p>
            <a:pPr eaLnBrk="1" hangingPunct="1">
              <a:spcBef>
                <a:spcPts val="600"/>
              </a:spcBef>
            </a:pPr>
            <a:r>
              <a:rPr lang="en-US" altLang="en-US" dirty="0"/>
              <a:t>Standardised 2008-2011. American standardisation</a:t>
            </a:r>
          </a:p>
          <a:p>
            <a:pPr eaLnBrk="1" hangingPunct="1">
              <a:spcBef>
                <a:spcPts val="600"/>
              </a:spcBef>
            </a:pPr>
            <a:r>
              <a:rPr lang="en-US" altLang="en-US" dirty="0"/>
              <a:t>Administration time: 1 to 1.5 hours, depending on which battery is used</a:t>
            </a:r>
          </a:p>
          <a:p>
            <a:pPr eaLnBrk="1" hangingPunct="1">
              <a:spcBef>
                <a:spcPts val="600"/>
              </a:spcBef>
            </a:pPr>
            <a:r>
              <a:rPr lang="en-US" altLang="en-US" dirty="0"/>
              <a:t>Core scales assess four areas of cognitive processing </a:t>
            </a:r>
          </a:p>
          <a:p>
            <a:pPr eaLnBrk="1" hangingPunct="1">
              <a:spcBef>
                <a:spcPts val="600"/>
              </a:spcBef>
            </a:pPr>
            <a:r>
              <a:rPr lang="en-US" altLang="en-US" dirty="0"/>
              <a:t>Supplemental scale scores can be obtained for Executive Function, Working Memory, verbal content and non verbal content</a:t>
            </a:r>
          </a:p>
          <a:p>
            <a:pPr eaLnBrk="1" hangingPunct="1">
              <a:spcBef>
                <a:spcPts val="600"/>
              </a:spcBef>
            </a:pPr>
            <a:r>
              <a:rPr lang="en-US" altLang="en-US" dirty="0"/>
              <a:t>Scores:</a:t>
            </a:r>
          </a:p>
          <a:p>
            <a:pPr marL="719138" indent="0" eaLnBrk="1" hangingPunct="1">
              <a:spcBef>
                <a:spcPts val="600"/>
              </a:spcBef>
              <a:buNone/>
            </a:pPr>
            <a:r>
              <a:rPr lang="en-US" altLang="en-US" dirty="0"/>
              <a:t>Scaled scores for subtests</a:t>
            </a:r>
          </a:p>
          <a:p>
            <a:pPr marL="719138" indent="0" eaLnBrk="1" hangingPunct="1">
              <a:spcBef>
                <a:spcPts val="600"/>
              </a:spcBef>
              <a:buNone/>
            </a:pPr>
            <a:r>
              <a:rPr lang="en-US" altLang="en-US" dirty="0"/>
              <a:t>Standard scores for composite areas with 90% or 95% confidence levels</a:t>
            </a:r>
          </a:p>
          <a:p>
            <a:pPr marL="719138" indent="0" eaLnBrk="1" hangingPunct="1">
              <a:spcBef>
                <a:spcPts val="600"/>
              </a:spcBef>
              <a:buNone/>
            </a:pPr>
            <a:r>
              <a:rPr lang="en-US" altLang="en-US" dirty="0"/>
              <a:t>Percentiles</a:t>
            </a:r>
          </a:p>
          <a:p>
            <a:pPr marL="719138" indent="0" eaLnBrk="1" hangingPunct="1">
              <a:spcBef>
                <a:spcPts val="600"/>
              </a:spcBef>
              <a:buNone/>
            </a:pPr>
            <a:endParaRPr lang="en-US" altLang="en-US" dirty="0"/>
          </a:p>
          <a:p>
            <a:pPr marL="719138" indent="0" eaLnBrk="1" hangingPunct="1">
              <a:lnSpc>
                <a:spcPct val="150000"/>
              </a:lnSpc>
              <a:spcBef>
                <a:spcPts val="600"/>
              </a:spcBef>
              <a:buNone/>
            </a:pPr>
            <a:endParaRPr lang="en-US" altLang="en-US" dirty="0"/>
          </a:p>
          <a:p>
            <a:pPr eaLnBrk="1" hangingPunct="1">
              <a:lnSpc>
                <a:spcPct val="150000"/>
              </a:lnSpc>
              <a:spcBef>
                <a:spcPts val="600"/>
              </a:spcBef>
            </a:pPr>
            <a:endParaRPr lang="en-US" altLang="en-US" dirty="0"/>
          </a:p>
          <a:p>
            <a:pPr marL="0" indent="0" algn="l">
              <a:lnSpc>
                <a:spcPct val="150000"/>
              </a:lnSpc>
              <a:buNone/>
            </a:pPr>
            <a:endParaRPr lang="en-GB" b="0" i="1" dirty="0">
              <a:solidFill>
                <a:srgbClr val="000000"/>
              </a:solidFill>
              <a:effectLst/>
              <a:highlight>
                <a:srgbClr val="FFFFFF"/>
              </a:highlight>
              <a:latin typeface="IBM Plex Sans" panose="020B0503050203000203" pitchFamily="34" charset="0"/>
            </a:endParaRPr>
          </a:p>
          <a:p>
            <a:pPr eaLnBrk="1" hangingPunct="1"/>
            <a:endParaRPr lang="en-US" altLang="en-US" dirty="0"/>
          </a:p>
        </p:txBody>
      </p:sp>
      <p:pic>
        <p:nvPicPr>
          <p:cNvPr id="6148" name="Picture 3" descr="A blue and black logo&#10;&#10;Description automatically generated">
            <a:extLst>
              <a:ext uri="{FF2B5EF4-FFF2-40B4-BE49-F238E27FC236}">
                <a16:creationId xmlns:a16="http://schemas.microsoft.com/office/drawing/2014/main" id="{9281CC75-56A0-7D65-4C83-6FA6CBE86D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D295EAC8-33CC-4570-4767-E0342FFE6402}"/>
              </a:ext>
            </a:extLst>
          </p:cNvPr>
          <p:cNvSpPr>
            <a:spLocks noGrp="1" noChangeArrowheads="1"/>
          </p:cNvSpPr>
          <p:nvPr>
            <p:ph type="title"/>
          </p:nvPr>
        </p:nvSpPr>
        <p:spPr>
          <a:xfrm>
            <a:off x="459151" y="209645"/>
            <a:ext cx="8596312" cy="1253395"/>
          </a:xfrm>
        </p:spPr>
        <p:txBody>
          <a:bodyPr/>
          <a:lstStyle/>
          <a:p>
            <a:pPr algn="ctr" eaLnBrk="1" hangingPunct="1"/>
            <a:r>
              <a:rPr lang="en-US" altLang="en-US" dirty="0"/>
              <a:t>CAS and the cognitive profile element of a diagnostic report [2]</a:t>
            </a:r>
          </a:p>
        </p:txBody>
      </p:sp>
      <p:pic>
        <p:nvPicPr>
          <p:cNvPr id="18436" name="Picture 3" descr="A blue and black logo&#10;&#10;Description automatically generated">
            <a:extLst>
              <a:ext uri="{FF2B5EF4-FFF2-40B4-BE49-F238E27FC236}">
                <a16:creationId xmlns:a16="http://schemas.microsoft.com/office/drawing/2014/main" id="{AF5CF1C9-86BD-BE25-466E-C5439EB625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Content Placeholder 4">
            <a:extLst>
              <a:ext uri="{FF2B5EF4-FFF2-40B4-BE49-F238E27FC236}">
                <a16:creationId xmlns:a16="http://schemas.microsoft.com/office/drawing/2014/main" id="{52572785-00C4-1029-9805-8CE12C7230F1}"/>
              </a:ext>
            </a:extLst>
          </p:cNvPr>
          <p:cNvGraphicFramePr>
            <a:graphicFrameLocks noGrp="1"/>
          </p:cNvGraphicFramePr>
          <p:nvPr>
            <p:ph idx="1"/>
            <p:extLst>
              <p:ext uri="{D42A27DB-BD31-4B8C-83A1-F6EECF244321}">
                <p14:modId xmlns:p14="http://schemas.microsoft.com/office/powerpoint/2010/main" val="2474583882"/>
              </p:ext>
            </p:extLst>
          </p:nvPr>
        </p:nvGraphicFramePr>
        <p:xfrm>
          <a:off x="215537" y="1463040"/>
          <a:ext cx="10260873" cy="4357637"/>
        </p:xfrm>
        <a:graphic>
          <a:graphicData uri="http://schemas.openxmlformats.org/drawingml/2006/table">
            <a:tbl>
              <a:tblPr firstRow="1" firstCol="1" bandRow="1">
                <a:tableStyleId>{5C22544A-7EE6-4342-B048-85BDC9FD1C3A}</a:tableStyleId>
              </a:tblPr>
              <a:tblGrid>
                <a:gridCol w="5512821">
                  <a:extLst>
                    <a:ext uri="{9D8B030D-6E8A-4147-A177-3AD203B41FA5}">
                      <a16:colId xmlns:a16="http://schemas.microsoft.com/office/drawing/2014/main" val="364449018"/>
                    </a:ext>
                  </a:extLst>
                </a:gridCol>
                <a:gridCol w="4748052">
                  <a:extLst>
                    <a:ext uri="{9D8B030D-6E8A-4147-A177-3AD203B41FA5}">
                      <a16:colId xmlns:a16="http://schemas.microsoft.com/office/drawing/2014/main" val="1965138929"/>
                    </a:ext>
                  </a:extLst>
                </a:gridCol>
              </a:tblGrid>
              <a:tr h="178135">
                <a:tc>
                  <a:txBody>
                    <a:bodyPr/>
                    <a:lstStyle/>
                    <a:p>
                      <a:pPr algn="ctr">
                        <a:lnSpc>
                          <a:spcPct val="106000"/>
                        </a:lnSpc>
                        <a:spcBef>
                          <a:spcPts val="600"/>
                        </a:spcBef>
                        <a:spcAft>
                          <a:spcPts val="0"/>
                        </a:spcAft>
                      </a:pPr>
                      <a:r>
                        <a:rPr lang="en-GB" sz="1600" kern="1200" dirty="0">
                          <a:effectLst/>
                          <a:highlight>
                            <a:srgbClr val="156082"/>
                          </a:highlight>
                        </a:rPr>
                        <a:t>Aspect of the report format</a:t>
                      </a:r>
                      <a:endParaRPr lang="en-GB" sz="1600" kern="100" dirty="0">
                        <a:effectLst/>
                        <a:highlight>
                          <a:srgbClr val="156082"/>
                        </a:highlight>
                        <a:latin typeface="Calibri" panose="020F0502020204030204" pitchFamily="34" charset="0"/>
                        <a:ea typeface="Calibri" panose="020F0502020204030204" pitchFamily="34" charset="0"/>
                        <a:cs typeface="Times New Roman" panose="02020603050405020304" pitchFamily="18" charset="0"/>
                      </a:endParaRPr>
                    </a:p>
                  </a:txBody>
                  <a:tcPr marL="49000" marR="49000" marT="6805" marB="0"/>
                </a:tc>
                <a:tc>
                  <a:txBody>
                    <a:bodyPr/>
                    <a:lstStyle/>
                    <a:p>
                      <a:pPr algn="ctr">
                        <a:lnSpc>
                          <a:spcPct val="106000"/>
                        </a:lnSpc>
                        <a:spcBef>
                          <a:spcPts val="600"/>
                        </a:spcBef>
                        <a:spcAft>
                          <a:spcPts val="0"/>
                        </a:spcAft>
                      </a:pPr>
                      <a:r>
                        <a:rPr lang="en-GB" sz="1600" kern="1200" dirty="0">
                          <a:effectLst/>
                          <a:highlight>
                            <a:srgbClr val="156082"/>
                          </a:highlight>
                        </a:rPr>
                        <a:t>Matching Aspect of the CAS</a:t>
                      </a:r>
                      <a:endParaRPr lang="en-GB" sz="1600" kern="100" dirty="0">
                        <a:effectLst/>
                        <a:highlight>
                          <a:srgbClr val="156082"/>
                        </a:highlight>
                        <a:latin typeface="Calibri" panose="020F0502020204030204" pitchFamily="34" charset="0"/>
                        <a:ea typeface="Calibri" panose="020F0502020204030204" pitchFamily="34" charset="0"/>
                        <a:cs typeface="Times New Roman" panose="02020603050405020304" pitchFamily="18" charset="0"/>
                      </a:endParaRPr>
                    </a:p>
                  </a:txBody>
                  <a:tcPr marL="49000" marR="49000" marT="6805" marB="0"/>
                </a:tc>
                <a:extLst>
                  <a:ext uri="{0D108BD9-81ED-4DB2-BD59-A6C34878D82A}">
                    <a16:rowId xmlns:a16="http://schemas.microsoft.com/office/drawing/2014/main" val="2597775680"/>
                  </a:ext>
                </a:extLst>
              </a:tr>
              <a:tr h="1441058">
                <a:tc>
                  <a:txBody>
                    <a:bodyPr/>
                    <a:lstStyle/>
                    <a:p>
                      <a:pPr algn="l">
                        <a:lnSpc>
                          <a:spcPct val="106000"/>
                        </a:lnSpc>
                        <a:spcBef>
                          <a:spcPts val="600"/>
                        </a:spcBef>
                        <a:spcAft>
                          <a:spcPts val="0"/>
                        </a:spcAft>
                      </a:pPr>
                      <a:r>
                        <a:rPr lang="en-GB" sz="1600" kern="1200" dirty="0">
                          <a:effectLst/>
                          <a:highlight>
                            <a:srgbClr val="156082"/>
                          </a:highlight>
                        </a:rPr>
                        <a:t>Working Memory</a:t>
                      </a:r>
                      <a:endParaRPr lang="en-GB" sz="1600" kern="100" dirty="0">
                        <a:effectLst/>
                        <a:highlight>
                          <a:srgbClr val="156082"/>
                        </a:highlight>
                      </a:endParaRPr>
                    </a:p>
                    <a:p>
                      <a:pPr algn="l">
                        <a:lnSpc>
                          <a:spcPct val="106000"/>
                        </a:lnSpc>
                        <a:spcBef>
                          <a:spcPts val="600"/>
                        </a:spcBef>
                        <a:spcAft>
                          <a:spcPts val="0"/>
                        </a:spcAft>
                      </a:pPr>
                      <a:r>
                        <a:rPr lang="en-GB" sz="1600" b="0" kern="1200" dirty="0">
                          <a:effectLst/>
                          <a:highlight>
                            <a:srgbClr val="156082"/>
                          </a:highlight>
                        </a:rPr>
                        <a:t>Measures of the ability to maintain and manipulate information in active attention. This would include phonological memory (ability to identify accurately, retain briefly, and repeat sequences of sound).</a:t>
                      </a:r>
                      <a:endParaRPr lang="en-GB" sz="1600" b="0" kern="100" dirty="0">
                        <a:effectLst/>
                        <a:highlight>
                          <a:srgbClr val="156082"/>
                        </a:highlight>
                        <a:latin typeface="Calibri" panose="020F0502020204030204" pitchFamily="34" charset="0"/>
                        <a:ea typeface="Calibri" panose="020F0502020204030204" pitchFamily="34" charset="0"/>
                        <a:cs typeface="Times New Roman" panose="02020603050405020304" pitchFamily="18" charset="0"/>
                      </a:endParaRPr>
                    </a:p>
                  </a:txBody>
                  <a:tcPr marL="49000" marR="49000" marT="6805" marB="0"/>
                </a:tc>
                <a:tc>
                  <a:txBody>
                    <a:bodyPr/>
                    <a:lstStyle/>
                    <a:p>
                      <a:pPr marL="8890" indent="-8890" algn="just">
                        <a:lnSpc>
                          <a:spcPct val="115000"/>
                        </a:lnSpc>
                        <a:spcBef>
                          <a:spcPts val="600"/>
                        </a:spcBef>
                        <a:spcAft>
                          <a:spcPts val="0"/>
                        </a:spcAft>
                      </a:pPr>
                      <a:r>
                        <a:rPr lang="en-GB" sz="1600" kern="1200" dirty="0">
                          <a:effectLst/>
                          <a:highlight>
                            <a:srgbClr val="E7EAED"/>
                          </a:highlight>
                        </a:rPr>
                        <a:t>Supplemental score for WM, obtained from Verbal Spatial Relations and Sentence Questions subtests. The subtests do not include any assessment of phonological knowledge or skills</a:t>
                      </a:r>
                      <a:endParaRPr lang="en-GB" sz="1600" kern="100" dirty="0">
                        <a:effectLst/>
                        <a:highlight>
                          <a:srgbClr val="E7EAED"/>
                        </a:highlight>
                      </a:endParaRPr>
                    </a:p>
                    <a:p>
                      <a:pPr algn="l">
                        <a:lnSpc>
                          <a:spcPct val="106000"/>
                        </a:lnSpc>
                        <a:spcBef>
                          <a:spcPts val="600"/>
                        </a:spcBef>
                        <a:spcAft>
                          <a:spcPts val="0"/>
                        </a:spcAft>
                      </a:pPr>
                      <a:r>
                        <a:rPr lang="en-GB" sz="1300" kern="0" dirty="0">
                          <a:effectLst/>
                          <a:highlight>
                            <a:srgbClr val="E7EAED"/>
                          </a:highlight>
                        </a:rPr>
                        <a:t> </a:t>
                      </a:r>
                      <a:endParaRPr lang="en-GB" sz="900" kern="100" dirty="0">
                        <a:effectLst/>
                        <a:highlight>
                          <a:srgbClr val="E7EAED"/>
                        </a:highlight>
                        <a:latin typeface="Calibri" panose="020F0502020204030204" pitchFamily="34" charset="0"/>
                        <a:ea typeface="Calibri" panose="020F0502020204030204" pitchFamily="34" charset="0"/>
                        <a:cs typeface="Times New Roman" panose="02020603050405020304" pitchFamily="18" charset="0"/>
                      </a:endParaRPr>
                    </a:p>
                  </a:txBody>
                  <a:tcPr marL="49000" marR="49000" marT="6805" marB="0"/>
                </a:tc>
                <a:extLst>
                  <a:ext uri="{0D108BD9-81ED-4DB2-BD59-A6C34878D82A}">
                    <a16:rowId xmlns:a16="http://schemas.microsoft.com/office/drawing/2014/main" val="1084174928"/>
                  </a:ext>
                </a:extLst>
              </a:tr>
              <a:tr h="526291">
                <a:tc>
                  <a:txBody>
                    <a:bodyPr/>
                    <a:lstStyle/>
                    <a:p>
                      <a:pPr algn="l">
                        <a:lnSpc>
                          <a:spcPct val="106000"/>
                        </a:lnSpc>
                        <a:spcBef>
                          <a:spcPts val="600"/>
                        </a:spcBef>
                        <a:spcAft>
                          <a:spcPts val="0"/>
                        </a:spcAft>
                      </a:pPr>
                      <a:r>
                        <a:rPr lang="en-GB" sz="1600" kern="1200" dirty="0">
                          <a:effectLst/>
                          <a:highlight>
                            <a:srgbClr val="156082"/>
                          </a:highlight>
                        </a:rPr>
                        <a:t>Phonological Awareness</a:t>
                      </a:r>
                      <a:endParaRPr lang="en-GB" sz="1600" kern="100" dirty="0">
                        <a:effectLst/>
                        <a:highlight>
                          <a:srgbClr val="156082"/>
                        </a:highlight>
                      </a:endParaRPr>
                    </a:p>
                    <a:p>
                      <a:pPr algn="just">
                        <a:lnSpc>
                          <a:spcPct val="106000"/>
                        </a:lnSpc>
                        <a:spcBef>
                          <a:spcPts val="600"/>
                        </a:spcBef>
                        <a:spcAft>
                          <a:spcPts val="0"/>
                        </a:spcAft>
                      </a:pPr>
                      <a:r>
                        <a:rPr lang="en-GB" sz="900" kern="100" dirty="0">
                          <a:effectLst/>
                          <a:highlight>
                            <a:srgbClr val="156082"/>
                          </a:highlight>
                        </a:rPr>
                        <a:t> </a:t>
                      </a:r>
                      <a:endParaRPr lang="en-GB" sz="900" kern="100" dirty="0">
                        <a:effectLst/>
                        <a:highlight>
                          <a:srgbClr val="156082"/>
                        </a:highlight>
                        <a:latin typeface="Calibri" panose="020F0502020204030204" pitchFamily="34" charset="0"/>
                        <a:ea typeface="Times New Roman" panose="02020603050405020304" pitchFamily="18" charset="0"/>
                        <a:cs typeface="Times New Roman" panose="02020603050405020304" pitchFamily="18" charset="0"/>
                      </a:endParaRPr>
                    </a:p>
                  </a:txBody>
                  <a:tcPr marL="49000" marR="49000" marT="6805" marB="0"/>
                </a:tc>
                <a:tc>
                  <a:txBody>
                    <a:bodyPr/>
                    <a:lstStyle/>
                    <a:p>
                      <a:pPr marL="8890" indent="-8890" algn="just">
                        <a:lnSpc>
                          <a:spcPct val="115000"/>
                        </a:lnSpc>
                        <a:spcBef>
                          <a:spcPts val="600"/>
                        </a:spcBef>
                        <a:spcAft>
                          <a:spcPts val="0"/>
                        </a:spcAft>
                      </a:pPr>
                      <a:r>
                        <a:rPr lang="en-GB" sz="1600" kern="1200" dirty="0">
                          <a:effectLst/>
                          <a:highlight>
                            <a:srgbClr val="E7EAED"/>
                          </a:highlight>
                        </a:rPr>
                        <a:t>The CAS does not assess this area</a:t>
                      </a:r>
                      <a:endParaRPr lang="en-GB" sz="1600" kern="100" dirty="0">
                        <a:effectLst/>
                        <a:highlight>
                          <a:srgbClr val="E7EAED"/>
                        </a:highlight>
                        <a:latin typeface="Calibri" panose="020F0502020204030204" pitchFamily="34" charset="0"/>
                        <a:ea typeface="Times New Roman" panose="02020603050405020304" pitchFamily="18" charset="0"/>
                        <a:cs typeface="Times New Roman" panose="02020603050405020304" pitchFamily="18" charset="0"/>
                      </a:endParaRPr>
                    </a:p>
                  </a:txBody>
                  <a:tcPr marL="49000" marR="49000" marT="6805" marB="0"/>
                </a:tc>
                <a:extLst>
                  <a:ext uri="{0D108BD9-81ED-4DB2-BD59-A6C34878D82A}">
                    <a16:rowId xmlns:a16="http://schemas.microsoft.com/office/drawing/2014/main" val="336670188"/>
                  </a:ext>
                </a:extLst>
              </a:tr>
              <a:tr h="1861982">
                <a:tc>
                  <a:txBody>
                    <a:bodyPr/>
                    <a:lstStyle/>
                    <a:p>
                      <a:pPr algn="just">
                        <a:lnSpc>
                          <a:spcPct val="106000"/>
                        </a:lnSpc>
                        <a:spcBef>
                          <a:spcPts val="600"/>
                        </a:spcBef>
                        <a:spcAft>
                          <a:spcPts val="0"/>
                        </a:spcAft>
                      </a:pPr>
                      <a:r>
                        <a:rPr lang="en-GB" sz="1600" kern="1200" dirty="0">
                          <a:effectLst/>
                          <a:highlight>
                            <a:srgbClr val="156082"/>
                          </a:highlight>
                        </a:rPr>
                        <a:t>Processing Speed</a:t>
                      </a:r>
                      <a:endParaRPr lang="en-GB" sz="1600" kern="100" dirty="0">
                        <a:effectLst/>
                        <a:highlight>
                          <a:srgbClr val="156082"/>
                        </a:highlight>
                      </a:endParaRPr>
                    </a:p>
                    <a:p>
                      <a:pPr algn="just">
                        <a:lnSpc>
                          <a:spcPct val="106000"/>
                        </a:lnSpc>
                        <a:spcBef>
                          <a:spcPts val="600"/>
                        </a:spcBef>
                        <a:spcAft>
                          <a:spcPts val="0"/>
                        </a:spcAft>
                      </a:pPr>
                      <a:r>
                        <a:rPr lang="en-GB" sz="1600" b="0" kern="1200" dirty="0">
                          <a:effectLst/>
                          <a:highlight>
                            <a:srgbClr val="156082"/>
                          </a:highlight>
                        </a:rPr>
                        <a:t>Measures of processing speed (ability to perform relatively simple repetitive cognitive tasks, quickly, accurately and fluently). This would include rapid symbolic naming (ability to retrieve accurately well-known phonological responses fluently from long-term memory in response to a visual stimulus).</a:t>
                      </a:r>
                      <a:endParaRPr lang="en-GB" sz="1600" b="0" kern="100" dirty="0">
                        <a:effectLst/>
                        <a:highlight>
                          <a:srgbClr val="156082"/>
                        </a:highlight>
                      </a:endParaRPr>
                    </a:p>
                    <a:p>
                      <a:pPr algn="l">
                        <a:lnSpc>
                          <a:spcPct val="106000"/>
                        </a:lnSpc>
                        <a:spcBef>
                          <a:spcPts val="600"/>
                        </a:spcBef>
                        <a:spcAft>
                          <a:spcPts val="0"/>
                        </a:spcAft>
                      </a:pPr>
                      <a:r>
                        <a:rPr lang="en-GB" sz="1100" kern="1200" dirty="0">
                          <a:effectLst/>
                          <a:highlight>
                            <a:srgbClr val="156082"/>
                          </a:highlight>
                        </a:rPr>
                        <a:t> </a:t>
                      </a:r>
                      <a:endParaRPr lang="en-GB" sz="900" kern="100" dirty="0">
                        <a:effectLst/>
                        <a:highlight>
                          <a:srgbClr val="156082"/>
                        </a:highlight>
                        <a:latin typeface="Calibri" panose="020F0502020204030204" pitchFamily="34" charset="0"/>
                        <a:ea typeface="Calibri" panose="020F0502020204030204" pitchFamily="34" charset="0"/>
                        <a:cs typeface="Times New Roman" panose="02020603050405020304" pitchFamily="18" charset="0"/>
                      </a:endParaRPr>
                    </a:p>
                  </a:txBody>
                  <a:tcPr marL="49000" marR="49000" marT="6805" marB="0"/>
                </a:tc>
                <a:tc>
                  <a:txBody>
                    <a:bodyPr/>
                    <a:lstStyle/>
                    <a:p>
                      <a:pPr marL="8890" indent="-8890" algn="just">
                        <a:lnSpc>
                          <a:spcPct val="115000"/>
                        </a:lnSpc>
                        <a:spcBef>
                          <a:spcPts val="600"/>
                        </a:spcBef>
                        <a:spcAft>
                          <a:spcPts val="0"/>
                        </a:spcAft>
                      </a:pPr>
                      <a:r>
                        <a:rPr lang="en-GB" sz="1600" kern="1200" dirty="0">
                          <a:effectLst/>
                          <a:highlight>
                            <a:srgbClr val="E7EAED"/>
                          </a:highlight>
                        </a:rPr>
                        <a:t>Speed and fluency index, obtained from the first two trial scores of Expressive Attention subtest</a:t>
                      </a:r>
                      <a:endParaRPr lang="en-GB" sz="1600" kern="100" dirty="0">
                        <a:effectLst/>
                        <a:highlight>
                          <a:srgbClr val="E7EAED"/>
                        </a:highlight>
                        <a:latin typeface="Calibri" panose="020F0502020204030204" pitchFamily="34" charset="0"/>
                        <a:ea typeface="Times New Roman" panose="02020603050405020304" pitchFamily="18" charset="0"/>
                        <a:cs typeface="Times New Roman" panose="02020603050405020304" pitchFamily="18" charset="0"/>
                      </a:endParaRPr>
                    </a:p>
                  </a:txBody>
                  <a:tcPr marL="49000" marR="49000" marT="6805" marB="0"/>
                </a:tc>
                <a:extLst>
                  <a:ext uri="{0D108BD9-81ED-4DB2-BD59-A6C34878D82A}">
                    <a16:rowId xmlns:a16="http://schemas.microsoft.com/office/drawing/2014/main" val="2687607764"/>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596D5363-DCA5-BCBB-5E08-AF5A661C5DC8}"/>
              </a:ext>
            </a:extLst>
          </p:cNvPr>
          <p:cNvSpPr>
            <a:spLocks noGrp="1" noChangeArrowheads="1"/>
          </p:cNvSpPr>
          <p:nvPr>
            <p:ph type="title"/>
          </p:nvPr>
        </p:nvSpPr>
        <p:spPr>
          <a:xfrm>
            <a:off x="749709" y="321456"/>
            <a:ext cx="8596312" cy="945641"/>
          </a:xfrm>
        </p:spPr>
        <p:txBody>
          <a:bodyPr/>
          <a:lstStyle/>
          <a:p>
            <a:pPr algn="ctr" eaLnBrk="1" hangingPunct="1"/>
            <a:r>
              <a:rPr lang="en-US" altLang="en-US" dirty="0"/>
              <a:t>From assessment to intervention</a:t>
            </a:r>
          </a:p>
        </p:txBody>
      </p:sp>
      <p:pic>
        <p:nvPicPr>
          <p:cNvPr id="2" name="Content Placeholder 3" descr="Helping Children Learn: Intervention Handouts for Use in School and at  Home, Second Edition: Naglieri Ph.D., Jack: 9781557669988: Amazon.com: Books">
            <a:extLst>
              <a:ext uri="{FF2B5EF4-FFF2-40B4-BE49-F238E27FC236}">
                <a16:creationId xmlns:a16="http://schemas.microsoft.com/office/drawing/2014/main" id="{10B4BF66-47ED-C248-BAD7-AF5F3EE09D48}"/>
              </a:ext>
            </a:extLst>
          </p:cNvPr>
          <p:cNvPicPr>
            <a:picLocks noGrp="1" noChangeAspect="1"/>
          </p:cNvPicPr>
          <p:nvPr>
            <p:ph sz="half" idx="2"/>
          </p:nvPr>
        </p:nvPicPr>
        <p:blipFill rotWithShape="1">
          <a:blip r:embed="rId2">
            <a:extLst>
              <a:ext uri="{28A0092B-C50C-407E-A947-70E740481C1C}">
                <a14:useLocalDpi xmlns:a14="http://schemas.microsoft.com/office/drawing/2010/main" val="0"/>
              </a:ext>
            </a:extLst>
          </a:blip>
          <a:stretch/>
        </p:blipFill>
        <p:spPr bwMode="auto">
          <a:xfrm>
            <a:off x="192136" y="1339268"/>
            <a:ext cx="3311914" cy="3861412"/>
          </a:xfrm>
          <a:prstGeom prst="rect">
            <a:avLst/>
          </a:prstGeom>
          <a:noFill/>
          <a:ln>
            <a:noFill/>
          </a:ln>
          <a:extLst>
            <a:ext uri="{53640926-AAD7-44D8-BBD7-CCE9431645EC}">
              <a14:shadowObscured xmlns:a14="http://schemas.microsoft.com/office/drawing/2010/main"/>
            </a:ext>
          </a:extLst>
        </p:spPr>
      </p:pic>
      <p:sp>
        <p:nvSpPr>
          <p:cNvPr id="6" name="Content Placeholder 5">
            <a:extLst>
              <a:ext uri="{FF2B5EF4-FFF2-40B4-BE49-F238E27FC236}">
                <a16:creationId xmlns:a16="http://schemas.microsoft.com/office/drawing/2014/main" id="{35A21C2D-E71D-CA2D-DD51-5663F21176E0}"/>
              </a:ext>
            </a:extLst>
          </p:cNvPr>
          <p:cNvSpPr>
            <a:spLocks noGrp="1"/>
          </p:cNvSpPr>
          <p:nvPr>
            <p:ph sz="quarter" idx="4"/>
          </p:nvPr>
        </p:nvSpPr>
        <p:spPr>
          <a:xfrm>
            <a:off x="3429409" y="949519"/>
            <a:ext cx="5916612" cy="5419475"/>
          </a:xfrm>
        </p:spPr>
        <p:txBody>
          <a:bodyPr>
            <a:noAutofit/>
          </a:bodyPr>
          <a:lstStyle/>
          <a:p>
            <a:pPr algn="just">
              <a:lnSpc>
                <a:spcPct val="150000"/>
              </a:lnSpc>
            </a:pPr>
            <a:r>
              <a:rPr lang="en-GB" sz="2000" dirty="0"/>
              <a:t>The CAS model of intelligence emphasises that cognitive processes can be taught and thus improved</a:t>
            </a:r>
          </a:p>
          <a:p>
            <a:pPr algn="just">
              <a:lnSpc>
                <a:spcPct val="150000"/>
              </a:lnSpc>
            </a:pPr>
            <a:r>
              <a:rPr lang="en-GB" sz="2000" dirty="0"/>
              <a:t>Recommendations can be given for ways to improve processes</a:t>
            </a:r>
          </a:p>
          <a:p>
            <a:pPr algn="just">
              <a:lnSpc>
                <a:spcPct val="150000"/>
              </a:lnSpc>
            </a:pPr>
            <a:r>
              <a:rPr lang="en-GB" sz="2000" dirty="0"/>
              <a:t>The accompanying publication contains a wealth of resources for supporting cognitive improvement</a:t>
            </a:r>
          </a:p>
          <a:p>
            <a:pPr algn="just">
              <a:lnSpc>
                <a:spcPct val="150000"/>
              </a:lnSpc>
            </a:pPr>
            <a:r>
              <a:rPr lang="en-GB" sz="2000" dirty="0"/>
              <a:t>The materials include curriculum specific materials for reading, writing, spelling and maths</a:t>
            </a:r>
          </a:p>
        </p:txBody>
      </p:sp>
      <p:pic>
        <p:nvPicPr>
          <p:cNvPr id="25604" name="Picture 3" descr="A blue and black logo&#10;&#10;Description automatically generated">
            <a:extLst>
              <a:ext uri="{FF2B5EF4-FFF2-40B4-BE49-F238E27FC236}">
                <a16:creationId xmlns:a16="http://schemas.microsoft.com/office/drawing/2014/main" id="{EB012D2F-1B2F-D87F-9F64-D3EAD9257C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021858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F4F13-014D-EFBB-0DD3-2BBB534B008F}"/>
              </a:ext>
            </a:extLst>
          </p:cNvPr>
          <p:cNvSpPr>
            <a:spLocks noGrp="1"/>
          </p:cNvSpPr>
          <p:nvPr>
            <p:ph type="title"/>
          </p:nvPr>
        </p:nvSpPr>
        <p:spPr>
          <a:xfrm>
            <a:off x="677863" y="155575"/>
            <a:ext cx="8596312" cy="878095"/>
          </a:xfrm>
        </p:spPr>
        <p:txBody>
          <a:bodyPr/>
          <a:lstStyle/>
          <a:p>
            <a:pPr algn="ctr"/>
            <a:r>
              <a:rPr lang="en-GB" dirty="0"/>
              <a:t>CAS and feedback</a:t>
            </a:r>
          </a:p>
        </p:txBody>
      </p:sp>
      <p:sp>
        <p:nvSpPr>
          <p:cNvPr id="3" name="Content Placeholder 2">
            <a:extLst>
              <a:ext uri="{FF2B5EF4-FFF2-40B4-BE49-F238E27FC236}">
                <a16:creationId xmlns:a16="http://schemas.microsoft.com/office/drawing/2014/main" id="{ABCA1FCD-5C43-7D42-12E1-0F71EB911E9D}"/>
              </a:ext>
            </a:extLst>
          </p:cNvPr>
          <p:cNvSpPr>
            <a:spLocks noGrp="1"/>
          </p:cNvSpPr>
          <p:nvPr>
            <p:ph idx="1"/>
          </p:nvPr>
        </p:nvSpPr>
        <p:spPr>
          <a:xfrm>
            <a:off x="184881" y="740975"/>
            <a:ext cx="9833761" cy="5309967"/>
          </a:xfrm>
        </p:spPr>
        <p:txBody>
          <a:bodyPr/>
          <a:lstStyle/>
          <a:p>
            <a:r>
              <a:rPr lang="en-GB" dirty="0"/>
              <a:t>The CAS explicitly suggests that feedback is given to examinees</a:t>
            </a:r>
          </a:p>
          <a:p>
            <a:r>
              <a:rPr lang="en-GB" dirty="0"/>
              <a:t>The HCL booklet seen in the previous slide contains handouts written for examinees</a:t>
            </a:r>
          </a:p>
          <a:p>
            <a:r>
              <a:rPr lang="en-GB" dirty="0"/>
              <a:t>The handouts use the phrase ‘think smart’</a:t>
            </a:r>
          </a:p>
          <a:p>
            <a:r>
              <a:rPr lang="en-GB" dirty="0"/>
              <a:t>Here are some examples from letters I send to pupils after an assessment</a:t>
            </a:r>
          </a:p>
          <a:p>
            <a:pPr marL="0" indent="0" algn="just">
              <a:buNone/>
            </a:pPr>
            <a:r>
              <a:rPr lang="en-GB" sz="1800" b="1" i="1" dirty="0">
                <a:effectLst/>
                <a:ea typeface="Calibri" panose="020F0502020204030204" pitchFamily="34" charset="0"/>
                <a:cs typeface="Times New Roman" panose="02020603050405020304" pitchFamily="18" charset="0"/>
              </a:rPr>
              <a:t>‘I found out that you are good at seeing order and patterns. You were able to remember words in the right order. This thinking skill is important because it will help you with things like spelling and writing. When we spell words we have to write the letters in the right order in the word. When we are writing we have to think about the order of the words in a sentence and the order of events in a story. This thinking skill will also help you with maths, because a lot of maths work is about sequences and patterns</a:t>
            </a:r>
          </a:p>
          <a:p>
            <a:pPr marL="0" indent="0" algn="just">
              <a:buNone/>
            </a:pPr>
            <a:r>
              <a:rPr lang="en-GB" sz="1800" b="1" i="1" dirty="0">
                <a:effectLst/>
                <a:ea typeface="Calibri" panose="020F0502020204030204" pitchFamily="34" charset="0"/>
                <a:cs typeface="Times New Roman" panose="02020603050405020304" pitchFamily="18" charset="0"/>
              </a:rPr>
              <a:t>This picture shows how numbers can be arranged in patterns, so we can just look at the dots and know that the pattern tells us how many.’</a:t>
            </a:r>
            <a:endParaRPr lang="en-GB" b="1" i="1" dirty="0"/>
          </a:p>
        </p:txBody>
      </p:sp>
      <p:pic>
        <p:nvPicPr>
          <p:cNvPr id="4" name="Picture 3" descr="A blue and black logo&#10;&#10;Description automatically generated">
            <a:extLst>
              <a:ext uri="{FF2B5EF4-FFF2-40B4-BE49-F238E27FC236}">
                <a16:creationId xmlns:a16="http://schemas.microsoft.com/office/drawing/2014/main" id="{1BE9AAC6-62C0-DA11-9FAF-5749C1F4E4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Pattern Background clipart - Pattern, Number, Dice, transparent clip art">
            <a:extLst>
              <a:ext uri="{FF2B5EF4-FFF2-40B4-BE49-F238E27FC236}">
                <a16:creationId xmlns:a16="http://schemas.microsoft.com/office/drawing/2014/main" id="{3FFF61B1-4D12-C7FF-C12A-CA073E0FE1A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42419" y="4749235"/>
            <a:ext cx="1864995" cy="1367790"/>
          </a:xfrm>
          <a:prstGeom prst="rect">
            <a:avLst/>
          </a:prstGeom>
          <a:noFill/>
          <a:ln>
            <a:noFill/>
          </a:ln>
        </p:spPr>
      </p:pic>
    </p:spTree>
    <p:extLst>
      <p:ext uri="{BB962C8B-B14F-4D97-AF65-F5344CB8AC3E}">
        <p14:creationId xmlns:p14="http://schemas.microsoft.com/office/powerpoint/2010/main" val="17165181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C0496-9093-6ACB-C962-BDB35E496B25}"/>
              </a:ext>
            </a:extLst>
          </p:cNvPr>
          <p:cNvSpPr>
            <a:spLocks noGrp="1"/>
          </p:cNvSpPr>
          <p:nvPr>
            <p:ph type="title"/>
          </p:nvPr>
        </p:nvSpPr>
        <p:spPr>
          <a:xfrm>
            <a:off x="791814" y="165054"/>
            <a:ext cx="8596312" cy="651584"/>
          </a:xfrm>
        </p:spPr>
        <p:txBody>
          <a:bodyPr/>
          <a:lstStyle/>
          <a:p>
            <a:pPr algn="ctr"/>
            <a:r>
              <a:rPr lang="en-GB" dirty="0"/>
              <a:t>More feedback examples</a:t>
            </a:r>
          </a:p>
        </p:txBody>
      </p:sp>
      <p:sp>
        <p:nvSpPr>
          <p:cNvPr id="3" name="Content Placeholder 2">
            <a:extLst>
              <a:ext uri="{FF2B5EF4-FFF2-40B4-BE49-F238E27FC236}">
                <a16:creationId xmlns:a16="http://schemas.microsoft.com/office/drawing/2014/main" id="{DDEFF0A1-0AA9-593A-5154-DD7D1310B547}"/>
              </a:ext>
            </a:extLst>
          </p:cNvPr>
          <p:cNvSpPr>
            <a:spLocks noGrp="1"/>
          </p:cNvSpPr>
          <p:nvPr>
            <p:ph sz="half" idx="1"/>
          </p:nvPr>
        </p:nvSpPr>
        <p:spPr>
          <a:xfrm>
            <a:off x="406653" y="2189259"/>
            <a:ext cx="4640048" cy="4267200"/>
          </a:xfrm>
        </p:spPr>
        <p:txBody>
          <a:bodyPr/>
          <a:lstStyle/>
          <a:p>
            <a:pPr marL="0" indent="0">
              <a:buNone/>
            </a:pPr>
            <a:r>
              <a:rPr lang="en-GB" sz="1800" b="1" dirty="0">
                <a:effectLst/>
                <a:ea typeface="Calibri" panose="020F0502020204030204" pitchFamily="34" charset="0"/>
                <a:cs typeface="Times New Roman" panose="02020603050405020304" pitchFamily="18" charset="0"/>
              </a:rPr>
              <a:t>Planning </a:t>
            </a:r>
            <a:endParaRPr lang="en-GB" sz="1800" dirty="0">
              <a:solidFill>
                <a:srgbClr val="000000"/>
              </a:solidFill>
              <a:effectLst/>
              <a:ea typeface="Arial Unicode MS"/>
              <a:cs typeface="Arial Unicode MS"/>
            </a:endParaRPr>
          </a:p>
          <a:p>
            <a:pPr marL="0" indent="0">
              <a:buNone/>
            </a:pPr>
            <a:endParaRPr lang="en-US" sz="1800" b="1" dirty="0">
              <a:solidFill>
                <a:srgbClr val="000000"/>
              </a:solidFill>
              <a:effectLst/>
              <a:ea typeface="Arial Unicode MS"/>
              <a:cs typeface="Arial Unicode MS"/>
            </a:endParaRPr>
          </a:p>
          <a:p>
            <a:pPr marL="0" indent="0">
              <a:buNone/>
            </a:pPr>
            <a:endParaRPr lang="en-US" sz="1800" b="1" dirty="0">
              <a:solidFill>
                <a:srgbClr val="000000"/>
              </a:solidFill>
              <a:effectLst/>
              <a:ea typeface="Arial Unicode MS"/>
              <a:cs typeface="Arial Unicode MS"/>
            </a:endParaRPr>
          </a:p>
          <a:p>
            <a:pPr marL="0" indent="0">
              <a:buNone/>
            </a:pPr>
            <a:r>
              <a:rPr lang="en-US" sz="1800" b="1" dirty="0">
                <a:solidFill>
                  <a:srgbClr val="000000"/>
                </a:solidFill>
                <a:effectLst/>
                <a:ea typeface="Arial Unicode MS"/>
                <a:cs typeface="Arial Unicode MS"/>
              </a:rPr>
              <a:t>Successive:</a:t>
            </a:r>
            <a:endParaRPr lang="en-GB" sz="1800" dirty="0">
              <a:solidFill>
                <a:srgbClr val="000000"/>
              </a:solidFill>
              <a:effectLst/>
              <a:ea typeface="Arial Unicode MS"/>
              <a:cs typeface="Arial Unicode MS"/>
            </a:endParaRPr>
          </a:p>
          <a:p>
            <a:pPr marL="0" indent="0">
              <a:buNone/>
            </a:pPr>
            <a:endParaRPr lang="en-US" sz="1800" b="1" dirty="0">
              <a:solidFill>
                <a:srgbClr val="000000"/>
              </a:solidFill>
              <a:effectLst/>
              <a:ea typeface="Arial Unicode MS"/>
              <a:cs typeface="Arial Unicode MS"/>
            </a:endParaRPr>
          </a:p>
          <a:p>
            <a:pPr marL="0" indent="0">
              <a:buNone/>
            </a:pPr>
            <a:endParaRPr lang="en-US" sz="1800" b="1" dirty="0">
              <a:solidFill>
                <a:srgbClr val="000000"/>
              </a:solidFill>
              <a:effectLst/>
              <a:ea typeface="Arial Unicode MS"/>
              <a:cs typeface="Arial Unicode MS"/>
            </a:endParaRPr>
          </a:p>
          <a:p>
            <a:pPr marL="0" indent="0">
              <a:buNone/>
            </a:pPr>
            <a:r>
              <a:rPr lang="en-US" sz="1800" b="1" dirty="0">
                <a:solidFill>
                  <a:srgbClr val="000000"/>
                </a:solidFill>
                <a:effectLst/>
                <a:ea typeface="Arial Unicode MS"/>
                <a:cs typeface="Arial Unicode MS"/>
              </a:rPr>
              <a:t>Simultaneous:</a:t>
            </a:r>
            <a:r>
              <a:rPr lang="en-US" sz="1800" dirty="0">
                <a:solidFill>
                  <a:srgbClr val="000000"/>
                </a:solidFill>
                <a:effectLst/>
                <a:ea typeface="Arial Unicode MS"/>
                <a:cs typeface="Arial Unicode MS"/>
              </a:rPr>
              <a:t> </a:t>
            </a:r>
          </a:p>
          <a:p>
            <a:pPr marL="0" indent="0">
              <a:buNone/>
            </a:pPr>
            <a:endParaRPr lang="en-GB" sz="1800" b="1" kern="0" dirty="0">
              <a:effectLst/>
              <a:ea typeface="Calibri" panose="020F0502020204030204" pitchFamily="34" charset="0"/>
              <a:cs typeface="TimesNewRomanPS-BoldItalicMT"/>
            </a:endParaRPr>
          </a:p>
          <a:p>
            <a:pPr marL="0" indent="0">
              <a:buNone/>
            </a:pPr>
            <a:endParaRPr lang="en-GB" sz="1800" b="1" kern="0" dirty="0">
              <a:effectLst/>
              <a:ea typeface="Calibri" panose="020F0502020204030204" pitchFamily="34" charset="0"/>
              <a:cs typeface="TimesNewRomanPS-BoldItalicMT"/>
            </a:endParaRPr>
          </a:p>
          <a:p>
            <a:pPr marL="0" indent="0">
              <a:buNone/>
            </a:pPr>
            <a:r>
              <a:rPr lang="en-GB" sz="1800" b="1" kern="0" dirty="0">
                <a:effectLst/>
                <a:ea typeface="Calibri" panose="020F0502020204030204" pitchFamily="34" charset="0"/>
                <a:cs typeface="TimesNewRomanPS-BoldItalicMT"/>
              </a:rPr>
              <a:t>Attention</a:t>
            </a:r>
            <a:r>
              <a:rPr lang="en-GB" sz="1800" b="1" i="1" kern="0" dirty="0">
                <a:effectLst/>
                <a:ea typeface="Calibri" panose="020F0502020204030204" pitchFamily="34" charset="0"/>
                <a:cs typeface="TimesNewRomanPS-BoldItalicMT"/>
              </a:rPr>
              <a:t>:</a:t>
            </a:r>
            <a:endParaRPr lang="en-GB" sz="1800" dirty="0">
              <a:solidFill>
                <a:srgbClr val="000000"/>
              </a:solidFill>
              <a:effectLst/>
              <a:latin typeface="Helvetica" panose="020B0604020202020204" pitchFamily="34" charset="0"/>
              <a:ea typeface="Arial Unicode MS"/>
              <a:cs typeface="Arial Unicode MS"/>
            </a:endParaRPr>
          </a:p>
          <a:p>
            <a:endParaRPr lang="en-GB" dirty="0"/>
          </a:p>
        </p:txBody>
      </p:sp>
      <p:sp>
        <p:nvSpPr>
          <p:cNvPr id="4" name="Content Placeholder 3">
            <a:extLst>
              <a:ext uri="{FF2B5EF4-FFF2-40B4-BE49-F238E27FC236}">
                <a16:creationId xmlns:a16="http://schemas.microsoft.com/office/drawing/2014/main" id="{AADC508E-7DB3-0504-EF52-7374B40D52DB}"/>
              </a:ext>
            </a:extLst>
          </p:cNvPr>
          <p:cNvSpPr>
            <a:spLocks noGrp="1"/>
          </p:cNvSpPr>
          <p:nvPr>
            <p:ph sz="half" idx="2"/>
          </p:nvPr>
        </p:nvSpPr>
        <p:spPr>
          <a:xfrm>
            <a:off x="3362077" y="2178298"/>
            <a:ext cx="6663193" cy="4198289"/>
          </a:xfrm>
        </p:spPr>
        <p:txBody>
          <a:bodyPr/>
          <a:lstStyle/>
          <a:p>
            <a:pPr marL="0" indent="0" algn="just">
              <a:lnSpc>
                <a:spcPct val="150000"/>
              </a:lnSpc>
              <a:buNone/>
            </a:pPr>
            <a:r>
              <a:rPr lang="en-GB" dirty="0">
                <a:ea typeface="Calibri" panose="020F0502020204030204" pitchFamily="34" charset="0"/>
                <a:cs typeface="Times New Roman" panose="02020603050405020304" pitchFamily="18" charset="0"/>
              </a:rPr>
              <a:t>T</a:t>
            </a:r>
            <a:r>
              <a:rPr lang="en-GB" sz="1800" dirty="0">
                <a:effectLst/>
                <a:ea typeface="Calibri" panose="020F0502020204030204" pitchFamily="34" charset="0"/>
                <a:cs typeface="Times New Roman" panose="02020603050405020304" pitchFamily="18" charset="0"/>
              </a:rPr>
              <a:t>his is about setting goals and making plans. For example, making a plan for writing a story.</a:t>
            </a:r>
            <a:endParaRPr lang="en-GB" sz="1800" dirty="0">
              <a:solidFill>
                <a:srgbClr val="000000"/>
              </a:solidFill>
              <a:effectLst/>
              <a:ea typeface="Arial Unicode MS"/>
              <a:cs typeface="Arial Unicode MS"/>
            </a:endParaRPr>
          </a:p>
          <a:p>
            <a:pPr marL="0" indent="0" algn="just">
              <a:lnSpc>
                <a:spcPct val="150000"/>
              </a:lnSpc>
              <a:buNone/>
            </a:pPr>
            <a:r>
              <a:rPr lang="en-US" dirty="0">
                <a:solidFill>
                  <a:srgbClr val="000000"/>
                </a:solidFill>
                <a:ea typeface="Arial Unicode MS"/>
                <a:cs typeface="Arial Unicode MS"/>
              </a:rPr>
              <a:t>T</a:t>
            </a:r>
            <a:r>
              <a:rPr lang="en-US" sz="1800" dirty="0">
                <a:solidFill>
                  <a:srgbClr val="000000"/>
                </a:solidFill>
                <a:effectLst/>
                <a:ea typeface="Arial Unicode MS"/>
                <a:cs typeface="Arial Unicode MS"/>
              </a:rPr>
              <a:t>his is about patterns and sequences. For example, using letter patterns for spelling words.</a:t>
            </a:r>
            <a:endParaRPr lang="en-GB" sz="1800" dirty="0">
              <a:solidFill>
                <a:srgbClr val="000000"/>
              </a:solidFill>
              <a:effectLst/>
              <a:ea typeface="Arial Unicode MS"/>
              <a:cs typeface="Arial Unicode MS"/>
            </a:endParaRPr>
          </a:p>
          <a:p>
            <a:pPr marL="0" indent="0" algn="just">
              <a:lnSpc>
                <a:spcPct val="150000"/>
              </a:lnSpc>
              <a:buNone/>
            </a:pPr>
            <a:r>
              <a:rPr lang="en-US" dirty="0">
                <a:solidFill>
                  <a:srgbClr val="000000"/>
                </a:solidFill>
                <a:ea typeface="Arial Unicode MS"/>
                <a:cs typeface="Arial Unicode MS"/>
              </a:rPr>
              <a:t>S</a:t>
            </a:r>
            <a:r>
              <a:rPr lang="en-US" sz="1800" dirty="0">
                <a:solidFill>
                  <a:srgbClr val="000000"/>
                </a:solidFill>
                <a:effectLst/>
                <a:ea typeface="Arial Unicode MS"/>
                <a:cs typeface="Arial Unicode MS"/>
              </a:rPr>
              <a:t>eeing the big picture and how things fit together, For example, when you have read a story, saying the main idea of the story.</a:t>
            </a:r>
          </a:p>
          <a:p>
            <a:pPr marL="0" indent="0" algn="just">
              <a:lnSpc>
                <a:spcPct val="150000"/>
              </a:lnSpc>
              <a:buNone/>
            </a:pPr>
            <a:r>
              <a:rPr lang="en-GB" kern="0" dirty="0">
                <a:ea typeface="Calibri" panose="020F0502020204030204" pitchFamily="34" charset="0"/>
                <a:cs typeface="TimesNewRomanPS-BoldItalicMT"/>
              </a:rPr>
              <a:t>B</a:t>
            </a:r>
            <a:r>
              <a:rPr lang="en-GB" sz="1800" kern="0" dirty="0">
                <a:effectLst/>
                <a:ea typeface="Calibri" panose="020F0502020204030204" pitchFamily="34" charset="0"/>
                <a:cs typeface="TimesNewRomanPS-BoldItalicMT"/>
              </a:rPr>
              <a:t>eing able to </a:t>
            </a:r>
            <a:r>
              <a:rPr lang="en-GB" sz="1800" kern="0" dirty="0">
                <a:effectLst/>
                <a:ea typeface="Calibri" panose="020F0502020204030204" pitchFamily="34" charset="0"/>
                <a:cs typeface="TimesNewRomanPSMT"/>
              </a:rPr>
              <a:t>focus your thinking on something and resist distractions</a:t>
            </a:r>
            <a:endParaRPr lang="en-GB" sz="1800" kern="100" dirty="0">
              <a:effectLst/>
              <a:ea typeface="Calibri" panose="020F0502020204030204" pitchFamily="34" charset="0"/>
              <a:cs typeface="Times New Roman" panose="02020603050405020304" pitchFamily="18" charset="0"/>
            </a:endParaRPr>
          </a:p>
          <a:p>
            <a:pPr marL="0" indent="0">
              <a:buNone/>
            </a:pPr>
            <a:endParaRPr lang="en-GB" dirty="0"/>
          </a:p>
        </p:txBody>
      </p:sp>
      <p:pic>
        <p:nvPicPr>
          <p:cNvPr id="5" name="Picture 4" descr="Business Background clipart - Plan, Product, Text, transparent ...">
            <a:extLst>
              <a:ext uri="{FF2B5EF4-FFF2-40B4-BE49-F238E27FC236}">
                <a16:creationId xmlns:a16="http://schemas.microsoft.com/office/drawing/2014/main" id="{E1C3240F-B67D-754E-3EBD-ED370A922653}"/>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3212" y="2207453"/>
            <a:ext cx="1584728" cy="720000"/>
          </a:xfrm>
          <a:prstGeom prst="rect">
            <a:avLst/>
          </a:prstGeom>
          <a:noFill/>
          <a:ln>
            <a:noFill/>
          </a:ln>
        </p:spPr>
      </p:pic>
      <p:pic>
        <p:nvPicPr>
          <p:cNvPr id="7" name="Picture 6" descr="How to Put Things in Alphabetical Order in Microsoft Word | Techwalla">
            <a:extLst>
              <a:ext uri="{FF2B5EF4-FFF2-40B4-BE49-F238E27FC236}">
                <a16:creationId xmlns:a16="http://schemas.microsoft.com/office/drawing/2014/main" id="{57AF3854-BC15-5425-C9BE-C3138836B19B}"/>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800" t="3734" r="800" b="7734"/>
          <a:stretch/>
        </p:blipFill>
        <p:spPr bwMode="auto">
          <a:xfrm>
            <a:off x="1854942" y="2958998"/>
            <a:ext cx="1097280" cy="971550"/>
          </a:xfrm>
          <a:prstGeom prst="rect">
            <a:avLst/>
          </a:prstGeom>
          <a:noFill/>
          <a:ln>
            <a:noFill/>
          </a:ln>
          <a:extLst>
            <a:ext uri="{53640926-AAD7-44D8-BBD7-CCE9431645EC}">
              <a14:shadowObscured xmlns:a14="http://schemas.microsoft.com/office/drawing/2010/main"/>
            </a:ext>
          </a:extLst>
        </p:spPr>
      </p:pic>
      <p:pic>
        <p:nvPicPr>
          <p:cNvPr id="8" name="Picture 7" descr="Working together Clipart and Stock Illustrations. 92,188 Working together  vector EPS illustrations and drawings available to search from thousands of  royalty free clip art graphic designers.">
            <a:extLst>
              <a:ext uri="{FF2B5EF4-FFF2-40B4-BE49-F238E27FC236}">
                <a16:creationId xmlns:a16="http://schemas.microsoft.com/office/drawing/2014/main" id="{C1B41411-077E-3AEB-7FBD-429463A083AF}"/>
              </a:ext>
            </a:extLst>
          </p:cNvPr>
          <p:cNvPicPr>
            <a:picLocks noChangeAspect="1"/>
          </p:cNvPicPr>
          <p:nvPr/>
        </p:nvPicPr>
        <p:blipFill rotWithShape="1">
          <a:blip r:embed="rId5">
            <a:extLst>
              <a:ext uri="{28A0092B-C50C-407E-A947-70E740481C1C}">
                <a14:useLocalDpi xmlns:a14="http://schemas.microsoft.com/office/drawing/2010/main" val="0"/>
              </a:ext>
            </a:extLst>
          </a:blip>
          <a:srcRect l="-1250" t="6932" r="3877" b="10693"/>
          <a:stretch/>
        </p:blipFill>
        <p:spPr bwMode="auto">
          <a:xfrm>
            <a:off x="1959997" y="4456964"/>
            <a:ext cx="1402080" cy="935990"/>
          </a:xfrm>
          <a:prstGeom prst="rect">
            <a:avLst/>
          </a:prstGeom>
          <a:noFill/>
          <a:ln>
            <a:noFill/>
          </a:ln>
          <a:extLst>
            <a:ext uri="{53640926-AAD7-44D8-BBD7-CCE9431645EC}">
              <a14:shadowObscured xmlns:a14="http://schemas.microsoft.com/office/drawing/2010/main"/>
            </a:ext>
          </a:extLst>
        </p:spPr>
      </p:pic>
      <p:pic>
        <p:nvPicPr>
          <p:cNvPr id="9" name="Picture 8" descr="Pay Attention!">
            <a:extLst>
              <a:ext uri="{FF2B5EF4-FFF2-40B4-BE49-F238E27FC236}">
                <a16:creationId xmlns:a16="http://schemas.microsoft.com/office/drawing/2014/main" id="{6AEA4D3D-54B5-C97F-AF06-35137DCE0F1C}"/>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835875" y="5508449"/>
            <a:ext cx="1282065" cy="719455"/>
          </a:xfrm>
          <a:prstGeom prst="rect">
            <a:avLst/>
          </a:prstGeom>
          <a:noFill/>
          <a:ln>
            <a:noFill/>
          </a:ln>
        </p:spPr>
      </p:pic>
      <p:sp>
        <p:nvSpPr>
          <p:cNvPr id="11" name="TextBox 10">
            <a:extLst>
              <a:ext uri="{FF2B5EF4-FFF2-40B4-BE49-F238E27FC236}">
                <a16:creationId xmlns:a16="http://schemas.microsoft.com/office/drawing/2014/main" id="{C03CE603-D4AB-8870-8BEF-42E78D3BDC66}"/>
              </a:ext>
            </a:extLst>
          </p:cNvPr>
          <p:cNvSpPr txBox="1"/>
          <p:nvPr/>
        </p:nvSpPr>
        <p:spPr>
          <a:xfrm>
            <a:off x="406652" y="744177"/>
            <a:ext cx="9366636" cy="1754326"/>
          </a:xfrm>
          <a:prstGeom prst="rect">
            <a:avLst/>
          </a:prstGeom>
          <a:noFill/>
        </p:spPr>
        <p:txBody>
          <a:bodyPr wrap="square" rtlCol="0">
            <a:spAutoFit/>
          </a:bodyPr>
          <a:lstStyle/>
          <a:p>
            <a:pPr algn="just"/>
            <a:r>
              <a:rPr lang="en-US" sz="1800" dirty="0">
                <a:solidFill>
                  <a:srgbClr val="000000"/>
                </a:solidFill>
                <a:effectLst/>
                <a:ea typeface="Arial Unicode MS"/>
                <a:cs typeface="Arial Unicode MS"/>
              </a:rPr>
              <a:t>I found out that there aren’t any problems with your thinking skills. This is great news because we need thinking skills for every subject in school. Thinking skills help you to work out problems. What’s important about thinking skills is to use them to help you with your school work. These are the thinking skills that are working well with some ideas for using them when you’re reading and spelling.</a:t>
            </a:r>
            <a:r>
              <a:rPr lang="en-GB" sz="1800" b="1" dirty="0">
                <a:effectLst/>
                <a:ea typeface="Calibri" panose="020F0502020204030204" pitchFamily="34" charset="0"/>
                <a:cs typeface="Times New Roman" panose="02020603050405020304" pitchFamily="18" charset="0"/>
              </a:rPr>
              <a:t> </a:t>
            </a:r>
          </a:p>
          <a:p>
            <a:endParaRPr lang="en-GB" dirty="0"/>
          </a:p>
        </p:txBody>
      </p:sp>
    </p:spTree>
    <p:extLst>
      <p:ext uri="{BB962C8B-B14F-4D97-AF65-F5344CB8AC3E}">
        <p14:creationId xmlns:p14="http://schemas.microsoft.com/office/powerpoint/2010/main" val="7215335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077AE8E1-3A27-602F-F37D-7B82099477F1}"/>
              </a:ext>
            </a:extLst>
          </p:cNvPr>
          <p:cNvSpPr>
            <a:spLocks noGrp="1" noChangeArrowheads="1"/>
          </p:cNvSpPr>
          <p:nvPr>
            <p:ph type="title"/>
          </p:nvPr>
        </p:nvSpPr>
        <p:spPr>
          <a:xfrm>
            <a:off x="668725" y="146368"/>
            <a:ext cx="8596312" cy="778555"/>
          </a:xfrm>
        </p:spPr>
        <p:txBody>
          <a:bodyPr/>
          <a:lstStyle/>
          <a:p>
            <a:pPr algn="ctr" eaLnBrk="1" hangingPunct="1"/>
            <a:r>
              <a:rPr lang="en-US" altLang="en-US" dirty="0"/>
              <a:t>Strengths</a:t>
            </a:r>
          </a:p>
        </p:txBody>
      </p:sp>
      <p:sp>
        <p:nvSpPr>
          <p:cNvPr id="21507" name="Content Placeholder 2">
            <a:extLst>
              <a:ext uri="{FF2B5EF4-FFF2-40B4-BE49-F238E27FC236}">
                <a16:creationId xmlns:a16="http://schemas.microsoft.com/office/drawing/2014/main" id="{8B1A0D15-05D1-EB68-0F85-83A88B15D9C2}"/>
              </a:ext>
            </a:extLst>
          </p:cNvPr>
          <p:cNvSpPr>
            <a:spLocks noGrp="1" noChangeArrowheads="1"/>
          </p:cNvSpPr>
          <p:nvPr>
            <p:ph idx="1"/>
          </p:nvPr>
        </p:nvSpPr>
        <p:spPr>
          <a:xfrm>
            <a:off x="446088" y="1045845"/>
            <a:ext cx="9220200" cy="4420961"/>
          </a:xfrm>
        </p:spPr>
        <p:txBody>
          <a:bodyPr/>
          <a:lstStyle/>
          <a:p>
            <a:pPr>
              <a:lnSpc>
                <a:spcPct val="115000"/>
              </a:lnSpc>
              <a:spcBef>
                <a:spcPts val="500"/>
              </a:spcBef>
              <a:spcAft>
                <a:spcPts val="500"/>
              </a:spcAft>
            </a:pPr>
            <a:r>
              <a:rPr lang="en-GB" sz="2000" kern="100" dirty="0">
                <a:effectLst/>
                <a:ea typeface="Calibri" panose="020F0502020204030204" pitchFamily="34" charset="0"/>
                <a:cs typeface="Times New Roman" panose="02020603050405020304" pitchFamily="18" charset="0"/>
              </a:rPr>
              <a:t>Highly relevant to an assessment for specific learning difficulties because it aims to examine how well that child will cope with learning tasks and what obstacles to efficient learning the child may be experiencing</a:t>
            </a:r>
          </a:p>
          <a:p>
            <a:pPr>
              <a:lnSpc>
                <a:spcPct val="115000"/>
              </a:lnSpc>
              <a:spcBef>
                <a:spcPts val="500"/>
              </a:spcBef>
              <a:spcAft>
                <a:spcPts val="500"/>
              </a:spcAft>
            </a:pPr>
            <a:r>
              <a:rPr lang="en-GB" sz="2000" kern="100" dirty="0">
                <a:effectLst/>
                <a:ea typeface="Calibri" panose="020F0502020204030204" pitchFamily="34" charset="0"/>
                <a:cs typeface="Times New Roman" panose="02020603050405020304" pitchFamily="18" charset="0"/>
              </a:rPr>
              <a:t>The tasks are suitably challenging for the age range without being intimidating or undermining. </a:t>
            </a:r>
          </a:p>
          <a:p>
            <a:pPr>
              <a:lnSpc>
                <a:spcPct val="115000"/>
              </a:lnSpc>
              <a:spcBef>
                <a:spcPts val="500"/>
              </a:spcBef>
              <a:spcAft>
                <a:spcPts val="500"/>
              </a:spcAft>
            </a:pPr>
            <a:r>
              <a:rPr lang="en-GB" sz="2000" kern="100" dirty="0">
                <a:effectLst/>
                <a:ea typeface="Calibri" panose="020F0502020204030204" pitchFamily="34" charset="0"/>
                <a:cs typeface="Times New Roman" panose="02020603050405020304" pitchFamily="18" charset="0"/>
              </a:rPr>
              <a:t>Although the battery is American, the amount of cultural influence is minimised. The tests require very little acquired knowledge, and the language used throughout is simple. </a:t>
            </a:r>
          </a:p>
          <a:p>
            <a:pPr>
              <a:lnSpc>
                <a:spcPct val="115000"/>
              </a:lnSpc>
              <a:spcBef>
                <a:spcPts val="500"/>
              </a:spcBef>
              <a:spcAft>
                <a:spcPts val="500"/>
              </a:spcAft>
            </a:pPr>
            <a:r>
              <a:rPr lang="en-GB" sz="2000" kern="100" dirty="0">
                <a:effectLst/>
                <a:ea typeface="Calibri" panose="020F0502020204030204" pitchFamily="34" charset="0"/>
                <a:cs typeface="Times New Roman" panose="02020603050405020304" pitchFamily="18" charset="0"/>
              </a:rPr>
              <a:t>There are strong similarities to tests which other batteries may refer to as verbal working memory, visual memory, processing speed, non-verbal ability, listening comprehension </a:t>
            </a:r>
          </a:p>
          <a:p>
            <a:pPr eaLnBrk="1" hangingPunct="1"/>
            <a:endParaRPr lang="en-US" altLang="en-US" dirty="0"/>
          </a:p>
        </p:txBody>
      </p:sp>
      <p:pic>
        <p:nvPicPr>
          <p:cNvPr id="21508" name="Picture 3" descr="A blue and black logo&#10;&#10;Description automatically generated">
            <a:extLst>
              <a:ext uri="{FF2B5EF4-FFF2-40B4-BE49-F238E27FC236}">
                <a16:creationId xmlns:a16="http://schemas.microsoft.com/office/drawing/2014/main" id="{E6B4BBA9-C846-C0C3-CAD0-0813F807F79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755548F8-A10A-55A3-D825-D20615A52D69}"/>
              </a:ext>
            </a:extLst>
          </p:cNvPr>
          <p:cNvSpPr>
            <a:spLocks noGrp="1" noChangeArrowheads="1"/>
          </p:cNvSpPr>
          <p:nvPr>
            <p:ph type="title"/>
          </p:nvPr>
        </p:nvSpPr>
        <p:spPr>
          <a:xfrm>
            <a:off x="446088" y="331788"/>
            <a:ext cx="8596312" cy="1144587"/>
          </a:xfrm>
        </p:spPr>
        <p:txBody>
          <a:bodyPr/>
          <a:lstStyle/>
          <a:p>
            <a:pPr algn="ctr"/>
            <a:r>
              <a:rPr lang="en-US" altLang="en-US" dirty="0"/>
              <a:t>More strengths</a:t>
            </a:r>
          </a:p>
        </p:txBody>
      </p:sp>
      <p:sp>
        <p:nvSpPr>
          <p:cNvPr id="22531" name="Content Placeholder 2">
            <a:extLst>
              <a:ext uri="{FF2B5EF4-FFF2-40B4-BE49-F238E27FC236}">
                <a16:creationId xmlns:a16="http://schemas.microsoft.com/office/drawing/2014/main" id="{47EC10FB-2236-20A1-F5BF-D4B8C78527FD}"/>
              </a:ext>
            </a:extLst>
          </p:cNvPr>
          <p:cNvSpPr>
            <a:spLocks noGrp="1" noChangeArrowheads="1"/>
          </p:cNvSpPr>
          <p:nvPr>
            <p:ph idx="1"/>
          </p:nvPr>
        </p:nvSpPr>
        <p:spPr>
          <a:xfrm>
            <a:off x="649923" y="1218111"/>
            <a:ext cx="9220200" cy="3756025"/>
          </a:xfrm>
        </p:spPr>
        <p:txBody>
          <a:bodyPr/>
          <a:lstStyle/>
          <a:p>
            <a:pPr>
              <a:lnSpc>
                <a:spcPct val="150000"/>
              </a:lnSpc>
              <a:spcBef>
                <a:spcPts val="500"/>
              </a:spcBef>
              <a:spcAft>
                <a:spcPts val="500"/>
              </a:spcAft>
            </a:pPr>
            <a:r>
              <a:rPr lang="en-GB" sz="2000" kern="100" dirty="0">
                <a:effectLst/>
                <a:ea typeface="Calibri" panose="020F0502020204030204" pitchFamily="34" charset="0"/>
                <a:cs typeface="Times New Roman" panose="02020603050405020304" pitchFamily="18" charset="0"/>
              </a:rPr>
              <a:t>Instructions are easy to follow and unambiguous, and administration and scoring are straightforward</a:t>
            </a:r>
          </a:p>
          <a:p>
            <a:pPr>
              <a:lnSpc>
                <a:spcPct val="150000"/>
              </a:lnSpc>
              <a:spcBef>
                <a:spcPts val="500"/>
              </a:spcBef>
              <a:spcAft>
                <a:spcPts val="500"/>
              </a:spcAft>
            </a:pPr>
            <a:r>
              <a:rPr lang="en-GB" sz="2000" kern="100" dirty="0">
                <a:effectLst/>
                <a:ea typeface="Calibri" panose="020F0502020204030204" pitchFamily="34" charset="0"/>
                <a:cs typeface="Times New Roman" panose="02020603050405020304" pitchFamily="18" charset="0"/>
              </a:rPr>
              <a:t>Stimuli books are large and well presented.</a:t>
            </a:r>
          </a:p>
          <a:p>
            <a:pPr>
              <a:lnSpc>
                <a:spcPct val="150000"/>
              </a:lnSpc>
              <a:spcBef>
                <a:spcPts val="500"/>
              </a:spcBef>
              <a:spcAft>
                <a:spcPts val="500"/>
              </a:spcAft>
            </a:pPr>
            <a:r>
              <a:rPr lang="en-GB" sz="2000" kern="100" dirty="0">
                <a:effectLst/>
                <a:ea typeface="Calibri" panose="020F0502020204030204" pitchFamily="34" charset="0"/>
                <a:cs typeface="Times New Roman" panose="02020603050405020304" pitchFamily="18" charset="0"/>
              </a:rPr>
              <a:t>Considerable assistance is given with identifying variations within the profile and evaluating whether those variations are clinically significant</a:t>
            </a:r>
            <a:r>
              <a:rPr lang="en-GB" sz="1800" kern="100" dirty="0">
                <a:effectLst/>
                <a:ea typeface="Calibri" panose="020F0502020204030204" pitchFamily="34" charset="0"/>
                <a:cs typeface="Times New Roman" panose="02020603050405020304" pitchFamily="18" charset="0"/>
              </a:rPr>
              <a:t>.</a:t>
            </a:r>
          </a:p>
          <a:p>
            <a:pPr marL="0" indent="0" eaLnBrk="1" hangingPunct="1">
              <a:buNone/>
            </a:pPr>
            <a:endParaRPr lang="en-US" altLang="en-US" dirty="0"/>
          </a:p>
        </p:txBody>
      </p:sp>
      <p:pic>
        <p:nvPicPr>
          <p:cNvPr id="22532" name="Picture 3" descr="A blue and black logo&#10;&#10;Description automatically generated">
            <a:extLst>
              <a:ext uri="{FF2B5EF4-FFF2-40B4-BE49-F238E27FC236}">
                <a16:creationId xmlns:a16="http://schemas.microsoft.com/office/drawing/2014/main" id="{92368E46-7E63-4A7B-6A35-20D23E45D6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B01FDE32-6D6E-0C34-082A-B04F878658CE}"/>
              </a:ext>
            </a:extLst>
          </p:cNvPr>
          <p:cNvSpPr>
            <a:spLocks noGrp="1" noChangeArrowheads="1"/>
          </p:cNvSpPr>
          <p:nvPr>
            <p:ph type="title"/>
          </p:nvPr>
        </p:nvSpPr>
        <p:spPr>
          <a:xfrm>
            <a:off x="446088" y="161972"/>
            <a:ext cx="8596312" cy="902652"/>
          </a:xfrm>
        </p:spPr>
        <p:txBody>
          <a:bodyPr/>
          <a:lstStyle/>
          <a:p>
            <a:pPr algn="ctr" eaLnBrk="1" hangingPunct="1"/>
            <a:r>
              <a:rPr lang="en-US" altLang="en-US" dirty="0"/>
              <a:t>Issues for examiners to consider</a:t>
            </a:r>
          </a:p>
        </p:txBody>
      </p:sp>
      <p:sp>
        <p:nvSpPr>
          <p:cNvPr id="23555" name="Content Placeholder 2">
            <a:extLst>
              <a:ext uri="{FF2B5EF4-FFF2-40B4-BE49-F238E27FC236}">
                <a16:creationId xmlns:a16="http://schemas.microsoft.com/office/drawing/2014/main" id="{75ABA9B9-0F13-6959-FDE0-E2EFB92ABDB0}"/>
              </a:ext>
            </a:extLst>
          </p:cNvPr>
          <p:cNvSpPr>
            <a:spLocks noGrp="1" noChangeArrowheads="1"/>
          </p:cNvSpPr>
          <p:nvPr>
            <p:ph idx="1"/>
          </p:nvPr>
        </p:nvSpPr>
        <p:spPr>
          <a:xfrm>
            <a:off x="278331" y="700127"/>
            <a:ext cx="9419136" cy="5028792"/>
          </a:xfrm>
        </p:spPr>
        <p:txBody>
          <a:bodyPr/>
          <a:lstStyle/>
          <a:p>
            <a:pPr algn="just">
              <a:lnSpc>
                <a:spcPct val="150000"/>
              </a:lnSpc>
            </a:pPr>
            <a:r>
              <a:rPr lang="en-GB" sz="2000" dirty="0">
                <a:effectLst/>
                <a:ea typeface="Calibri" panose="020F0502020204030204" pitchFamily="34" charset="0"/>
              </a:rPr>
              <a:t>CAS2 takes a very different approach to traditional IQ and attainment testing. Although many of the subtests are similar, the way they are defined and interpreted is different. Consequently, the composites and subtests do not automatically fit under the subheadings within SASC’s Report Format. Professionals transferring to using CAS2 will need training in its approach</a:t>
            </a:r>
            <a:endParaRPr lang="en-GB" sz="2000" dirty="0"/>
          </a:p>
          <a:p>
            <a:pPr algn="just">
              <a:lnSpc>
                <a:spcPct val="150000"/>
              </a:lnSpc>
              <a:spcAft>
                <a:spcPts val="800"/>
              </a:spcAft>
            </a:pPr>
            <a:r>
              <a:rPr lang="en-GB" sz="2000" dirty="0">
                <a:effectLst/>
                <a:ea typeface="Calibri" panose="020F0502020204030204" pitchFamily="34" charset="0"/>
                <a:cs typeface="Times New Roman" panose="02020603050405020304" pitchFamily="18" charset="0"/>
              </a:rPr>
              <a:t>For the purposes of a diagnostic assessment of SpLD CAS2 would need to be supplemented  with tests of phonological awareness and receptive vocabulary, as well as the normal range of attainment tests.</a:t>
            </a:r>
          </a:p>
          <a:p>
            <a:pPr algn="just">
              <a:lnSpc>
                <a:spcPct val="150000"/>
              </a:lnSpc>
            </a:pPr>
            <a:r>
              <a:rPr lang="en-GB" sz="2000" dirty="0">
                <a:effectLst/>
                <a:ea typeface="Calibri" panose="020F0502020204030204" pitchFamily="34" charset="0"/>
              </a:rPr>
              <a:t>The battery is only standardised up to 18 years 11 months. It is not, therefore, suitable for use with adults.</a:t>
            </a:r>
            <a:endParaRPr lang="en-US" altLang="en-US" sz="2000" dirty="0"/>
          </a:p>
        </p:txBody>
      </p:sp>
      <p:pic>
        <p:nvPicPr>
          <p:cNvPr id="23556" name="Picture 3" descr="A blue and black logo&#10;&#10;Description automatically generated">
            <a:extLst>
              <a:ext uri="{FF2B5EF4-FFF2-40B4-BE49-F238E27FC236}">
                <a16:creationId xmlns:a16="http://schemas.microsoft.com/office/drawing/2014/main" id="{B9357125-FFE0-DA61-A527-D28F18B77D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3177" y="5713867"/>
            <a:ext cx="3085942" cy="10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80" name="Picture 3" descr="A blue and black logo&#10;&#10;Description automatically generated">
            <a:extLst>
              <a:ext uri="{FF2B5EF4-FFF2-40B4-BE49-F238E27FC236}">
                <a16:creationId xmlns:a16="http://schemas.microsoft.com/office/drawing/2014/main" id="{17076B9B-DB55-EDDE-F40C-93B7A9A87A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Essentials of CAS2 Assessment (Essentials of Psychological Assessment) -  Kindle edition by Naglieri, Jack A., Otero, Tulio M.. Health, Fitness &amp;  Dieting Kindle eBooks @ Amazon.com.">
            <a:extLst>
              <a:ext uri="{FF2B5EF4-FFF2-40B4-BE49-F238E27FC236}">
                <a16:creationId xmlns:a16="http://schemas.microsoft.com/office/drawing/2014/main" id="{EA6CF016-F56E-58A5-F764-28F15A2ED1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8678" y="261000"/>
            <a:ext cx="4086720" cy="6336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AEEDF-7CCA-420C-AA81-2D5B4B0BA98F}"/>
              </a:ext>
            </a:extLst>
          </p:cNvPr>
          <p:cNvSpPr>
            <a:spLocks noGrp="1"/>
          </p:cNvSpPr>
          <p:nvPr>
            <p:ph type="title"/>
          </p:nvPr>
        </p:nvSpPr>
        <p:spPr>
          <a:xfrm>
            <a:off x="-65314" y="193163"/>
            <a:ext cx="8863104" cy="814711"/>
          </a:xfrm>
        </p:spPr>
        <p:txBody>
          <a:bodyPr anchor="b">
            <a:normAutofit/>
          </a:bodyPr>
          <a:lstStyle/>
          <a:p>
            <a:pPr algn="ctr"/>
            <a:r>
              <a:rPr lang="en-GB" dirty="0"/>
              <a:t>Finally……</a:t>
            </a:r>
          </a:p>
        </p:txBody>
      </p:sp>
      <p:pic>
        <p:nvPicPr>
          <p:cNvPr id="2050" name="Picture 2" descr="Free Free Cliparts Question, Download Free Clip Art, Free Clip Art ...">
            <a:extLst>
              <a:ext uri="{FF2B5EF4-FFF2-40B4-BE49-F238E27FC236}">
                <a16:creationId xmlns:a16="http://schemas.microsoft.com/office/drawing/2014/main" id="{13A83674-D93D-410E-9BC6-267796B6449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58550" y="1111699"/>
            <a:ext cx="2458066" cy="3277421"/>
          </a:xfrm>
          <a:prstGeom prst="rect">
            <a:avLst/>
          </a:prstGeom>
          <a:solidFill>
            <a:srgbClr val="FFFFFF"/>
          </a:solidFill>
        </p:spPr>
      </p:pic>
      <p:sp>
        <p:nvSpPr>
          <p:cNvPr id="8" name="Content Placeholder 7">
            <a:extLst>
              <a:ext uri="{FF2B5EF4-FFF2-40B4-BE49-F238E27FC236}">
                <a16:creationId xmlns:a16="http://schemas.microsoft.com/office/drawing/2014/main" id="{81E3F2D4-EE66-440D-A33B-F11601E14E45}"/>
              </a:ext>
            </a:extLst>
          </p:cNvPr>
          <p:cNvSpPr>
            <a:spLocks noGrp="1"/>
          </p:cNvSpPr>
          <p:nvPr>
            <p:ph sz="half" idx="2"/>
          </p:nvPr>
        </p:nvSpPr>
        <p:spPr>
          <a:xfrm>
            <a:off x="3116616" y="1007874"/>
            <a:ext cx="6073929" cy="4585333"/>
          </a:xfrm>
        </p:spPr>
        <p:txBody>
          <a:bodyPr>
            <a:normAutofit/>
          </a:bodyPr>
          <a:lstStyle/>
          <a:p>
            <a:pPr algn="just">
              <a:lnSpc>
                <a:spcPct val="250000"/>
              </a:lnSpc>
              <a:buFont typeface="Arial" panose="020B0604020202020204" pitchFamily="34" charset="0"/>
              <a:buChar char="•"/>
            </a:pPr>
            <a:r>
              <a:rPr lang="en-GB" sz="3200" dirty="0"/>
              <a:t>Questions?</a:t>
            </a:r>
          </a:p>
          <a:p>
            <a:pPr algn="just">
              <a:lnSpc>
                <a:spcPct val="250000"/>
              </a:lnSpc>
              <a:buFont typeface="Arial" panose="020B0604020202020204" pitchFamily="34" charset="0"/>
              <a:buChar char="•"/>
            </a:pPr>
            <a:r>
              <a:rPr lang="en-GB" sz="3200" dirty="0"/>
              <a:t>Comments?</a:t>
            </a:r>
          </a:p>
          <a:p>
            <a:pPr algn="just">
              <a:lnSpc>
                <a:spcPct val="250000"/>
              </a:lnSpc>
              <a:buFont typeface="Arial" panose="020B0604020202020204" pitchFamily="34" charset="0"/>
              <a:buChar char="•"/>
            </a:pPr>
            <a:r>
              <a:rPr lang="en-GB" sz="3200" dirty="0"/>
              <a:t>Feedback?</a:t>
            </a:r>
          </a:p>
          <a:p>
            <a:pPr marL="0" indent="0" algn="just">
              <a:buNone/>
            </a:pPr>
            <a:endParaRPr lang="en-GB" sz="3200" dirty="0"/>
          </a:p>
          <a:p>
            <a:pPr marL="0" indent="0">
              <a:buNone/>
            </a:pPr>
            <a:endParaRPr lang="en-GB" dirty="0"/>
          </a:p>
          <a:p>
            <a:pPr>
              <a:buFont typeface="Wingdings" panose="05000000000000000000" pitchFamily="2" charset="2"/>
              <a:buChar char="Ø"/>
            </a:pPr>
            <a:endParaRPr lang="en-GB" dirty="0"/>
          </a:p>
          <a:p>
            <a:pPr marL="0" indent="0">
              <a:buNone/>
            </a:pPr>
            <a:endParaRPr lang="en-GB" dirty="0"/>
          </a:p>
          <a:p>
            <a:pPr>
              <a:buFont typeface="Wingdings" panose="05000000000000000000" pitchFamily="2" charset="2"/>
              <a:buChar char="Ø"/>
            </a:pPr>
            <a:endParaRPr lang="en-GB" dirty="0"/>
          </a:p>
        </p:txBody>
      </p:sp>
      <p:pic>
        <p:nvPicPr>
          <p:cNvPr id="4" name="Picture 3" descr="Feedback Stock Illustrations – 127,565 Feedback Stock Illustrations,  Vectors &amp; Clipart - Dreamstime">
            <a:extLst>
              <a:ext uri="{FF2B5EF4-FFF2-40B4-BE49-F238E27FC236}">
                <a16:creationId xmlns:a16="http://schemas.microsoft.com/office/drawing/2014/main" id="{86C94810-5CB2-EF5A-3754-41DF55394469}"/>
              </a:ext>
            </a:extLst>
          </p:cNvPr>
          <p:cNvPicPr>
            <a:picLocks noChangeAspect="1"/>
          </p:cNvPicPr>
          <p:nvPr/>
        </p:nvPicPr>
        <p:blipFill rotWithShape="1">
          <a:blip r:embed="rId4">
            <a:extLst>
              <a:ext uri="{28A0092B-C50C-407E-A947-70E740481C1C}">
                <a14:useLocalDpi xmlns:a14="http://schemas.microsoft.com/office/drawing/2010/main" val="0"/>
              </a:ext>
            </a:extLst>
          </a:blip>
          <a:srcRect b="9465"/>
          <a:stretch/>
        </p:blipFill>
        <p:spPr bwMode="auto">
          <a:xfrm>
            <a:off x="6046981" y="1007874"/>
            <a:ext cx="3309484" cy="3204000"/>
          </a:xfrm>
          <a:prstGeom prst="rect">
            <a:avLst/>
          </a:prstGeom>
          <a:noFill/>
          <a:ln>
            <a:noFill/>
          </a:ln>
          <a:extLst>
            <a:ext uri="{53640926-AAD7-44D8-BBD7-CCE9431645EC}">
              <a14:shadowObscured xmlns:a14="http://schemas.microsoft.com/office/drawing/2010/main"/>
            </a:ext>
          </a:extLst>
        </p:spPr>
      </p:pic>
      <p:sp>
        <p:nvSpPr>
          <p:cNvPr id="3" name="TextBox 2">
            <a:extLst>
              <a:ext uri="{FF2B5EF4-FFF2-40B4-BE49-F238E27FC236}">
                <a16:creationId xmlns:a16="http://schemas.microsoft.com/office/drawing/2014/main" id="{7EE8DBEF-C05C-65AB-1163-E6569E24297D}"/>
              </a:ext>
            </a:extLst>
          </p:cNvPr>
          <p:cNvSpPr txBox="1"/>
          <p:nvPr/>
        </p:nvSpPr>
        <p:spPr>
          <a:xfrm>
            <a:off x="658550" y="5026585"/>
            <a:ext cx="9700296" cy="461665"/>
          </a:xfrm>
          <a:prstGeom prst="rect">
            <a:avLst/>
          </a:prstGeom>
          <a:noFill/>
        </p:spPr>
        <p:txBody>
          <a:bodyPr wrap="square" rtlCol="0">
            <a:spAutoFit/>
          </a:bodyPr>
          <a:lstStyle/>
          <a:p>
            <a:r>
              <a:rPr lang="en-GB" sz="2400" dirty="0"/>
              <a:t>The Hogrefe panel of experts will participate in the Q and A session</a:t>
            </a:r>
          </a:p>
        </p:txBody>
      </p:sp>
      <p:pic>
        <p:nvPicPr>
          <p:cNvPr id="5" name="Picture 3" descr="A blue and black logo&#10;&#10;Description automatically generated">
            <a:extLst>
              <a:ext uri="{FF2B5EF4-FFF2-40B4-BE49-F238E27FC236}">
                <a16:creationId xmlns:a16="http://schemas.microsoft.com/office/drawing/2014/main" id="{08FFEC90-7576-4365-931F-D2BAEBBD118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54965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2" name="Picture 3" descr="A blue and black logo&#10;&#10;Description automatically generated">
            <a:extLst>
              <a:ext uri="{FF2B5EF4-FFF2-40B4-BE49-F238E27FC236}">
                <a16:creationId xmlns:a16="http://schemas.microsoft.com/office/drawing/2014/main" id="{E035C320-5A37-DE04-70A7-AF85C4B828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Content Placeholder 1" descr="A close up of a implement&#10;&#10;Description automatically generated">
            <a:extLst>
              <a:ext uri="{FF2B5EF4-FFF2-40B4-BE49-F238E27FC236}">
                <a16:creationId xmlns:a16="http://schemas.microsoft.com/office/drawing/2014/main" id="{8D23391A-031A-A100-E26E-C5904C853EC4}"/>
              </a:ext>
            </a:extLst>
          </p:cNvPr>
          <p:cNvPicPr>
            <a:picLocks noGrp="1" noChangeAspect="1"/>
          </p:cNvPicPr>
          <p:nvPr>
            <p:ph idx="1"/>
          </p:nvPr>
        </p:nvPicPr>
        <p:blipFill>
          <a:blip r:embed="rId4"/>
          <a:stretch>
            <a:fillRect/>
          </a:stretch>
        </p:blipFill>
        <p:spPr>
          <a:xfrm>
            <a:off x="1961068" y="882560"/>
            <a:ext cx="6946913" cy="4644000"/>
          </a:xfrm>
          <a:prstGeom prst="rect">
            <a:avLst/>
          </a:prstGeom>
        </p:spPr>
      </p:pic>
      <p:sp>
        <p:nvSpPr>
          <p:cNvPr id="3" name="TextBox 2">
            <a:extLst>
              <a:ext uri="{FF2B5EF4-FFF2-40B4-BE49-F238E27FC236}">
                <a16:creationId xmlns:a16="http://schemas.microsoft.com/office/drawing/2014/main" id="{32EF240A-2238-BF5D-D2FA-E0C053BC511D}"/>
              </a:ext>
            </a:extLst>
          </p:cNvPr>
          <p:cNvSpPr txBox="1"/>
          <p:nvPr/>
        </p:nvSpPr>
        <p:spPr>
          <a:xfrm>
            <a:off x="3742509" y="5417550"/>
            <a:ext cx="4983480" cy="400110"/>
          </a:xfrm>
          <a:prstGeom prst="rect">
            <a:avLst/>
          </a:prstGeom>
          <a:noFill/>
        </p:spPr>
        <p:txBody>
          <a:bodyPr wrap="square">
            <a:spAutoFit/>
          </a:bodyPr>
          <a:lstStyle/>
          <a:p>
            <a:r>
              <a:rPr lang="en-GB" sz="2000" dirty="0">
                <a:hlinkClick r:id="rId5"/>
              </a:rPr>
              <a:t>cas2-guidance-jan-2024.pdf (sasc.org.uk</a:t>
            </a:r>
            <a:r>
              <a:rPr lang="en-GB" dirty="0">
                <a:hlinkClick r:id="rId5"/>
              </a:rPr>
              <a:t>)</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FC788545-E364-BCB5-8D0F-BBFBE14DEB90}"/>
              </a:ext>
            </a:extLst>
          </p:cNvPr>
          <p:cNvSpPr>
            <a:spLocks noGrp="1" noChangeArrowheads="1"/>
          </p:cNvSpPr>
          <p:nvPr>
            <p:ph type="title"/>
          </p:nvPr>
        </p:nvSpPr>
        <p:spPr>
          <a:xfrm>
            <a:off x="511403" y="135846"/>
            <a:ext cx="8596312" cy="915715"/>
          </a:xfrm>
        </p:spPr>
        <p:txBody>
          <a:bodyPr/>
          <a:lstStyle/>
          <a:p>
            <a:pPr algn="ctr" eaLnBrk="1" hangingPunct="1"/>
            <a:r>
              <a:rPr lang="en-US" altLang="en-US" dirty="0"/>
              <a:t>Who can use the CAS?</a:t>
            </a:r>
          </a:p>
        </p:txBody>
      </p:sp>
      <p:sp>
        <p:nvSpPr>
          <p:cNvPr id="10243" name="Content Placeholder 2">
            <a:extLst>
              <a:ext uri="{FF2B5EF4-FFF2-40B4-BE49-F238E27FC236}">
                <a16:creationId xmlns:a16="http://schemas.microsoft.com/office/drawing/2014/main" id="{10845C02-48C2-3CFF-3F3E-F21B25A451ED}"/>
              </a:ext>
            </a:extLst>
          </p:cNvPr>
          <p:cNvSpPr>
            <a:spLocks noGrp="1" noChangeArrowheads="1"/>
          </p:cNvSpPr>
          <p:nvPr>
            <p:ph idx="1"/>
          </p:nvPr>
        </p:nvSpPr>
        <p:spPr>
          <a:xfrm>
            <a:off x="511403" y="947873"/>
            <a:ext cx="9220200" cy="3756025"/>
          </a:xfrm>
        </p:spPr>
        <p:txBody>
          <a:bodyPr/>
          <a:lstStyle/>
          <a:p>
            <a:pPr marL="0" indent="0" algn="just">
              <a:lnSpc>
                <a:spcPct val="150000"/>
              </a:lnSpc>
              <a:spcBef>
                <a:spcPts val="600"/>
              </a:spcBef>
              <a:buNone/>
            </a:pPr>
            <a:r>
              <a:rPr lang="en-US" altLang="en-US" sz="2000" dirty="0"/>
              <a:t>Qualification level 2, which the publisher describes as follows: </a:t>
            </a:r>
          </a:p>
          <a:p>
            <a:pPr marL="358775" indent="0" algn="just">
              <a:lnSpc>
                <a:spcPct val="150000"/>
              </a:lnSpc>
              <a:spcBef>
                <a:spcPts val="600"/>
              </a:spcBef>
              <a:buNone/>
              <a:tabLst>
                <a:tab pos="8609013" algn="l"/>
              </a:tabLst>
            </a:pPr>
            <a:r>
              <a:rPr lang="en-US" altLang="en-US" sz="2000" dirty="0"/>
              <a:t>‘I</a:t>
            </a:r>
            <a:r>
              <a:rPr lang="en-GB" sz="2000" i="1" dirty="0">
                <a:solidFill>
                  <a:srgbClr val="000000"/>
                </a:solidFill>
                <a:effectLst/>
                <a:highlight>
                  <a:srgbClr val="FFFFFF"/>
                </a:highlight>
              </a:rPr>
              <a:t>n order to be qualified at level 2 you must have: </a:t>
            </a:r>
            <a:r>
              <a:rPr lang="en-GB" sz="2000" b="0" i="1" dirty="0">
                <a:solidFill>
                  <a:srgbClr val="000000"/>
                </a:solidFill>
                <a:effectLst/>
                <a:highlight>
                  <a:srgbClr val="FFFFFF"/>
                </a:highlight>
              </a:rPr>
              <a:t>certified training and experience in a relevant discipline (e.g. clinical psychology, counselling psychology or speech and language therapy); membership of a professional organisation appropriate to the focus of the test; and/or evidence of competence in the use of psychological tests.’</a:t>
            </a:r>
          </a:p>
          <a:p>
            <a:pPr marL="0" indent="0" eaLnBrk="1" hangingPunct="1">
              <a:buNone/>
            </a:pPr>
            <a:endParaRPr lang="en-US" altLang="en-US" dirty="0"/>
          </a:p>
        </p:txBody>
      </p:sp>
      <p:pic>
        <p:nvPicPr>
          <p:cNvPr id="10244" name="Picture 3" descr="A blue and black logo&#10;&#10;Description automatically generated">
            <a:extLst>
              <a:ext uri="{FF2B5EF4-FFF2-40B4-BE49-F238E27FC236}">
                <a16:creationId xmlns:a16="http://schemas.microsoft.com/office/drawing/2014/main" id="{5B9BB06B-FC7F-FBED-FDC5-5C2B92731C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4605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FC788545-E364-BCB5-8D0F-BBFBE14DEB90}"/>
              </a:ext>
            </a:extLst>
          </p:cNvPr>
          <p:cNvSpPr>
            <a:spLocks noGrp="1" noChangeArrowheads="1"/>
          </p:cNvSpPr>
          <p:nvPr>
            <p:ph type="title"/>
          </p:nvPr>
        </p:nvSpPr>
        <p:spPr>
          <a:xfrm>
            <a:off x="511403" y="135846"/>
            <a:ext cx="8596312" cy="915715"/>
          </a:xfrm>
        </p:spPr>
        <p:txBody>
          <a:bodyPr/>
          <a:lstStyle/>
          <a:p>
            <a:pPr algn="ctr" eaLnBrk="1" hangingPunct="1"/>
            <a:r>
              <a:rPr lang="en-US" altLang="en-US" dirty="0"/>
              <a:t>What’s in the bag?</a:t>
            </a:r>
          </a:p>
        </p:txBody>
      </p:sp>
      <p:sp>
        <p:nvSpPr>
          <p:cNvPr id="10243" name="Content Placeholder 2">
            <a:extLst>
              <a:ext uri="{FF2B5EF4-FFF2-40B4-BE49-F238E27FC236}">
                <a16:creationId xmlns:a16="http://schemas.microsoft.com/office/drawing/2014/main" id="{10845C02-48C2-3CFF-3F3E-F21B25A451ED}"/>
              </a:ext>
            </a:extLst>
          </p:cNvPr>
          <p:cNvSpPr>
            <a:spLocks noGrp="1" noChangeArrowheads="1"/>
          </p:cNvSpPr>
          <p:nvPr>
            <p:ph idx="1"/>
          </p:nvPr>
        </p:nvSpPr>
        <p:spPr>
          <a:xfrm>
            <a:off x="511403" y="947873"/>
            <a:ext cx="9220200" cy="4473213"/>
          </a:xfrm>
        </p:spPr>
        <p:txBody>
          <a:bodyPr/>
          <a:lstStyle/>
          <a:p>
            <a:pPr marL="0" indent="0" eaLnBrk="1" hangingPunct="1">
              <a:buNone/>
            </a:pPr>
            <a:endParaRPr lang="en-US" altLang="en-US" dirty="0"/>
          </a:p>
          <a:p>
            <a:pPr marL="0" indent="0" eaLnBrk="1" hangingPunct="1">
              <a:buNone/>
            </a:pPr>
            <a:endParaRPr lang="en-US" altLang="en-US" dirty="0"/>
          </a:p>
          <a:p>
            <a:pPr marL="0" indent="0" eaLnBrk="1" hangingPunct="1">
              <a:buNone/>
            </a:pPr>
            <a:endParaRPr lang="en-US" altLang="en-US" dirty="0"/>
          </a:p>
          <a:p>
            <a:pPr marL="0" indent="0" eaLnBrk="1" hangingPunct="1">
              <a:buNone/>
            </a:pPr>
            <a:endParaRPr lang="en-US" altLang="en-US" dirty="0"/>
          </a:p>
          <a:p>
            <a:pPr marL="0" indent="0" eaLnBrk="1" hangingPunct="1">
              <a:buNone/>
            </a:pPr>
            <a:endParaRPr lang="en-US" altLang="en-US" dirty="0"/>
          </a:p>
          <a:p>
            <a:pPr marL="0" indent="0" eaLnBrk="1" hangingPunct="1">
              <a:buNone/>
            </a:pPr>
            <a:endParaRPr lang="en-US" altLang="en-US" dirty="0"/>
          </a:p>
          <a:p>
            <a:pPr marL="0" indent="0" eaLnBrk="1" hangingPunct="1">
              <a:buNone/>
            </a:pPr>
            <a:endParaRPr lang="en-US" altLang="en-US" dirty="0"/>
          </a:p>
          <a:p>
            <a:pPr marL="0" indent="0" eaLnBrk="1" hangingPunct="1">
              <a:buNone/>
            </a:pPr>
            <a:endParaRPr lang="en-US" altLang="en-US" dirty="0"/>
          </a:p>
          <a:p>
            <a:pPr marL="0" indent="0" eaLnBrk="1" hangingPunct="1">
              <a:buNone/>
            </a:pPr>
            <a:endParaRPr lang="en-US" altLang="en-US" dirty="0"/>
          </a:p>
          <a:p>
            <a:pPr marL="0" indent="0" eaLnBrk="1" hangingPunct="1">
              <a:buNone/>
            </a:pPr>
            <a:endParaRPr lang="en-US" altLang="en-US" dirty="0"/>
          </a:p>
        </p:txBody>
      </p:sp>
      <p:pic>
        <p:nvPicPr>
          <p:cNvPr id="10244" name="Picture 3" descr="A blue and black logo&#10;&#10;Description automatically generated">
            <a:extLst>
              <a:ext uri="{FF2B5EF4-FFF2-40B4-BE49-F238E27FC236}">
                <a16:creationId xmlns:a16="http://schemas.microsoft.com/office/drawing/2014/main" id="{5B9BB06B-FC7F-FBED-FDC5-5C2B92731C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DF4AEE78-2B53-0509-E99B-4072CB8B4DBF}"/>
              </a:ext>
            </a:extLst>
          </p:cNvPr>
          <p:cNvSpPr txBox="1"/>
          <p:nvPr/>
        </p:nvSpPr>
        <p:spPr>
          <a:xfrm>
            <a:off x="385355" y="866895"/>
            <a:ext cx="8804366" cy="4499117"/>
          </a:xfrm>
          <a:prstGeom prst="rect">
            <a:avLst/>
          </a:prstGeom>
          <a:noFill/>
        </p:spPr>
        <p:txBody>
          <a:bodyPr wrap="square" rtlCol="0">
            <a:spAutoFit/>
          </a:bodyPr>
          <a:lstStyle/>
          <a:p>
            <a:pPr algn="just">
              <a:lnSpc>
                <a:spcPct val="150000"/>
              </a:lnSpc>
              <a:spcAft>
                <a:spcPts val="800"/>
              </a:spcAft>
            </a:pPr>
            <a:r>
              <a:rPr lang="en-GB" sz="1800" i="0" dirty="0">
                <a:effectLst/>
                <a:latin typeface="+mn-lt"/>
                <a:ea typeface="Calibri" panose="020F0502020204030204" pitchFamily="34" charset="0"/>
              </a:rPr>
              <a:t>Interpretative and Technical Manual</a:t>
            </a:r>
            <a:endParaRPr lang="en-GB" sz="1800" i="1" dirty="0">
              <a:effectLst/>
              <a:latin typeface="+mn-lt"/>
              <a:ea typeface="Calibri" panose="020F0502020204030204" pitchFamily="34" charset="0"/>
            </a:endParaRPr>
          </a:p>
          <a:p>
            <a:pPr algn="just">
              <a:lnSpc>
                <a:spcPct val="150000"/>
              </a:lnSpc>
              <a:spcAft>
                <a:spcPts val="800"/>
              </a:spcAft>
            </a:pPr>
            <a:r>
              <a:rPr lang="en-GB" sz="1800" i="0" dirty="0">
                <a:effectLst/>
                <a:latin typeface="+mn-lt"/>
                <a:ea typeface="Calibri" panose="020F0502020204030204" pitchFamily="34" charset="0"/>
              </a:rPr>
              <a:t>Administration and Scoring Manual</a:t>
            </a:r>
            <a:endParaRPr lang="en-GB" sz="1800" i="1" dirty="0">
              <a:effectLst/>
              <a:latin typeface="+mn-lt"/>
              <a:ea typeface="Calibri" panose="020F0502020204030204" pitchFamily="34" charset="0"/>
            </a:endParaRPr>
          </a:p>
          <a:p>
            <a:pPr algn="just">
              <a:lnSpc>
                <a:spcPct val="150000"/>
              </a:lnSpc>
              <a:spcAft>
                <a:spcPts val="800"/>
              </a:spcAft>
            </a:pPr>
            <a:r>
              <a:rPr lang="en-GB" sz="1800" i="0" dirty="0">
                <a:effectLst/>
                <a:latin typeface="+mn-lt"/>
                <a:ea typeface="Calibri" panose="020F0502020204030204" pitchFamily="34" charset="0"/>
              </a:rPr>
              <a:t>3 Stimulus Books</a:t>
            </a:r>
            <a:endParaRPr lang="en-GB" sz="1800" i="1" dirty="0">
              <a:effectLst/>
              <a:latin typeface="+mn-lt"/>
              <a:ea typeface="Calibri" panose="020F0502020204030204" pitchFamily="34" charset="0"/>
            </a:endParaRPr>
          </a:p>
          <a:p>
            <a:pPr algn="just">
              <a:lnSpc>
                <a:spcPct val="150000"/>
              </a:lnSpc>
              <a:spcAft>
                <a:spcPts val="800"/>
              </a:spcAft>
            </a:pPr>
            <a:r>
              <a:rPr lang="en-GB" sz="1800" i="0" dirty="0">
                <a:effectLst/>
                <a:latin typeface="+mn-lt"/>
                <a:ea typeface="Calibri" panose="020F0502020204030204" pitchFamily="34" charset="0"/>
              </a:rPr>
              <a:t>Child Response Booklets (for ages 5-7 and another for ages 8-18)</a:t>
            </a:r>
            <a:endParaRPr lang="en-GB" sz="1800" i="1" dirty="0">
              <a:effectLst/>
              <a:latin typeface="+mn-lt"/>
              <a:ea typeface="Calibri" panose="020F0502020204030204" pitchFamily="34" charset="0"/>
            </a:endParaRPr>
          </a:p>
          <a:p>
            <a:pPr algn="just">
              <a:lnSpc>
                <a:spcPct val="150000"/>
              </a:lnSpc>
              <a:spcAft>
                <a:spcPts val="800"/>
              </a:spcAft>
            </a:pPr>
            <a:r>
              <a:rPr lang="en-GB" sz="1800" i="0" dirty="0">
                <a:effectLst/>
                <a:latin typeface="+mn-lt"/>
                <a:ea typeface="Calibri" panose="020F0502020204030204" pitchFamily="34" charset="0"/>
              </a:rPr>
              <a:t>Figure Memory Response Booklet</a:t>
            </a:r>
            <a:endParaRPr lang="en-GB" sz="1800" i="1" dirty="0">
              <a:effectLst/>
              <a:latin typeface="+mn-lt"/>
              <a:ea typeface="Calibri" panose="020F0502020204030204" pitchFamily="34" charset="0"/>
            </a:endParaRPr>
          </a:p>
          <a:p>
            <a:pPr algn="just">
              <a:lnSpc>
                <a:spcPct val="150000"/>
              </a:lnSpc>
              <a:spcAft>
                <a:spcPts val="800"/>
              </a:spcAft>
            </a:pPr>
            <a:r>
              <a:rPr lang="en-GB" sz="1800" i="0" dirty="0">
                <a:effectLst/>
                <a:latin typeface="+mn-lt"/>
                <a:ea typeface="Calibri" panose="020F0502020204030204" pitchFamily="34" charset="0"/>
              </a:rPr>
              <a:t>Scoring Template book (for Planned Codes, Planned Number Matching, Number Detection and Receptive Attention)</a:t>
            </a:r>
            <a:endParaRPr lang="en-GB" sz="1800" i="1" dirty="0">
              <a:effectLst/>
              <a:latin typeface="+mn-lt"/>
              <a:ea typeface="Calibri" panose="020F0502020204030204" pitchFamily="34" charset="0"/>
            </a:endParaRPr>
          </a:p>
          <a:p>
            <a:pPr algn="just">
              <a:lnSpc>
                <a:spcPct val="150000"/>
              </a:lnSpc>
              <a:spcAft>
                <a:spcPts val="800"/>
              </a:spcAft>
            </a:pPr>
            <a:r>
              <a:rPr lang="en-GB" sz="1800" i="0" dirty="0">
                <a:effectLst/>
                <a:latin typeface="+mn-lt"/>
                <a:ea typeface="Calibri" panose="020F0502020204030204" pitchFamily="34" charset="0"/>
              </a:rPr>
              <a:t>Examiner Record Form</a:t>
            </a:r>
            <a:endParaRPr lang="en-GB" sz="1800" i="1" dirty="0">
              <a:effectLst/>
              <a:latin typeface="+mn-lt"/>
              <a:ea typeface="Calibri" panose="020F0502020204030204" pitchFamily="34" charset="0"/>
            </a:endParaRPr>
          </a:p>
          <a:p>
            <a:pPr algn="just">
              <a:lnSpc>
                <a:spcPct val="150000"/>
              </a:lnSpc>
            </a:pPr>
            <a:r>
              <a:rPr lang="en-GB" sz="1800" dirty="0">
                <a:effectLst/>
                <a:latin typeface="+mn-lt"/>
                <a:ea typeface="Calibri" panose="020F0502020204030204" pitchFamily="34" charset="0"/>
                <a:cs typeface="Times New Roman" panose="02020603050405020304" pitchFamily="18" charset="0"/>
              </a:rPr>
              <a:t>Speed/Fluency Index Supplement</a:t>
            </a:r>
            <a:endParaRPr lang="en-GB" dirty="0">
              <a:latin typeface="+mn-lt"/>
            </a:endParaRPr>
          </a:p>
        </p:txBody>
      </p:sp>
      <p:pic>
        <p:nvPicPr>
          <p:cNvPr id="3" name="Picture 2" descr="A blue bag with a white label&#10;&#10;Description automatically generated">
            <a:extLst>
              <a:ext uri="{FF2B5EF4-FFF2-40B4-BE49-F238E27FC236}">
                <a16:creationId xmlns:a16="http://schemas.microsoft.com/office/drawing/2014/main" id="{4428BFE9-1117-FF42-0796-A3F99B672634}"/>
              </a:ext>
            </a:extLst>
          </p:cNvPr>
          <p:cNvPicPr>
            <a:picLocks noChangeAspect="1"/>
          </p:cNvPicPr>
          <p:nvPr/>
        </p:nvPicPr>
        <p:blipFill rotWithShape="1">
          <a:blip r:embed="rId4">
            <a:extLst>
              <a:ext uri="{28A0092B-C50C-407E-A947-70E740481C1C}">
                <a14:useLocalDpi xmlns:a14="http://schemas.microsoft.com/office/drawing/2010/main" val="0"/>
              </a:ext>
            </a:extLst>
          </a:blip>
          <a:srcRect l="5622" r="5684" b="3400"/>
          <a:stretch/>
        </p:blipFill>
        <p:spPr bwMode="auto">
          <a:xfrm>
            <a:off x="4809559" y="4108547"/>
            <a:ext cx="3048933" cy="2376000"/>
          </a:xfrm>
          <a:prstGeom prst="rect">
            <a:avLst/>
          </a:prstGeom>
          <a:noFill/>
          <a:ln>
            <a:noFill/>
          </a:ln>
        </p:spPr>
      </p:pic>
    </p:spTree>
    <p:extLst>
      <p:ext uri="{BB962C8B-B14F-4D97-AF65-F5344CB8AC3E}">
        <p14:creationId xmlns:p14="http://schemas.microsoft.com/office/powerpoint/2010/main" val="4119694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0F826DB6-0B04-D578-732F-0BFF586157E9}"/>
              </a:ext>
            </a:extLst>
          </p:cNvPr>
          <p:cNvSpPr>
            <a:spLocks noGrp="1" noChangeArrowheads="1"/>
          </p:cNvSpPr>
          <p:nvPr>
            <p:ph type="title"/>
          </p:nvPr>
        </p:nvSpPr>
        <p:spPr>
          <a:xfrm>
            <a:off x="446088" y="202474"/>
            <a:ext cx="8596312" cy="711927"/>
          </a:xfrm>
        </p:spPr>
        <p:txBody>
          <a:bodyPr/>
          <a:lstStyle/>
          <a:p>
            <a:pPr algn="ctr" eaLnBrk="1" hangingPunct="1"/>
            <a:r>
              <a:rPr lang="en-US" altLang="en-US" dirty="0"/>
              <a:t>Underpinning theory of the CAS</a:t>
            </a:r>
          </a:p>
        </p:txBody>
      </p:sp>
      <p:sp>
        <p:nvSpPr>
          <p:cNvPr id="7171" name="Content Placeholder 2">
            <a:extLst>
              <a:ext uri="{FF2B5EF4-FFF2-40B4-BE49-F238E27FC236}">
                <a16:creationId xmlns:a16="http://schemas.microsoft.com/office/drawing/2014/main" id="{09508F93-EF2D-3FD3-3D34-8F076AA4278F}"/>
              </a:ext>
            </a:extLst>
          </p:cNvPr>
          <p:cNvSpPr>
            <a:spLocks noGrp="1" noChangeArrowheads="1"/>
          </p:cNvSpPr>
          <p:nvPr>
            <p:ph idx="1"/>
          </p:nvPr>
        </p:nvSpPr>
        <p:spPr>
          <a:xfrm>
            <a:off x="284163" y="914401"/>
            <a:ext cx="9220200" cy="4507956"/>
          </a:xfrm>
        </p:spPr>
        <p:txBody>
          <a:bodyPr/>
          <a:lstStyle/>
          <a:p>
            <a:pPr eaLnBrk="1" hangingPunct="1">
              <a:lnSpc>
                <a:spcPct val="150000"/>
              </a:lnSpc>
            </a:pPr>
            <a:r>
              <a:rPr lang="en-US" altLang="en-US" dirty="0"/>
              <a:t>Uses a very different theoretical foundation from that of ‘traditional’ IQ tests</a:t>
            </a:r>
          </a:p>
          <a:p>
            <a:pPr eaLnBrk="1" hangingPunct="1">
              <a:lnSpc>
                <a:spcPct val="150000"/>
              </a:lnSpc>
            </a:pPr>
            <a:r>
              <a:rPr lang="en-US" altLang="en-US" dirty="0"/>
              <a:t>The basic theory is called PASS and is based on the work of Alexander Luria, a Soviet era neuropsychologist</a:t>
            </a:r>
          </a:p>
          <a:p>
            <a:pPr eaLnBrk="1" hangingPunct="1">
              <a:lnSpc>
                <a:spcPct val="150000"/>
              </a:lnSpc>
            </a:pPr>
            <a:r>
              <a:rPr lang="en-US" altLang="en-US" dirty="0"/>
              <a:t>PASS: Planning, Attention, Simultaneous, Successive</a:t>
            </a:r>
          </a:p>
          <a:p>
            <a:pPr eaLnBrk="1" hangingPunct="1">
              <a:lnSpc>
                <a:spcPct val="150000"/>
              </a:lnSpc>
            </a:pPr>
            <a:r>
              <a:rPr lang="en-US" altLang="en-US" dirty="0"/>
              <a:t>The CAS assesses cognitive processes rather than intelligence/IQ</a:t>
            </a:r>
          </a:p>
          <a:p>
            <a:pPr eaLnBrk="1" hangingPunct="1">
              <a:lnSpc>
                <a:spcPct val="150000"/>
              </a:lnSpc>
            </a:pPr>
            <a:r>
              <a:rPr lang="en-US" altLang="en-US" dirty="0"/>
              <a:t>In contrast to the concept of IQ, cognitive processes are viewed as being open to change</a:t>
            </a:r>
          </a:p>
          <a:p>
            <a:pPr eaLnBrk="1" hangingPunct="1">
              <a:lnSpc>
                <a:spcPct val="150000"/>
              </a:lnSpc>
            </a:pPr>
            <a:r>
              <a:rPr lang="en-US" altLang="en-US" dirty="0"/>
              <a:t>The four PASS areas assessed have direct links and relevance to academic attainment</a:t>
            </a:r>
          </a:p>
          <a:p>
            <a:pPr eaLnBrk="1" hangingPunct="1"/>
            <a:endParaRPr lang="en-US" altLang="en-US" dirty="0"/>
          </a:p>
          <a:p>
            <a:pPr eaLnBrk="1" hangingPunct="1"/>
            <a:endParaRPr lang="en-US" altLang="en-US" dirty="0"/>
          </a:p>
        </p:txBody>
      </p:sp>
      <p:pic>
        <p:nvPicPr>
          <p:cNvPr id="7172" name="Picture 3" descr="A blue and black logo&#10;&#10;Description automatically generated">
            <a:extLst>
              <a:ext uri="{FF2B5EF4-FFF2-40B4-BE49-F238E27FC236}">
                <a16:creationId xmlns:a16="http://schemas.microsoft.com/office/drawing/2014/main" id="{48009BA1-138D-5293-E0DF-AE5ED7CDFFB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5314D4B7-1388-322A-E2AD-391D79CC47B7}"/>
              </a:ext>
            </a:extLst>
          </p:cNvPr>
          <p:cNvSpPr>
            <a:spLocks noGrp="1" noChangeArrowheads="1"/>
          </p:cNvSpPr>
          <p:nvPr>
            <p:ph type="title"/>
          </p:nvPr>
        </p:nvSpPr>
        <p:spPr>
          <a:xfrm>
            <a:off x="504871" y="240349"/>
            <a:ext cx="8596312" cy="749250"/>
          </a:xfrm>
        </p:spPr>
        <p:txBody>
          <a:bodyPr/>
          <a:lstStyle/>
          <a:p>
            <a:pPr algn="ctr" eaLnBrk="1" hangingPunct="1"/>
            <a:r>
              <a:rPr lang="en-US" altLang="en-US" dirty="0"/>
              <a:t>PASS theory</a:t>
            </a:r>
          </a:p>
        </p:txBody>
      </p:sp>
      <p:pic>
        <p:nvPicPr>
          <p:cNvPr id="8196" name="Picture 3" descr="A blue and black logo&#10;&#10;Description automatically generated">
            <a:extLst>
              <a:ext uri="{FF2B5EF4-FFF2-40B4-BE49-F238E27FC236}">
                <a16:creationId xmlns:a16="http://schemas.microsoft.com/office/drawing/2014/main" id="{0FAC5E77-01E5-DE34-9919-9B8DD774F8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Content Placeholder 1" descr="PASS Theory &amp; Cognitive Assessment System-2nd Edition">
            <a:extLst>
              <a:ext uri="{FF2B5EF4-FFF2-40B4-BE49-F238E27FC236}">
                <a16:creationId xmlns:a16="http://schemas.microsoft.com/office/drawing/2014/main" id="{54F7E5C3-5617-C5C8-BE1A-9F944CF7F555}"/>
              </a:ext>
            </a:extLst>
          </p:cNvPr>
          <p:cNvPicPr>
            <a:picLocks noGrp="1" noChangeAspect="1"/>
          </p:cNvPicPr>
          <p:nvPr>
            <p:ph idx="1"/>
          </p:nvPr>
        </p:nvPicPr>
        <p:blipFill rotWithShape="1">
          <a:blip r:embed="rId4">
            <a:extLst>
              <a:ext uri="{28A0092B-C50C-407E-A947-70E740481C1C}">
                <a14:useLocalDpi xmlns:a14="http://schemas.microsoft.com/office/drawing/2010/main" val="0"/>
              </a:ext>
            </a:extLst>
          </a:blip>
          <a:srcRect b="6535"/>
          <a:stretch/>
        </p:blipFill>
        <p:spPr bwMode="auto">
          <a:xfrm>
            <a:off x="1151676" y="1062003"/>
            <a:ext cx="7090988" cy="4733993"/>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A65771E2-1559-20FA-5B67-6C0CE6820B0F}"/>
              </a:ext>
            </a:extLst>
          </p:cNvPr>
          <p:cNvSpPr>
            <a:spLocks noGrp="1" noChangeArrowheads="1"/>
          </p:cNvSpPr>
          <p:nvPr>
            <p:ph type="title"/>
          </p:nvPr>
        </p:nvSpPr>
        <p:spPr>
          <a:xfrm>
            <a:off x="446088" y="146730"/>
            <a:ext cx="7940266" cy="891767"/>
          </a:xfrm>
        </p:spPr>
        <p:txBody>
          <a:bodyPr/>
          <a:lstStyle/>
          <a:p>
            <a:pPr algn="ctr" eaLnBrk="1" hangingPunct="1"/>
            <a:r>
              <a:rPr lang="en-US" altLang="en-US" dirty="0"/>
              <a:t>Planning Processing</a:t>
            </a:r>
          </a:p>
        </p:txBody>
      </p:sp>
      <p:sp>
        <p:nvSpPr>
          <p:cNvPr id="9219" name="Content Placeholder 2">
            <a:extLst>
              <a:ext uri="{FF2B5EF4-FFF2-40B4-BE49-F238E27FC236}">
                <a16:creationId xmlns:a16="http://schemas.microsoft.com/office/drawing/2014/main" id="{53DAD2BC-1560-DC73-9D11-C56A5DB6E353}"/>
              </a:ext>
            </a:extLst>
          </p:cNvPr>
          <p:cNvSpPr>
            <a:spLocks noGrp="1" noChangeArrowheads="1"/>
          </p:cNvSpPr>
          <p:nvPr>
            <p:ph idx="1"/>
          </p:nvPr>
        </p:nvSpPr>
        <p:spPr>
          <a:xfrm>
            <a:off x="446087" y="794158"/>
            <a:ext cx="9169309" cy="4914492"/>
          </a:xfrm>
        </p:spPr>
        <p:txBody>
          <a:bodyPr/>
          <a:lstStyle/>
          <a:p>
            <a:pPr algn="just" eaLnBrk="1" hangingPunct="1"/>
            <a:r>
              <a:rPr lang="en-US" altLang="en-US" sz="2000" b="1" dirty="0"/>
              <a:t>Defined as</a:t>
            </a:r>
            <a:r>
              <a:rPr lang="en-US" altLang="en-US" sz="2000" dirty="0"/>
              <a:t>: ‘</a:t>
            </a:r>
            <a:r>
              <a:rPr lang="en-GB" sz="2000" dirty="0">
                <a:effectLst/>
                <a:ea typeface="Calibri" panose="020F0502020204030204" pitchFamily="34" charset="0"/>
              </a:rPr>
              <a:t>a child’s ability to create a plan of action, apply the plan, verify than an action taken conforms to the original goal, and modify the plan as needed’…..’a neurocognitive ability used to determine, apply, self monitor, self correct, and control thoughts and actions so that efficient solutions to problems can be attained.’</a:t>
            </a:r>
            <a:endParaRPr lang="en-US" altLang="en-US" sz="2000" dirty="0"/>
          </a:p>
          <a:p>
            <a:pPr algn="just" eaLnBrk="1" hangingPunct="1"/>
            <a:r>
              <a:rPr lang="en-US" altLang="en-US" sz="2000" b="1" dirty="0"/>
              <a:t>Assessed as follows</a:t>
            </a:r>
            <a:r>
              <a:rPr lang="en-US" altLang="en-US" sz="2000" dirty="0"/>
              <a:t>:</a:t>
            </a:r>
          </a:p>
          <a:p>
            <a:pPr marL="898525" indent="0" algn="just" eaLnBrk="1" hangingPunct="1">
              <a:buNone/>
            </a:pPr>
            <a:r>
              <a:rPr lang="en-US" altLang="en-US" sz="2000" dirty="0"/>
              <a:t>	Extended scale: Planned Codes, Planned Connections, Planned 		Number Matching</a:t>
            </a:r>
          </a:p>
          <a:p>
            <a:pPr marL="0" indent="0" algn="just" eaLnBrk="1" hangingPunct="1">
              <a:buNone/>
            </a:pPr>
            <a:r>
              <a:rPr lang="en-US" altLang="en-US" sz="2000" dirty="0"/>
              <a:t>		Core scale: Planned Codes, Planned Connections</a:t>
            </a:r>
          </a:p>
          <a:p>
            <a:pPr algn="just"/>
            <a:r>
              <a:rPr lang="en-US" altLang="en-US" sz="2000" b="1" dirty="0"/>
              <a:t>Examples relevant to what is assessed for SpLD</a:t>
            </a:r>
            <a:r>
              <a:rPr lang="en-US" altLang="en-US" sz="2000" dirty="0"/>
              <a:t>:</a:t>
            </a:r>
          </a:p>
          <a:p>
            <a:pPr marL="895350" indent="0" algn="just">
              <a:buNone/>
            </a:pPr>
            <a:r>
              <a:rPr lang="en-US" altLang="en-US" sz="2000" dirty="0"/>
              <a:t>Making a plan for written expression</a:t>
            </a:r>
          </a:p>
          <a:p>
            <a:pPr marL="895350" indent="0" algn="just">
              <a:buNone/>
            </a:pPr>
            <a:r>
              <a:rPr lang="en-US" altLang="en-US" sz="2000" dirty="0"/>
              <a:t>Taking a step by step approach to a maths word problem</a:t>
            </a:r>
          </a:p>
          <a:p>
            <a:pPr marL="895350" indent="0" algn="just">
              <a:buNone/>
            </a:pPr>
            <a:r>
              <a:rPr lang="en-US" altLang="en-US" sz="2000" dirty="0"/>
              <a:t>Selecting and using a strategy for reading comprehension</a:t>
            </a:r>
          </a:p>
          <a:p>
            <a:pPr marL="895350" indent="0" algn="just">
              <a:buNone/>
            </a:pPr>
            <a:endParaRPr lang="en-US" altLang="en-US" dirty="0"/>
          </a:p>
        </p:txBody>
      </p:sp>
      <p:pic>
        <p:nvPicPr>
          <p:cNvPr id="9220" name="Picture 3" descr="A blue and black logo&#10;&#10;Description automatically generated">
            <a:extLst>
              <a:ext uri="{FF2B5EF4-FFF2-40B4-BE49-F238E27FC236}">
                <a16:creationId xmlns:a16="http://schemas.microsoft.com/office/drawing/2014/main" id="{A49C3CF1-4556-A302-4574-9849FC2B68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B0788388-0A31-9FD7-99B0-350D1ADA7249}"/>
              </a:ext>
            </a:extLst>
          </p:cNvPr>
          <p:cNvSpPr>
            <a:spLocks noGrp="1" noChangeArrowheads="1"/>
          </p:cNvSpPr>
          <p:nvPr>
            <p:ph type="title"/>
          </p:nvPr>
        </p:nvSpPr>
        <p:spPr>
          <a:xfrm>
            <a:off x="446088" y="331788"/>
            <a:ext cx="8596312" cy="772023"/>
          </a:xfrm>
        </p:spPr>
        <p:txBody>
          <a:bodyPr/>
          <a:lstStyle/>
          <a:p>
            <a:pPr algn="ctr" eaLnBrk="1" hangingPunct="1"/>
            <a:r>
              <a:rPr lang="en-US" altLang="en-US" dirty="0"/>
              <a:t>Attention Processing</a:t>
            </a:r>
          </a:p>
        </p:txBody>
      </p:sp>
      <p:sp>
        <p:nvSpPr>
          <p:cNvPr id="11267" name="Content Placeholder 2">
            <a:extLst>
              <a:ext uri="{FF2B5EF4-FFF2-40B4-BE49-F238E27FC236}">
                <a16:creationId xmlns:a16="http://schemas.microsoft.com/office/drawing/2014/main" id="{8B5C2DF3-AE15-36C8-F771-8B609B1AE413}"/>
              </a:ext>
            </a:extLst>
          </p:cNvPr>
          <p:cNvSpPr>
            <a:spLocks noGrp="1" noChangeArrowheads="1"/>
          </p:cNvSpPr>
          <p:nvPr>
            <p:ph idx="1"/>
          </p:nvPr>
        </p:nvSpPr>
        <p:spPr>
          <a:xfrm>
            <a:off x="362539" y="1039314"/>
            <a:ext cx="9369289" cy="4780189"/>
          </a:xfrm>
        </p:spPr>
        <p:txBody>
          <a:bodyPr/>
          <a:lstStyle/>
          <a:p>
            <a:pPr algn="just" eaLnBrk="1" hangingPunct="1"/>
            <a:r>
              <a:rPr lang="en-US" altLang="en-US" b="1" dirty="0"/>
              <a:t>Defined as</a:t>
            </a:r>
            <a:r>
              <a:rPr lang="en-US" altLang="en-US" dirty="0"/>
              <a:t>: ‘</a:t>
            </a:r>
            <a:r>
              <a:rPr lang="en-GB" dirty="0">
                <a:effectLst/>
                <a:ea typeface="Calibri" panose="020F0502020204030204" pitchFamily="34" charset="0"/>
              </a:rPr>
              <a:t>a child’s ability to “focus cognitively while detecting particular stimuli and inhibit response to irrelevant competing stimuli’. ‘a neurocognitive ability used to selectively focus on a particular stimulus while inhibiting responses to competing stimuli presented over time.’</a:t>
            </a:r>
            <a:endParaRPr lang="en-US" altLang="en-US" dirty="0"/>
          </a:p>
          <a:p>
            <a:pPr algn="just" eaLnBrk="1" hangingPunct="1"/>
            <a:r>
              <a:rPr lang="en-US" altLang="en-US" b="1" dirty="0"/>
              <a:t>Assessed as follows</a:t>
            </a:r>
            <a:r>
              <a:rPr lang="en-US" altLang="en-US" dirty="0"/>
              <a:t>:</a:t>
            </a:r>
          </a:p>
          <a:p>
            <a:pPr marL="0" indent="0" algn="just" eaLnBrk="1" hangingPunct="1">
              <a:buNone/>
            </a:pPr>
            <a:r>
              <a:rPr lang="en-US" altLang="en-US" dirty="0"/>
              <a:t>		Extended scale: Expressive Attention, Number Detection, Receptive Attention</a:t>
            </a:r>
          </a:p>
          <a:p>
            <a:pPr marL="0" indent="0" algn="just" eaLnBrk="1" hangingPunct="1">
              <a:buNone/>
            </a:pPr>
            <a:r>
              <a:rPr lang="en-US" altLang="en-US" dirty="0"/>
              <a:t>		Core scale: Expressive Attention, Number Detection</a:t>
            </a:r>
          </a:p>
          <a:p>
            <a:pPr algn="just"/>
            <a:r>
              <a:rPr lang="en-US" altLang="en-US" b="1" dirty="0"/>
              <a:t>Examples relevant to what is assessed for SpLD</a:t>
            </a:r>
            <a:r>
              <a:rPr lang="en-US" altLang="en-US" dirty="0"/>
              <a:t>:</a:t>
            </a:r>
          </a:p>
          <a:p>
            <a:pPr marL="895350" indent="0" algn="just">
              <a:buNone/>
            </a:pPr>
            <a:r>
              <a:rPr lang="en-US" altLang="en-US" dirty="0"/>
              <a:t>Attending to a literacy or numeracy task long enough to see through to completion</a:t>
            </a:r>
          </a:p>
          <a:p>
            <a:pPr marL="895350" indent="0" algn="just">
              <a:buNone/>
            </a:pPr>
            <a:r>
              <a:rPr lang="en-US" altLang="en-US" dirty="0"/>
              <a:t>Filtering out redundant information in a text during reading comprehension activities</a:t>
            </a:r>
          </a:p>
          <a:p>
            <a:pPr marL="895350" indent="0" algn="just">
              <a:buNone/>
            </a:pPr>
            <a:r>
              <a:rPr lang="en-US" altLang="en-US" dirty="0"/>
              <a:t>Filtering out redundant information in a maths word problem</a:t>
            </a:r>
          </a:p>
          <a:p>
            <a:pPr marL="895350" indent="0">
              <a:buNone/>
            </a:pPr>
            <a:endParaRPr lang="en-US" altLang="en-US" dirty="0"/>
          </a:p>
          <a:p>
            <a:pPr marL="895350" indent="0">
              <a:buNone/>
            </a:pPr>
            <a:endParaRPr lang="en-US" altLang="en-US" dirty="0"/>
          </a:p>
          <a:p>
            <a:pPr marL="895350" indent="0">
              <a:buNone/>
            </a:pPr>
            <a:endParaRPr lang="en-US" altLang="en-US" dirty="0"/>
          </a:p>
          <a:p>
            <a:pPr marL="0" indent="0">
              <a:buNone/>
            </a:pPr>
            <a:endParaRPr lang="en-US" altLang="en-US" dirty="0"/>
          </a:p>
          <a:p>
            <a:pPr marL="0" indent="0" eaLnBrk="1" hangingPunct="1">
              <a:buNone/>
            </a:pPr>
            <a:endParaRPr lang="en-US" altLang="en-US" dirty="0"/>
          </a:p>
        </p:txBody>
      </p:sp>
      <p:pic>
        <p:nvPicPr>
          <p:cNvPr id="11268" name="Picture 3" descr="A blue and black logo&#10;&#10;Description automatically generated">
            <a:extLst>
              <a:ext uri="{FF2B5EF4-FFF2-40B4-BE49-F238E27FC236}">
                <a16:creationId xmlns:a16="http://schemas.microsoft.com/office/drawing/2014/main" id="{EC4CA997-1138-78BF-DB51-A54A4AF77F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5FA95E07-12EC-CCA9-F8F1-47D5B1A06B82}"/>
              </a:ext>
            </a:extLst>
          </p:cNvPr>
          <p:cNvSpPr>
            <a:spLocks noGrp="1" noChangeArrowheads="1"/>
          </p:cNvSpPr>
          <p:nvPr>
            <p:ph type="title"/>
          </p:nvPr>
        </p:nvSpPr>
        <p:spPr>
          <a:xfrm>
            <a:off x="446088" y="331789"/>
            <a:ext cx="8596312" cy="739366"/>
          </a:xfrm>
        </p:spPr>
        <p:txBody>
          <a:bodyPr/>
          <a:lstStyle/>
          <a:p>
            <a:pPr algn="ctr" eaLnBrk="1" hangingPunct="1"/>
            <a:r>
              <a:rPr lang="en-US" altLang="en-US" dirty="0"/>
              <a:t>Simultaneous Processing</a:t>
            </a:r>
          </a:p>
        </p:txBody>
      </p:sp>
      <p:sp>
        <p:nvSpPr>
          <p:cNvPr id="12291" name="Content Placeholder 2">
            <a:extLst>
              <a:ext uri="{FF2B5EF4-FFF2-40B4-BE49-F238E27FC236}">
                <a16:creationId xmlns:a16="http://schemas.microsoft.com/office/drawing/2014/main" id="{2CC93E14-50CB-2E7B-58AE-CF10E2DBE1EF}"/>
              </a:ext>
            </a:extLst>
          </p:cNvPr>
          <p:cNvSpPr>
            <a:spLocks noGrp="1" noChangeArrowheads="1"/>
          </p:cNvSpPr>
          <p:nvPr>
            <p:ph idx="1"/>
          </p:nvPr>
        </p:nvSpPr>
        <p:spPr>
          <a:xfrm>
            <a:off x="515982" y="1136469"/>
            <a:ext cx="8994911" cy="4585062"/>
          </a:xfrm>
        </p:spPr>
        <p:txBody>
          <a:bodyPr/>
          <a:lstStyle/>
          <a:p>
            <a:pPr algn="just" eaLnBrk="1" hangingPunct="1"/>
            <a:r>
              <a:rPr lang="en-US" altLang="en-US" sz="2000" b="1" dirty="0"/>
              <a:t>Defined as: </a:t>
            </a:r>
            <a:r>
              <a:rPr lang="en-US" altLang="en-US" sz="2000" dirty="0"/>
              <a:t>‘</a:t>
            </a:r>
            <a:r>
              <a:rPr lang="en-GB" sz="2000" dirty="0">
                <a:effectLst/>
                <a:ea typeface="Calibri" panose="020F0502020204030204" pitchFamily="34" charset="0"/>
              </a:rPr>
              <a:t>a child’s ability to recognise how separate elements fit within an interrelated group’; ‘a neurocognitive ability used to integrate separate stimuli into a single whole of interrelated group.’</a:t>
            </a:r>
            <a:endParaRPr lang="en-US" altLang="en-US" sz="2000" dirty="0"/>
          </a:p>
          <a:p>
            <a:pPr eaLnBrk="1" hangingPunct="1"/>
            <a:r>
              <a:rPr lang="en-US" altLang="en-US" sz="2000" b="1" dirty="0"/>
              <a:t>Assessed as follows:</a:t>
            </a:r>
          </a:p>
          <a:p>
            <a:pPr marL="0" indent="0" eaLnBrk="1" hangingPunct="1">
              <a:buNone/>
            </a:pPr>
            <a:r>
              <a:rPr lang="en-US" altLang="en-US" sz="2000" dirty="0"/>
              <a:t>		Extended scale: Matrices, Verbal-Spatial Relations, Figure Memory</a:t>
            </a:r>
          </a:p>
          <a:p>
            <a:pPr marL="0" indent="0" eaLnBrk="1" hangingPunct="1">
              <a:buNone/>
            </a:pPr>
            <a:r>
              <a:rPr lang="en-US" altLang="en-US" sz="2000" dirty="0"/>
              <a:t>		Core scale: Matrices, Verbal-Spatial Relations</a:t>
            </a:r>
          </a:p>
          <a:p>
            <a:r>
              <a:rPr lang="en-US" altLang="en-US" sz="2000" b="1" dirty="0"/>
              <a:t>Examples relevant to what is assessed for SpLD</a:t>
            </a:r>
            <a:r>
              <a:rPr lang="en-US" altLang="en-US" sz="2000" dirty="0"/>
              <a:t>:</a:t>
            </a:r>
          </a:p>
          <a:p>
            <a:pPr marL="985838" indent="0">
              <a:buNone/>
            </a:pPr>
            <a:r>
              <a:rPr lang="en-US" altLang="en-US" sz="2000" dirty="0"/>
              <a:t>Summarising the main idea of a prose passage</a:t>
            </a:r>
          </a:p>
          <a:p>
            <a:pPr marL="985838" indent="0">
              <a:buNone/>
            </a:pPr>
            <a:r>
              <a:rPr lang="en-US" altLang="en-US" sz="2000" dirty="0"/>
              <a:t>Understanding how maths concepts relate (for example, the relationship between multiplication and addition)</a:t>
            </a:r>
          </a:p>
          <a:p>
            <a:pPr marL="0" indent="0" eaLnBrk="1" hangingPunct="1">
              <a:buNone/>
            </a:pPr>
            <a:endParaRPr lang="en-US" altLang="en-US" dirty="0"/>
          </a:p>
          <a:p>
            <a:pPr marL="0" indent="0" eaLnBrk="1" hangingPunct="1">
              <a:buNone/>
            </a:pPr>
            <a:endParaRPr lang="en-US" altLang="en-US" dirty="0"/>
          </a:p>
          <a:p>
            <a:pPr eaLnBrk="1" hangingPunct="1"/>
            <a:endParaRPr lang="en-US" altLang="en-US" dirty="0"/>
          </a:p>
        </p:txBody>
      </p:sp>
      <p:pic>
        <p:nvPicPr>
          <p:cNvPr id="12292" name="Picture 3" descr="A blue and black logo&#10;&#10;Description automatically generated">
            <a:extLst>
              <a:ext uri="{FF2B5EF4-FFF2-40B4-BE49-F238E27FC236}">
                <a16:creationId xmlns:a16="http://schemas.microsoft.com/office/drawing/2014/main" id="{19F4565B-BBA9-25A1-B906-4B95D49F50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075" y="5708650"/>
            <a:ext cx="30845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Facet">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SASC  -  Compatibility Mode" id="{D9C60102-1EC5-468E-9EA5-05F017F3FFD8}" vid="{26DDA3CF-7C74-4B5A-9BB3-558998C6653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SASC CAS PPT</Template>
  <TotalTime>443</TotalTime>
  <Words>2552</Words>
  <Application>Microsoft Office PowerPoint</Application>
  <PresentationFormat>Widescreen</PresentationFormat>
  <Paragraphs>270</Paragraphs>
  <Slides>29</Slides>
  <Notes>17</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29</vt:i4>
      </vt:variant>
    </vt:vector>
  </HeadingPairs>
  <TitlesOfParts>
    <vt:vector size="40" baseType="lpstr">
      <vt:lpstr>Aptos</vt:lpstr>
      <vt:lpstr>Arial</vt:lpstr>
      <vt:lpstr>Arial Unicode MS</vt:lpstr>
      <vt:lpstr>Calibri</vt:lpstr>
      <vt:lpstr>Helvetica</vt:lpstr>
      <vt:lpstr>IBM Plex Sans</vt:lpstr>
      <vt:lpstr>Times New Roman</vt:lpstr>
      <vt:lpstr>Trebuchet MS</vt:lpstr>
      <vt:lpstr>Wingdings</vt:lpstr>
      <vt:lpstr>Wingdings 3</vt:lpstr>
      <vt:lpstr>Facet</vt:lpstr>
      <vt:lpstr>The Cognitive Assessment System (CAS2)</vt:lpstr>
      <vt:lpstr>CAS basic information</vt:lpstr>
      <vt:lpstr>Who can use the CAS?</vt:lpstr>
      <vt:lpstr>What’s in the bag?</vt:lpstr>
      <vt:lpstr>Underpinning theory of the CAS</vt:lpstr>
      <vt:lpstr>PASS theory</vt:lpstr>
      <vt:lpstr>Planning Processing</vt:lpstr>
      <vt:lpstr>Attention Processing</vt:lpstr>
      <vt:lpstr>Simultaneous Processing</vt:lpstr>
      <vt:lpstr>Successive Processing</vt:lpstr>
      <vt:lpstr>Structure of the CAS: core scales</vt:lpstr>
      <vt:lpstr>Structure of the CAS: supplemental scales</vt:lpstr>
      <vt:lpstr>Scoring the CAS: Index scores</vt:lpstr>
      <vt:lpstr>Score category descriptors</vt:lpstr>
      <vt:lpstr>Scoring the CAS: verbal and non verbal supplemental scale scores, auditory/visual comparison</vt:lpstr>
      <vt:lpstr>Scoring the CAS: other supplemental scale scores</vt:lpstr>
      <vt:lpstr>Reliability and validity</vt:lpstr>
      <vt:lpstr>Where does the CAS fit into a diagnostic assessment?</vt:lpstr>
      <vt:lpstr>CAS and the cognitive profile element of a diagnostic report [1]</vt:lpstr>
      <vt:lpstr>CAS and the cognitive profile element of a diagnostic report [2]</vt:lpstr>
      <vt:lpstr>From assessment to intervention</vt:lpstr>
      <vt:lpstr>CAS and feedback</vt:lpstr>
      <vt:lpstr>More feedback examples</vt:lpstr>
      <vt:lpstr>Strengths</vt:lpstr>
      <vt:lpstr>More strengths</vt:lpstr>
      <vt:lpstr>Issues for examiners to consider</vt:lpstr>
      <vt:lpstr>PowerPoint Presentation</vt:lpstr>
      <vt:lpstr>Finally……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Cognitive Assessment System</dc:title>
  <dc:creator>jane yeomans</dc:creator>
  <cp:lastModifiedBy>jane yeomans</cp:lastModifiedBy>
  <cp:revision>10</cp:revision>
  <dcterms:created xsi:type="dcterms:W3CDTF">2024-04-18T17:13:11Z</dcterms:created>
  <dcterms:modified xsi:type="dcterms:W3CDTF">2024-05-02T17:22:14Z</dcterms:modified>
</cp:coreProperties>
</file>