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notesMasterIdLst>
    <p:notesMasterId r:id="rId27"/>
  </p:notesMasterIdLst>
  <p:sldIdLst>
    <p:sldId id="256" r:id="rId2"/>
    <p:sldId id="257" r:id="rId3"/>
    <p:sldId id="258" r:id="rId4"/>
    <p:sldId id="260" r:id="rId5"/>
    <p:sldId id="259" r:id="rId6"/>
    <p:sldId id="558" r:id="rId7"/>
    <p:sldId id="565" r:id="rId8"/>
    <p:sldId id="566" r:id="rId9"/>
    <p:sldId id="261" r:id="rId10"/>
    <p:sldId id="560" r:id="rId11"/>
    <p:sldId id="559" r:id="rId12"/>
    <p:sldId id="561" r:id="rId13"/>
    <p:sldId id="262" r:id="rId14"/>
    <p:sldId id="562" r:id="rId15"/>
    <p:sldId id="563" r:id="rId16"/>
    <p:sldId id="263" r:id="rId17"/>
    <p:sldId id="264" r:id="rId18"/>
    <p:sldId id="266" r:id="rId19"/>
    <p:sldId id="268" r:id="rId20"/>
    <p:sldId id="269" r:id="rId21"/>
    <p:sldId id="564" r:id="rId22"/>
    <p:sldId id="270" r:id="rId23"/>
    <p:sldId id="271" r:id="rId24"/>
    <p:sldId id="555" r:id="rId25"/>
    <p:sldId id="556" r:id="rId26"/>
  </p:sldIdLst>
  <p:sldSz cx="12192000" cy="6858000"/>
  <p:notesSz cx="6858000" cy="9144000"/>
  <p:defaultTextStyle>
    <a:defPPr>
      <a:defRPr lang="en-GB"/>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8" autoAdjust="0"/>
    <p:restoredTop sz="69503" autoAdjust="0"/>
  </p:normalViewPr>
  <p:slideViewPr>
    <p:cSldViewPr snapToGrid="0" showGuides="1">
      <p:cViewPr>
        <p:scale>
          <a:sx n="50" d="100"/>
          <a:sy n="50" d="100"/>
        </p:scale>
        <p:origin x="14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1174C5-6C1A-4D6B-8D31-107F107BC86E}" type="datetimeFigureOut">
              <a:rPr lang="en-GB" smtClean="0"/>
              <a:t>02/05/2024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B48978-9F2D-435B-87A8-98556D99EF3D}" type="slidenum">
              <a:rPr lang="en-GB" smtClean="0"/>
              <a:t>‹#›</a:t>
            </a:fld>
            <a:endParaRPr lang="en-GB"/>
          </a:p>
        </p:txBody>
      </p:sp>
    </p:spTree>
    <p:extLst>
      <p:ext uri="{BB962C8B-B14F-4D97-AF65-F5344CB8AC3E}">
        <p14:creationId xmlns:p14="http://schemas.microsoft.com/office/powerpoint/2010/main" val="3970140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a:t>
            </a:fld>
            <a:endParaRPr lang="en-GB"/>
          </a:p>
        </p:txBody>
      </p:sp>
    </p:spTree>
    <p:extLst>
      <p:ext uri="{BB962C8B-B14F-4D97-AF65-F5344CB8AC3E}">
        <p14:creationId xmlns:p14="http://schemas.microsoft.com/office/powerpoint/2010/main" val="2319679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11</a:t>
            </a:fld>
            <a:endParaRPr lang="en-GB"/>
          </a:p>
        </p:txBody>
      </p:sp>
    </p:spTree>
    <p:extLst>
      <p:ext uri="{BB962C8B-B14F-4D97-AF65-F5344CB8AC3E}">
        <p14:creationId xmlns:p14="http://schemas.microsoft.com/office/powerpoint/2010/main" val="1686570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12</a:t>
            </a:fld>
            <a:endParaRPr lang="en-GB"/>
          </a:p>
        </p:txBody>
      </p:sp>
    </p:spTree>
    <p:extLst>
      <p:ext uri="{BB962C8B-B14F-4D97-AF65-F5344CB8AC3E}">
        <p14:creationId xmlns:p14="http://schemas.microsoft.com/office/powerpoint/2010/main" val="3639953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13</a:t>
            </a:fld>
            <a:endParaRPr lang="en-GB"/>
          </a:p>
        </p:txBody>
      </p:sp>
    </p:spTree>
    <p:extLst>
      <p:ext uri="{BB962C8B-B14F-4D97-AF65-F5344CB8AC3E}">
        <p14:creationId xmlns:p14="http://schemas.microsoft.com/office/powerpoint/2010/main" val="1600410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14</a:t>
            </a:fld>
            <a:endParaRPr lang="en-GB"/>
          </a:p>
        </p:txBody>
      </p:sp>
    </p:spTree>
    <p:extLst>
      <p:ext uri="{BB962C8B-B14F-4D97-AF65-F5344CB8AC3E}">
        <p14:creationId xmlns:p14="http://schemas.microsoft.com/office/powerpoint/2010/main" val="1142696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15</a:t>
            </a:fld>
            <a:endParaRPr lang="en-GB"/>
          </a:p>
        </p:txBody>
      </p:sp>
    </p:spTree>
    <p:extLst>
      <p:ext uri="{BB962C8B-B14F-4D97-AF65-F5344CB8AC3E}">
        <p14:creationId xmlns:p14="http://schemas.microsoft.com/office/powerpoint/2010/main" val="16544180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16</a:t>
            </a:fld>
            <a:endParaRPr lang="en-GB"/>
          </a:p>
        </p:txBody>
      </p:sp>
    </p:spTree>
    <p:extLst>
      <p:ext uri="{BB962C8B-B14F-4D97-AF65-F5344CB8AC3E}">
        <p14:creationId xmlns:p14="http://schemas.microsoft.com/office/powerpoint/2010/main" val="1396065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17</a:t>
            </a:fld>
            <a:endParaRPr lang="en-GB"/>
          </a:p>
        </p:txBody>
      </p:sp>
    </p:spTree>
    <p:extLst>
      <p:ext uri="{BB962C8B-B14F-4D97-AF65-F5344CB8AC3E}">
        <p14:creationId xmlns:p14="http://schemas.microsoft.com/office/powerpoint/2010/main" val="28950333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18</a:t>
            </a:fld>
            <a:endParaRPr lang="en-GB"/>
          </a:p>
        </p:txBody>
      </p:sp>
    </p:spTree>
    <p:extLst>
      <p:ext uri="{BB962C8B-B14F-4D97-AF65-F5344CB8AC3E}">
        <p14:creationId xmlns:p14="http://schemas.microsoft.com/office/powerpoint/2010/main" val="2748002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19</a:t>
            </a:fld>
            <a:endParaRPr lang="en-GB"/>
          </a:p>
        </p:txBody>
      </p:sp>
    </p:spTree>
    <p:extLst>
      <p:ext uri="{BB962C8B-B14F-4D97-AF65-F5344CB8AC3E}">
        <p14:creationId xmlns:p14="http://schemas.microsoft.com/office/powerpoint/2010/main" val="561839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21</a:t>
            </a:fld>
            <a:endParaRPr lang="en-GB"/>
          </a:p>
        </p:txBody>
      </p:sp>
    </p:spTree>
    <p:extLst>
      <p:ext uri="{BB962C8B-B14F-4D97-AF65-F5344CB8AC3E}">
        <p14:creationId xmlns:p14="http://schemas.microsoft.com/office/powerpoint/2010/main" val="3431255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2</a:t>
            </a:fld>
            <a:endParaRPr lang="en-GB"/>
          </a:p>
        </p:txBody>
      </p:sp>
    </p:spTree>
    <p:extLst>
      <p:ext uri="{BB962C8B-B14F-4D97-AF65-F5344CB8AC3E}">
        <p14:creationId xmlns:p14="http://schemas.microsoft.com/office/powerpoint/2010/main" val="3051532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22</a:t>
            </a:fld>
            <a:endParaRPr lang="en-GB"/>
          </a:p>
        </p:txBody>
      </p:sp>
    </p:spTree>
    <p:extLst>
      <p:ext uri="{BB962C8B-B14F-4D97-AF65-F5344CB8AC3E}">
        <p14:creationId xmlns:p14="http://schemas.microsoft.com/office/powerpoint/2010/main" val="19012959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769B1-EE10-4C4A-B578-F5AA6E1C682E}" type="slidenum">
              <a:rPr lang="en-GB" smtClean="0"/>
              <a:t>24</a:t>
            </a:fld>
            <a:endParaRPr lang="en-GB"/>
          </a:p>
        </p:txBody>
      </p:sp>
    </p:spTree>
    <p:extLst>
      <p:ext uri="{BB962C8B-B14F-4D97-AF65-F5344CB8AC3E}">
        <p14:creationId xmlns:p14="http://schemas.microsoft.com/office/powerpoint/2010/main" val="12896933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25</a:t>
            </a:fld>
            <a:endParaRPr lang="en-GB"/>
          </a:p>
        </p:txBody>
      </p:sp>
    </p:spTree>
    <p:extLst>
      <p:ext uri="{BB962C8B-B14F-4D97-AF65-F5344CB8AC3E}">
        <p14:creationId xmlns:p14="http://schemas.microsoft.com/office/powerpoint/2010/main" val="1496715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3</a:t>
            </a:fld>
            <a:endParaRPr lang="en-GB"/>
          </a:p>
        </p:txBody>
      </p:sp>
    </p:spTree>
    <p:extLst>
      <p:ext uri="{BB962C8B-B14F-4D97-AF65-F5344CB8AC3E}">
        <p14:creationId xmlns:p14="http://schemas.microsoft.com/office/powerpoint/2010/main" val="362350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4</a:t>
            </a:fld>
            <a:endParaRPr lang="en-GB"/>
          </a:p>
        </p:txBody>
      </p:sp>
    </p:spTree>
    <p:extLst>
      <p:ext uri="{BB962C8B-B14F-4D97-AF65-F5344CB8AC3E}">
        <p14:creationId xmlns:p14="http://schemas.microsoft.com/office/powerpoint/2010/main" val="700180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5</a:t>
            </a:fld>
            <a:endParaRPr lang="en-GB"/>
          </a:p>
        </p:txBody>
      </p:sp>
    </p:spTree>
    <p:extLst>
      <p:ext uri="{BB962C8B-B14F-4D97-AF65-F5344CB8AC3E}">
        <p14:creationId xmlns:p14="http://schemas.microsoft.com/office/powerpoint/2010/main" val="1539814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6B48978-9F2D-435B-87A8-98556D99EF3D}" type="slidenum">
              <a:rPr lang="en-GB" smtClean="0"/>
              <a:t>6</a:t>
            </a:fld>
            <a:endParaRPr lang="en-GB"/>
          </a:p>
        </p:txBody>
      </p:sp>
    </p:spTree>
    <p:extLst>
      <p:ext uri="{BB962C8B-B14F-4D97-AF65-F5344CB8AC3E}">
        <p14:creationId xmlns:p14="http://schemas.microsoft.com/office/powerpoint/2010/main" val="1577593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7</a:t>
            </a:fld>
            <a:endParaRPr lang="en-GB"/>
          </a:p>
        </p:txBody>
      </p:sp>
    </p:spTree>
    <p:extLst>
      <p:ext uri="{BB962C8B-B14F-4D97-AF65-F5344CB8AC3E}">
        <p14:creationId xmlns:p14="http://schemas.microsoft.com/office/powerpoint/2010/main" val="3821773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9</a:t>
            </a:fld>
            <a:endParaRPr lang="en-GB"/>
          </a:p>
        </p:txBody>
      </p:sp>
    </p:spTree>
    <p:extLst>
      <p:ext uri="{BB962C8B-B14F-4D97-AF65-F5344CB8AC3E}">
        <p14:creationId xmlns:p14="http://schemas.microsoft.com/office/powerpoint/2010/main" val="175045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B48978-9F2D-435B-87A8-98556D99EF3D}" type="slidenum">
              <a:rPr lang="en-GB" smtClean="0"/>
              <a:t>10</a:t>
            </a:fld>
            <a:endParaRPr lang="en-GB"/>
          </a:p>
        </p:txBody>
      </p:sp>
    </p:spTree>
    <p:extLst>
      <p:ext uri="{BB962C8B-B14F-4D97-AF65-F5344CB8AC3E}">
        <p14:creationId xmlns:p14="http://schemas.microsoft.com/office/powerpoint/2010/main" val="1346389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D7CEF2E6-9646-1334-3353-83B86584D8BB}"/>
              </a:ext>
            </a:extLst>
          </p:cNvPr>
          <p:cNvGrpSpPr>
            <a:grpSpLocks/>
          </p:cNvGrpSpPr>
          <p:nvPr/>
        </p:nvGrpSpPr>
        <p:grpSpPr bwMode="auto">
          <a:xfrm>
            <a:off x="0" y="-7938"/>
            <a:ext cx="12192000" cy="6865938"/>
            <a:chOff x="0" y="-8467"/>
            <a:chExt cx="12192000" cy="6866467"/>
          </a:xfrm>
        </p:grpSpPr>
        <p:sp>
          <p:nvSpPr>
            <p:cNvPr id="5" name="Freeform 14">
              <a:extLst>
                <a:ext uri="{FF2B5EF4-FFF2-40B4-BE49-F238E27FC236}">
                  <a16:creationId xmlns:a16="http://schemas.microsoft.com/office/drawing/2014/main" id="{0E61EFB2-7CDE-6EEB-EDEF-25D3E22A4674}"/>
                </a:ext>
              </a:extLst>
            </p:cNvPr>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a:extLst>
                <a:ext uri="{FF2B5EF4-FFF2-40B4-BE49-F238E27FC236}">
                  <a16:creationId xmlns:a16="http://schemas.microsoft.com/office/drawing/2014/main" id="{6F71FDC7-3D8C-59BE-0683-DA87F5E8950C}"/>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35475C22-9DC6-90F0-1EAC-78007BE40B6C}"/>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CBE93D5E-C98C-59C1-EADE-C92B3496B444}"/>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a:extLst>
                <a:ext uri="{FF2B5EF4-FFF2-40B4-BE49-F238E27FC236}">
                  <a16:creationId xmlns:a16="http://schemas.microsoft.com/office/drawing/2014/main" id="{114AE103-3800-D2BC-F763-EC888346DBC7}"/>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a:extLst>
                <a:ext uri="{FF2B5EF4-FFF2-40B4-BE49-F238E27FC236}">
                  <a16:creationId xmlns:a16="http://schemas.microsoft.com/office/drawing/2014/main" id="{92CED8BB-04E1-E4C4-7B99-A5081EFC223F}"/>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a:extLst>
                <a:ext uri="{FF2B5EF4-FFF2-40B4-BE49-F238E27FC236}">
                  <a16:creationId xmlns:a16="http://schemas.microsoft.com/office/drawing/2014/main" id="{81271BA4-7F36-0D18-35CC-91FC811735C5}"/>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a:extLst>
                <a:ext uri="{FF2B5EF4-FFF2-40B4-BE49-F238E27FC236}">
                  <a16:creationId xmlns:a16="http://schemas.microsoft.com/office/drawing/2014/main" id="{9F51D915-2B1A-737A-58D3-906CA365AC46}"/>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a:extLst>
                <a:ext uri="{FF2B5EF4-FFF2-40B4-BE49-F238E27FC236}">
                  <a16:creationId xmlns:a16="http://schemas.microsoft.com/office/drawing/2014/main" id="{62C9B4F4-4FD3-0351-D23C-2BDDAAF4764A}"/>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F318921-4657-08A5-DD7C-B1282DA60723}"/>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5C7B082D-F762-3BCC-4E2C-B13EDC53CC9D}"/>
              </a:ext>
            </a:extLst>
          </p:cNvPr>
          <p:cNvSpPr>
            <a:spLocks noGrp="1"/>
          </p:cNvSpPr>
          <p:nvPr>
            <p:ph type="dt" sz="half" idx="10"/>
          </p:nvPr>
        </p:nvSpPr>
        <p:spPr/>
        <p:txBody>
          <a:bodyPr/>
          <a:lstStyle>
            <a:lvl1pPr>
              <a:defRPr/>
            </a:lvl1pPr>
          </a:lstStyle>
          <a:p>
            <a:pPr>
              <a:defRPr/>
            </a:pPr>
            <a:fld id="{F3B22878-D7C0-4CF5-B833-4989F3491A73}" type="datetimeFigureOut">
              <a:rPr lang="en-GB"/>
              <a:pPr>
                <a:defRPr/>
              </a:pPr>
              <a:t>02/05/2024</a:t>
            </a:fld>
            <a:endParaRPr lang="en-GB"/>
          </a:p>
        </p:txBody>
      </p:sp>
      <p:sp>
        <p:nvSpPr>
          <p:cNvPr id="16" name="Footer Placeholder 4">
            <a:extLst>
              <a:ext uri="{FF2B5EF4-FFF2-40B4-BE49-F238E27FC236}">
                <a16:creationId xmlns:a16="http://schemas.microsoft.com/office/drawing/2014/main" id="{F2C1BB65-D11F-6483-B7CD-B61C3A52D5AA}"/>
              </a:ext>
            </a:extLst>
          </p:cNvPr>
          <p:cNvSpPr>
            <a:spLocks noGrp="1"/>
          </p:cNvSpPr>
          <p:nvPr>
            <p:ph type="ftr" sz="quarter" idx="11"/>
          </p:nvPr>
        </p:nvSpPr>
        <p:spPr/>
        <p:txBody>
          <a:bodyPr/>
          <a:lstStyle>
            <a:lvl1pPr>
              <a:defRPr/>
            </a:lvl1pPr>
          </a:lstStyle>
          <a:p>
            <a:pPr>
              <a:defRPr/>
            </a:pPr>
            <a:endParaRPr lang="en-GB"/>
          </a:p>
        </p:txBody>
      </p:sp>
      <p:sp>
        <p:nvSpPr>
          <p:cNvPr id="17" name="Slide Number Placeholder 5">
            <a:extLst>
              <a:ext uri="{FF2B5EF4-FFF2-40B4-BE49-F238E27FC236}">
                <a16:creationId xmlns:a16="http://schemas.microsoft.com/office/drawing/2014/main" id="{390424DA-83FA-CD0F-0BCE-CE076D3281B0}"/>
              </a:ext>
            </a:extLst>
          </p:cNvPr>
          <p:cNvSpPr>
            <a:spLocks noGrp="1"/>
          </p:cNvSpPr>
          <p:nvPr>
            <p:ph type="sldNum" sz="quarter" idx="12"/>
          </p:nvPr>
        </p:nvSpPr>
        <p:spPr/>
        <p:txBody>
          <a:bodyPr/>
          <a:lstStyle>
            <a:lvl1pPr>
              <a:defRPr/>
            </a:lvl1pPr>
          </a:lstStyle>
          <a:p>
            <a:pPr>
              <a:defRPr/>
            </a:pPr>
            <a:fld id="{B54E8356-1FBA-46F3-A6AB-3811FD7407B6}" type="slidenum">
              <a:rPr lang="en-GB"/>
              <a:pPr>
                <a:defRPr/>
              </a:pPr>
              <a:t>‹#›</a:t>
            </a:fld>
            <a:endParaRPr lang="en-GB"/>
          </a:p>
        </p:txBody>
      </p:sp>
    </p:spTree>
    <p:extLst>
      <p:ext uri="{BB962C8B-B14F-4D97-AF65-F5344CB8AC3E}">
        <p14:creationId xmlns:p14="http://schemas.microsoft.com/office/powerpoint/2010/main" val="1152129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2B424E-F410-BE22-86B5-B5D1CB5AD2F9}"/>
              </a:ext>
            </a:extLst>
          </p:cNvPr>
          <p:cNvSpPr>
            <a:spLocks noGrp="1"/>
          </p:cNvSpPr>
          <p:nvPr>
            <p:ph type="dt" sz="half" idx="10"/>
          </p:nvPr>
        </p:nvSpPr>
        <p:spPr/>
        <p:txBody>
          <a:bodyPr/>
          <a:lstStyle>
            <a:lvl1pPr>
              <a:defRPr/>
            </a:lvl1pPr>
          </a:lstStyle>
          <a:p>
            <a:pPr>
              <a:defRPr/>
            </a:pPr>
            <a:fld id="{8012D2A8-256B-4D52-909B-20C6BA1A1486}" type="datetimeFigureOut">
              <a:rPr lang="en-GB"/>
              <a:pPr>
                <a:defRPr/>
              </a:pPr>
              <a:t>02/05/2024</a:t>
            </a:fld>
            <a:endParaRPr lang="en-GB"/>
          </a:p>
        </p:txBody>
      </p:sp>
      <p:sp>
        <p:nvSpPr>
          <p:cNvPr id="5" name="Footer Placeholder 4">
            <a:extLst>
              <a:ext uri="{FF2B5EF4-FFF2-40B4-BE49-F238E27FC236}">
                <a16:creationId xmlns:a16="http://schemas.microsoft.com/office/drawing/2014/main" id="{DB88C882-3E63-BE9C-445E-9C51722D97B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50C83066-068A-8BDC-63E8-10FA8E122300}"/>
              </a:ext>
            </a:extLst>
          </p:cNvPr>
          <p:cNvSpPr>
            <a:spLocks noGrp="1"/>
          </p:cNvSpPr>
          <p:nvPr>
            <p:ph type="sldNum" sz="quarter" idx="12"/>
          </p:nvPr>
        </p:nvSpPr>
        <p:spPr/>
        <p:txBody>
          <a:bodyPr/>
          <a:lstStyle>
            <a:lvl1pPr>
              <a:defRPr/>
            </a:lvl1pPr>
          </a:lstStyle>
          <a:p>
            <a:pPr>
              <a:defRPr/>
            </a:pPr>
            <a:fld id="{FC3A6C04-98AC-417C-9E9E-3D8917D58282}" type="slidenum">
              <a:rPr lang="en-GB"/>
              <a:pPr>
                <a:defRPr/>
              </a:pPr>
              <a:t>‹#›</a:t>
            </a:fld>
            <a:endParaRPr lang="en-GB"/>
          </a:p>
        </p:txBody>
      </p:sp>
    </p:spTree>
    <p:extLst>
      <p:ext uri="{BB962C8B-B14F-4D97-AF65-F5344CB8AC3E}">
        <p14:creationId xmlns:p14="http://schemas.microsoft.com/office/powerpoint/2010/main" val="2094495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4" name="TextBox 6">
            <a:extLst>
              <a:ext uri="{FF2B5EF4-FFF2-40B4-BE49-F238E27FC236}">
                <a16:creationId xmlns:a16="http://schemas.microsoft.com/office/drawing/2014/main" id="{4FA54F5A-F89F-7415-0500-3D0C3E6C7ACC}"/>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GB" altLang="en-US" sz="8000">
                <a:solidFill>
                  <a:srgbClr val="46B1E1"/>
                </a:solidFill>
                <a:latin typeface="Arial" panose="020B0604020202020204" pitchFamily="34" charset="0"/>
              </a:rPr>
              <a:t>“</a:t>
            </a:r>
          </a:p>
        </p:txBody>
      </p:sp>
      <p:sp>
        <p:nvSpPr>
          <p:cNvPr id="5" name="TextBox 7">
            <a:extLst>
              <a:ext uri="{FF2B5EF4-FFF2-40B4-BE49-F238E27FC236}">
                <a16:creationId xmlns:a16="http://schemas.microsoft.com/office/drawing/2014/main" id="{850BAB25-7633-1144-4C6B-B31226202787}"/>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GB" altLang="en-US" sz="8000">
                <a:solidFill>
                  <a:srgbClr val="46B1E1"/>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DBB2F45F-E598-0930-BD57-C4D7394E8EAA}"/>
              </a:ext>
            </a:extLst>
          </p:cNvPr>
          <p:cNvSpPr>
            <a:spLocks noGrp="1"/>
          </p:cNvSpPr>
          <p:nvPr>
            <p:ph type="dt" sz="half" idx="14"/>
          </p:nvPr>
        </p:nvSpPr>
        <p:spPr/>
        <p:txBody>
          <a:bodyPr/>
          <a:lstStyle>
            <a:lvl1pPr>
              <a:defRPr/>
            </a:lvl1pPr>
          </a:lstStyle>
          <a:p>
            <a:pPr>
              <a:defRPr/>
            </a:pPr>
            <a:fld id="{456E1D50-86B9-48B2-9A0E-A1A2C430B203}" type="datetimeFigureOut">
              <a:rPr lang="en-GB"/>
              <a:pPr>
                <a:defRPr/>
              </a:pPr>
              <a:t>02/05/2024</a:t>
            </a:fld>
            <a:endParaRPr lang="en-GB"/>
          </a:p>
        </p:txBody>
      </p:sp>
      <p:sp>
        <p:nvSpPr>
          <p:cNvPr id="7" name="Footer Placeholder 4">
            <a:extLst>
              <a:ext uri="{FF2B5EF4-FFF2-40B4-BE49-F238E27FC236}">
                <a16:creationId xmlns:a16="http://schemas.microsoft.com/office/drawing/2014/main" id="{502EBCFF-D87A-F025-0C32-7AACBD9F1672}"/>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385139D6-6588-21C5-CD00-159B1246F488}"/>
              </a:ext>
            </a:extLst>
          </p:cNvPr>
          <p:cNvSpPr>
            <a:spLocks noGrp="1"/>
          </p:cNvSpPr>
          <p:nvPr>
            <p:ph type="sldNum" sz="quarter" idx="16"/>
          </p:nvPr>
        </p:nvSpPr>
        <p:spPr/>
        <p:txBody>
          <a:bodyPr/>
          <a:lstStyle>
            <a:lvl1pPr>
              <a:defRPr/>
            </a:lvl1pPr>
          </a:lstStyle>
          <a:p>
            <a:pPr>
              <a:defRPr/>
            </a:pPr>
            <a:fld id="{DB6EED06-DEAE-4686-9161-B59F8B9712B5}" type="slidenum">
              <a:rPr lang="en-GB"/>
              <a:pPr>
                <a:defRPr/>
              </a:pPr>
              <a:t>‹#›</a:t>
            </a:fld>
            <a:endParaRPr lang="en-GB"/>
          </a:p>
        </p:txBody>
      </p:sp>
    </p:spTree>
    <p:extLst>
      <p:ext uri="{BB962C8B-B14F-4D97-AF65-F5344CB8AC3E}">
        <p14:creationId xmlns:p14="http://schemas.microsoft.com/office/powerpoint/2010/main" val="882556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2E4913-902D-C271-D1FF-6DF9139644D9}"/>
              </a:ext>
            </a:extLst>
          </p:cNvPr>
          <p:cNvSpPr>
            <a:spLocks noGrp="1"/>
          </p:cNvSpPr>
          <p:nvPr>
            <p:ph type="dt" sz="half" idx="10"/>
          </p:nvPr>
        </p:nvSpPr>
        <p:spPr/>
        <p:txBody>
          <a:bodyPr/>
          <a:lstStyle>
            <a:lvl1pPr>
              <a:defRPr/>
            </a:lvl1pPr>
          </a:lstStyle>
          <a:p>
            <a:pPr>
              <a:defRPr/>
            </a:pPr>
            <a:fld id="{F6F2DEEB-6755-4350-955F-A833F9383133}" type="datetimeFigureOut">
              <a:rPr lang="en-GB"/>
              <a:pPr>
                <a:defRPr/>
              </a:pPr>
              <a:t>02/05/2024</a:t>
            </a:fld>
            <a:endParaRPr lang="en-GB"/>
          </a:p>
        </p:txBody>
      </p:sp>
      <p:sp>
        <p:nvSpPr>
          <p:cNvPr id="5" name="Footer Placeholder 4">
            <a:extLst>
              <a:ext uri="{FF2B5EF4-FFF2-40B4-BE49-F238E27FC236}">
                <a16:creationId xmlns:a16="http://schemas.microsoft.com/office/drawing/2014/main" id="{69A5D284-BDBB-ACBA-846A-D03CE599E24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193F639-91A2-76A5-BD22-045115C1B090}"/>
              </a:ext>
            </a:extLst>
          </p:cNvPr>
          <p:cNvSpPr>
            <a:spLocks noGrp="1"/>
          </p:cNvSpPr>
          <p:nvPr>
            <p:ph type="sldNum" sz="quarter" idx="12"/>
          </p:nvPr>
        </p:nvSpPr>
        <p:spPr/>
        <p:txBody>
          <a:bodyPr/>
          <a:lstStyle>
            <a:lvl1pPr>
              <a:defRPr/>
            </a:lvl1pPr>
          </a:lstStyle>
          <a:p>
            <a:pPr>
              <a:defRPr/>
            </a:pPr>
            <a:fld id="{2A72DC8C-5100-440D-9028-DD420BC9F86A}" type="slidenum">
              <a:rPr lang="en-GB"/>
              <a:pPr>
                <a:defRPr/>
              </a:pPr>
              <a:t>‹#›</a:t>
            </a:fld>
            <a:endParaRPr lang="en-GB"/>
          </a:p>
        </p:txBody>
      </p:sp>
    </p:spTree>
    <p:extLst>
      <p:ext uri="{BB962C8B-B14F-4D97-AF65-F5344CB8AC3E}">
        <p14:creationId xmlns:p14="http://schemas.microsoft.com/office/powerpoint/2010/main" val="1994063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TextBox 6">
            <a:extLst>
              <a:ext uri="{FF2B5EF4-FFF2-40B4-BE49-F238E27FC236}">
                <a16:creationId xmlns:a16="http://schemas.microsoft.com/office/drawing/2014/main" id="{430B44B0-2660-F50E-97DB-4D5F7F6A0843}"/>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GB" altLang="en-US" sz="8000">
                <a:solidFill>
                  <a:srgbClr val="46B1E1"/>
                </a:solidFill>
                <a:latin typeface="Arial" panose="020B0604020202020204" pitchFamily="34" charset="0"/>
              </a:rPr>
              <a:t>“</a:t>
            </a:r>
          </a:p>
        </p:txBody>
      </p:sp>
      <p:sp>
        <p:nvSpPr>
          <p:cNvPr id="5" name="TextBox 7">
            <a:extLst>
              <a:ext uri="{FF2B5EF4-FFF2-40B4-BE49-F238E27FC236}">
                <a16:creationId xmlns:a16="http://schemas.microsoft.com/office/drawing/2014/main" id="{62667F4A-3100-D94C-D357-04DFFEBBBE90}"/>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GB" altLang="en-US" sz="8000">
                <a:solidFill>
                  <a:srgbClr val="46B1E1"/>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18EA6D60-8376-A1EC-96F7-4132BABF8F94}"/>
              </a:ext>
            </a:extLst>
          </p:cNvPr>
          <p:cNvSpPr>
            <a:spLocks noGrp="1"/>
          </p:cNvSpPr>
          <p:nvPr>
            <p:ph type="dt" sz="half" idx="14"/>
          </p:nvPr>
        </p:nvSpPr>
        <p:spPr/>
        <p:txBody>
          <a:bodyPr/>
          <a:lstStyle>
            <a:lvl1pPr>
              <a:defRPr/>
            </a:lvl1pPr>
          </a:lstStyle>
          <a:p>
            <a:pPr>
              <a:defRPr/>
            </a:pPr>
            <a:fld id="{CF3A95D9-F181-40A7-8A0B-905CFA3272C7}" type="datetimeFigureOut">
              <a:rPr lang="en-GB"/>
              <a:pPr>
                <a:defRPr/>
              </a:pPr>
              <a:t>02/05/2024</a:t>
            </a:fld>
            <a:endParaRPr lang="en-GB"/>
          </a:p>
        </p:txBody>
      </p:sp>
      <p:sp>
        <p:nvSpPr>
          <p:cNvPr id="7" name="Footer Placeholder 4">
            <a:extLst>
              <a:ext uri="{FF2B5EF4-FFF2-40B4-BE49-F238E27FC236}">
                <a16:creationId xmlns:a16="http://schemas.microsoft.com/office/drawing/2014/main" id="{84CEA5EC-76EE-F681-6328-2BE9AA8266C4}"/>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AD99CD24-F3A9-906E-8B90-A0B880AD83EE}"/>
              </a:ext>
            </a:extLst>
          </p:cNvPr>
          <p:cNvSpPr>
            <a:spLocks noGrp="1"/>
          </p:cNvSpPr>
          <p:nvPr>
            <p:ph type="sldNum" sz="quarter" idx="16"/>
          </p:nvPr>
        </p:nvSpPr>
        <p:spPr/>
        <p:txBody>
          <a:bodyPr/>
          <a:lstStyle>
            <a:lvl1pPr>
              <a:defRPr/>
            </a:lvl1pPr>
          </a:lstStyle>
          <a:p>
            <a:pPr>
              <a:defRPr/>
            </a:pPr>
            <a:fld id="{6B4870F5-9822-41C0-97A5-FC79DC63F35B}" type="slidenum">
              <a:rPr lang="en-GB"/>
              <a:pPr>
                <a:defRPr/>
              </a:pPr>
              <a:t>‹#›</a:t>
            </a:fld>
            <a:endParaRPr lang="en-GB"/>
          </a:p>
        </p:txBody>
      </p:sp>
    </p:spTree>
    <p:extLst>
      <p:ext uri="{BB962C8B-B14F-4D97-AF65-F5344CB8AC3E}">
        <p14:creationId xmlns:p14="http://schemas.microsoft.com/office/powerpoint/2010/main" val="47832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B98EAF-F002-4AEC-6FA6-BF64CB3B8A13}"/>
              </a:ext>
            </a:extLst>
          </p:cNvPr>
          <p:cNvSpPr>
            <a:spLocks noGrp="1"/>
          </p:cNvSpPr>
          <p:nvPr>
            <p:ph type="dt" sz="half" idx="14"/>
          </p:nvPr>
        </p:nvSpPr>
        <p:spPr/>
        <p:txBody>
          <a:bodyPr/>
          <a:lstStyle>
            <a:lvl1pPr>
              <a:defRPr/>
            </a:lvl1pPr>
          </a:lstStyle>
          <a:p>
            <a:pPr>
              <a:defRPr/>
            </a:pPr>
            <a:fld id="{A0ED73C8-2A42-4BBD-A36E-2D8FC31447EB}" type="datetimeFigureOut">
              <a:rPr lang="en-GB"/>
              <a:pPr>
                <a:defRPr/>
              </a:pPr>
              <a:t>02/05/2024</a:t>
            </a:fld>
            <a:endParaRPr lang="en-GB"/>
          </a:p>
        </p:txBody>
      </p:sp>
      <p:sp>
        <p:nvSpPr>
          <p:cNvPr id="5" name="Footer Placeholder 4">
            <a:extLst>
              <a:ext uri="{FF2B5EF4-FFF2-40B4-BE49-F238E27FC236}">
                <a16:creationId xmlns:a16="http://schemas.microsoft.com/office/drawing/2014/main" id="{21CE5698-CBD2-72D0-B44F-F0B6BED6AC4E}"/>
              </a:ext>
            </a:extLst>
          </p:cNvPr>
          <p:cNvSpPr>
            <a:spLocks noGrp="1"/>
          </p:cNvSpPr>
          <p:nvPr>
            <p:ph type="ftr" sz="quarter" idx="15"/>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884DFBC-0119-0E05-177E-5EB0880B169E}"/>
              </a:ext>
            </a:extLst>
          </p:cNvPr>
          <p:cNvSpPr>
            <a:spLocks noGrp="1"/>
          </p:cNvSpPr>
          <p:nvPr>
            <p:ph type="sldNum" sz="quarter" idx="16"/>
          </p:nvPr>
        </p:nvSpPr>
        <p:spPr/>
        <p:txBody>
          <a:bodyPr/>
          <a:lstStyle>
            <a:lvl1pPr>
              <a:defRPr/>
            </a:lvl1pPr>
          </a:lstStyle>
          <a:p>
            <a:pPr>
              <a:defRPr/>
            </a:pPr>
            <a:fld id="{5782A754-689F-40C4-9786-D4AF8DAFAADE}" type="slidenum">
              <a:rPr lang="en-GB"/>
              <a:pPr>
                <a:defRPr/>
              </a:pPr>
              <a:t>‹#›</a:t>
            </a:fld>
            <a:endParaRPr lang="en-GB"/>
          </a:p>
        </p:txBody>
      </p:sp>
    </p:spTree>
    <p:extLst>
      <p:ext uri="{BB962C8B-B14F-4D97-AF65-F5344CB8AC3E}">
        <p14:creationId xmlns:p14="http://schemas.microsoft.com/office/powerpoint/2010/main" val="42444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2637480-4170-E880-8895-477713E94727}"/>
              </a:ext>
            </a:extLst>
          </p:cNvPr>
          <p:cNvSpPr>
            <a:spLocks noGrp="1"/>
          </p:cNvSpPr>
          <p:nvPr>
            <p:ph type="dt" sz="half" idx="10"/>
          </p:nvPr>
        </p:nvSpPr>
        <p:spPr/>
        <p:txBody>
          <a:bodyPr/>
          <a:lstStyle>
            <a:lvl1pPr>
              <a:defRPr/>
            </a:lvl1pPr>
          </a:lstStyle>
          <a:p>
            <a:pPr>
              <a:defRPr/>
            </a:pPr>
            <a:fld id="{61D83545-36E0-4629-BB8B-0B3A839EFA46}" type="datetimeFigureOut">
              <a:rPr lang="en-GB"/>
              <a:pPr>
                <a:defRPr/>
              </a:pPr>
              <a:t>02/05/2024</a:t>
            </a:fld>
            <a:endParaRPr lang="en-GB"/>
          </a:p>
        </p:txBody>
      </p:sp>
      <p:sp>
        <p:nvSpPr>
          <p:cNvPr id="5" name="Footer Placeholder 4">
            <a:extLst>
              <a:ext uri="{FF2B5EF4-FFF2-40B4-BE49-F238E27FC236}">
                <a16:creationId xmlns:a16="http://schemas.microsoft.com/office/drawing/2014/main" id="{850F2E63-03F8-5E0E-496F-14003410D8F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629C320-8CA5-E535-BBA5-CFCE0ED6FBB1}"/>
              </a:ext>
            </a:extLst>
          </p:cNvPr>
          <p:cNvSpPr>
            <a:spLocks noGrp="1"/>
          </p:cNvSpPr>
          <p:nvPr>
            <p:ph type="sldNum" sz="quarter" idx="12"/>
          </p:nvPr>
        </p:nvSpPr>
        <p:spPr/>
        <p:txBody>
          <a:bodyPr/>
          <a:lstStyle>
            <a:lvl1pPr>
              <a:defRPr/>
            </a:lvl1pPr>
          </a:lstStyle>
          <a:p>
            <a:pPr>
              <a:defRPr/>
            </a:pPr>
            <a:fld id="{BE16D7BB-D403-4A83-9EAF-286F9D960DC3}" type="slidenum">
              <a:rPr lang="en-GB"/>
              <a:pPr>
                <a:defRPr/>
              </a:pPr>
              <a:t>‹#›</a:t>
            </a:fld>
            <a:endParaRPr lang="en-GB"/>
          </a:p>
        </p:txBody>
      </p:sp>
    </p:spTree>
    <p:extLst>
      <p:ext uri="{BB962C8B-B14F-4D97-AF65-F5344CB8AC3E}">
        <p14:creationId xmlns:p14="http://schemas.microsoft.com/office/powerpoint/2010/main" val="3174612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B6E5936-E04C-79FF-7907-DF8F21325B70}"/>
              </a:ext>
            </a:extLst>
          </p:cNvPr>
          <p:cNvSpPr>
            <a:spLocks noGrp="1"/>
          </p:cNvSpPr>
          <p:nvPr>
            <p:ph type="dt" sz="half" idx="10"/>
          </p:nvPr>
        </p:nvSpPr>
        <p:spPr/>
        <p:txBody>
          <a:bodyPr/>
          <a:lstStyle>
            <a:lvl1pPr>
              <a:defRPr/>
            </a:lvl1pPr>
          </a:lstStyle>
          <a:p>
            <a:pPr>
              <a:defRPr/>
            </a:pPr>
            <a:fld id="{1C3552C7-C9A9-402F-BEB4-2D79E45A01CF}" type="datetimeFigureOut">
              <a:rPr lang="en-GB"/>
              <a:pPr>
                <a:defRPr/>
              </a:pPr>
              <a:t>02/05/2024</a:t>
            </a:fld>
            <a:endParaRPr lang="en-GB"/>
          </a:p>
        </p:txBody>
      </p:sp>
      <p:sp>
        <p:nvSpPr>
          <p:cNvPr id="5" name="Footer Placeholder 4">
            <a:extLst>
              <a:ext uri="{FF2B5EF4-FFF2-40B4-BE49-F238E27FC236}">
                <a16:creationId xmlns:a16="http://schemas.microsoft.com/office/drawing/2014/main" id="{93ECD337-485D-8083-EC00-4E98D456576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8EB68AA-6EAC-1F6D-62BC-86471AF7AE54}"/>
              </a:ext>
            </a:extLst>
          </p:cNvPr>
          <p:cNvSpPr>
            <a:spLocks noGrp="1"/>
          </p:cNvSpPr>
          <p:nvPr>
            <p:ph type="sldNum" sz="quarter" idx="12"/>
          </p:nvPr>
        </p:nvSpPr>
        <p:spPr/>
        <p:txBody>
          <a:bodyPr/>
          <a:lstStyle>
            <a:lvl1pPr>
              <a:defRPr/>
            </a:lvl1pPr>
          </a:lstStyle>
          <a:p>
            <a:pPr>
              <a:defRPr/>
            </a:pPr>
            <a:fld id="{700D1816-B2C1-49C1-9370-BB164F395E26}" type="slidenum">
              <a:rPr lang="en-GB"/>
              <a:pPr>
                <a:defRPr/>
              </a:pPr>
              <a:t>‹#›</a:t>
            </a:fld>
            <a:endParaRPr lang="en-GB"/>
          </a:p>
        </p:txBody>
      </p:sp>
    </p:spTree>
    <p:extLst>
      <p:ext uri="{BB962C8B-B14F-4D97-AF65-F5344CB8AC3E}">
        <p14:creationId xmlns:p14="http://schemas.microsoft.com/office/powerpoint/2010/main" val="405621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BCB00C4-CC54-DEE1-EDAC-5F3317BDB3B3}"/>
              </a:ext>
            </a:extLst>
          </p:cNvPr>
          <p:cNvSpPr>
            <a:spLocks noGrp="1"/>
          </p:cNvSpPr>
          <p:nvPr>
            <p:ph type="dt" sz="half" idx="10"/>
          </p:nvPr>
        </p:nvSpPr>
        <p:spPr/>
        <p:txBody>
          <a:bodyPr/>
          <a:lstStyle>
            <a:lvl1pPr>
              <a:defRPr/>
            </a:lvl1pPr>
          </a:lstStyle>
          <a:p>
            <a:pPr>
              <a:defRPr/>
            </a:pPr>
            <a:fld id="{C3CBA081-CB60-4464-86F4-8F447FD30334}" type="datetimeFigureOut">
              <a:rPr lang="en-GB"/>
              <a:pPr>
                <a:defRPr/>
              </a:pPr>
              <a:t>02/05/2024</a:t>
            </a:fld>
            <a:endParaRPr lang="en-GB"/>
          </a:p>
        </p:txBody>
      </p:sp>
      <p:sp>
        <p:nvSpPr>
          <p:cNvPr id="5" name="Footer Placeholder 4">
            <a:extLst>
              <a:ext uri="{FF2B5EF4-FFF2-40B4-BE49-F238E27FC236}">
                <a16:creationId xmlns:a16="http://schemas.microsoft.com/office/drawing/2014/main" id="{A4013BE3-7AE6-31B5-DD94-494795362CC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5E18536-7D5F-4594-607B-22AC6FA534AD}"/>
              </a:ext>
            </a:extLst>
          </p:cNvPr>
          <p:cNvSpPr>
            <a:spLocks noGrp="1"/>
          </p:cNvSpPr>
          <p:nvPr>
            <p:ph type="sldNum" sz="quarter" idx="12"/>
          </p:nvPr>
        </p:nvSpPr>
        <p:spPr/>
        <p:txBody>
          <a:bodyPr/>
          <a:lstStyle>
            <a:lvl1pPr>
              <a:defRPr/>
            </a:lvl1pPr>
          </a:lstStyle>
          <a:p>
            <a:pPr>
              <a:defRPr/>
            </a:pPr>
            <a:fld id="{BA11C1DB-279B-4A42-9965-6DB2E0FB4A6C}" type="slidenum">
              <a:rPr lang="en-GB"/>
              <a:pPr>
                <a:defRPr/>
              </a:pPr>
              <a:t>‹#›</a:t>
            </a:fld>
            <a:endParaRPr lang="en-GB"/>
          </a:p>
        </p:txBody>
      </p:sp>
    </p:spTree>
    <p:extLst>
      <p:ext uri="{BB962C8B-B14F-4D97-AF65-F5344CB8AC3E}">
        <p14:creationId xmlns:p14="http://schemas.microsoft.com/office/powerpoint/2010/main" val="276484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DD3169-B66F-C5BA-6927-FE5F8E886838}"/>
              </a:ext>
            </a:extLst>
          </p:cNvPr>
          <p:cNvSpPr>
            <a:spLocks noGrp="1"/>
          </p:cNvSpPr>
          <p:nvPr>
            <p:ph type="dt" sz="half" idx="10"/>
          </p:nvPr>
        </p:nvSpPr>
        <p:spPr/>
        <p:txBody>
          <a:bodyPr/>
          <a:lstStyle>
            <a:lvl1pPr>
              <a:defRPr/>
            </a:lvl1pPr>
          </a:lstStyle>
          <a:p>
            <a:pPr>
              <a:defRPr/>
            </a:pPr>
            <a:fld id="{CA6E08AA-8B13-4FE3-A18C-DC3B43692E92}" type="datetimeFigureOut">
              <a:rPr lang="en-GB"/>
              <a:pPr>
                <a:defRPr/>
              </a:pPr>
              <a:t>02/05/2024</a:t>
            </a:fld>
            <a:endParaRPr lang="en-GB"/>
          </a:p>
        </p:txBody>
      </p:sp>
      <p:sp>
        <p:nvSpPr>
          <p:cNvPr id="5" name="Footer Placeholder 4">
            <a:extLst>
              <a:ext uri="{FF2B5EF4-FFF2-40B4-BE49-F238E27FC236}">
                <a16:creationId xmlns:a16="http://schemas.microsoft.com/office/drawing/2014/main" id="{F14B8155-ED15-D8F2-EB91-7CA0A46A922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E982FDE-26BA-5DF7-6734-2AC681D51D71}"/>
              </a:ext>
            </a:extLst>
          </p:cNvPr>
          <p:cNvSpPr>
            <a:spLocks noGrp="1"/>
          </p:cNvSpPr>
          <p:nvPr>
            <p:ph type="sldNum" sz="quarter" idx="12"/>
          </p:nvPr>
        </p:nvSpPr>
        <p:spPr/>
        <p:txBody>
          <a:bodyPr/>
          <a:lstStyle>
            <a:lvl1pPr>
              <a:defRPr/>
            </a:lvl1pPr>
          </a:lstStyle>
          <a:p>
            <a:pPr>
              <a:defRPr/>
            </a:pPr>
            <a:fld id="{441AA2E2-45E0-4C66-B162-CF20B94C379F}" type="slidenum">
              <a:rPr lang="en-GB"/>
              <a:pPr>
                <a:defRPr/>
              </a:pPr>
              <a:t>‹#›</a:t>
            </a:fld>
            <a:endParaRPr lang="en-GB"/>
          </a:p>
        </p:txBody>
      </p:sp>
    </p:spTree>
    <p:extLst>
      <p:ext uri="{BB962C8B-B14F-4D97-AF65-F5344CB8AC3E}">
        <p14:creationId xmlns:p14="http://schemas.microsoft.com/office/powerpoint/2010/main" val="3193119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91F14AA-A786-6324-3010-445B1ABF8215}"/>
              </a:ext>
            </a:extLst>
          </p:cNvPr>
          <p:cNvSpPr>
            <a:spLocks noGrp="1"/>
          </p:cNvSpPr>
          <p:nvPr>
            <p:ph type="dt" sz="half" idx="10"/>
          </p:nvPr>
        </p:nvSpPr>
        <p:spPr/>
        <p:txBody>
          <a:bodyPr/>
          <a:lstStyle>
            <a:lvl1pPr>
              <a:defRPr/>
            </a:lvl1pPr>
          </a:lstStyle>
          <a:p>
            <a:pPr>
              <a:defRPr/>
            </a:pPr>
            <a:fld id="{15E23AFF-B767-4AE1-B3E1-5DAA84664CFA}" type="datetimeFigureOut">
              <a:rPr lang="en-GB"/>
              <a:pPr>
                <a:defRPr/>
              </a:pPr>
              <a:t>02/05/2024</a:t>
            </a:fld>
            <a:endParaRPr lang="en-GB"/>
          </a:p>
        </p:txBody>
      </p:sp>
      <p:sp>
        <p:nvSpPr>
          <p:cNvPr id="6" name="Footer Placeholder 4">
            <a:extLst>
              <a:ext uri="{FF2B5EF4-FFF2-40B4-BE49-F238E27FC236}">
                <a16:creationId xmlns:a16="http://schemas.microsoft.com/office/drawing/2014/main" id="{A72ED3F4-2274-D4B5-662C-F373CC3A6E2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14F0FB2-4B3C-4556-8E88-BE6F8B504047}"/>
              </a:ext>
            </a:extLst>
          </p:cNvPr>
          <p:cNvSpPr>
            <a:spLocks noGrp="1"/>
          </p:cNvSpPr>
          <p:nvPr>
            <p:ph type="sldNum" sz="quarter" idx="12"/>
          </p:nvPr>
        </p:nvSpPr>
        <p:spPr/>
        <p:txBody>
          <a:bodyPr/>
          <a:lstStyle>
            <a:lvl1pPr>
              <a:defRPr/>
            </a:lvl1pPr>
          </a:lstStyle>
          <a:p>
            <a:pPr>
              <a:defRPr/>
            </a:pPr>
            <a:fld id="{55EFA5B8-21FF-4584-A675-8AB0AF39854D}" type="slidenum">
              <a:rPr lang="en-GB"/>
              <a:pPr>
                <a:defRPr/>
              </a:pPr>
              <a:t>‹#›</a:t>
            </a:fld>
            <a:endParaRPr lang="en-GB"/>
          </a:p>
        </p:txBody>
      </p:sp>
    </p:spTree>
    <p:extLst>
      <p:ext uri="{BB962C8B-B14F-4D97-AF65-F5344CB8AC3E}">
        <p14:creationId xmlns:p14="http://schemas.microsoft.com/office/powerpoint/2010/main" val="2697054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7049C7A2-45A1-0528-A2C5-2F7E9E46DB1B}"/>
              </a:ext>
            </a:extLst>
          </p:cNvPr>
          <p:cNvSpPr>
            <a:spLocks noGrp="1"/>
          </p:cNvSpPr>
          <p:nvPr>
            <p:ph type="dt" sz="half" idx="10"/>
          </p:nvPr>
        </p:nvSpPr>
        <p:spPr/>
        <p:txBody>
          <a:bodyPr/>
          <a:lstStyle>
            <a:lvl1pPr>
              <a:defRPr/>
            </a:lvl1pPr>
          </a:lstStyle>
          <a:p>
            <a:pPr>
              <a:defRPr/>
            </a:pPr>
            <a:fld id="{334832F5-6DE3-4B09-9EB1-2A30AA60E8CF}" type="datetimeFigureOut">
              <a:rPr lang="en-GB"/>
              <a:pPr>
                <a:defRPr/>
              </a:pPr>
              <a:t>02/05/2024</a:t>
            </a:fld>
            <a:endParaRPr lang="en-GB"/>
          </a:p>
        </p:txBody>
      </p:sp>
      <p:sp>
        <p:nvSpPr>
          <p:cNvPr id="8" name="Footer Placeholder 4">
            <a:extLst>
              <a:ext uri="{FF2B5EF4-FFF2-40B4-BE49-F238E27FC236}">
                <a16:creationId xmlns:a16="http://schemas.microsoft.com/office/drawing/2014/main" id="{F0481EC9-2108-FAA4-3814-10522041E33C}"/>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064B7C5E-C36D-93EF-04F3-BCC7F1EC7CEC}"/>
              </a:ext>
            </a:extLst>
          </p:cNvPr>
          <p:cNvSpPr>
            <a:spLocks noGrp="1"/>
          </p:cNvSpPr>
          <p:nvPr>
            <p:ph type="sldNum" sz="quarter" idx="12"/>
          </p:nvPr>
        </p:nvSpPr>
        <p:spPr/>
        <p:txBody>
          <a:bodyPr/>
          <a:lstStyle>
            <a:lvl1pPr>
              <a:defRPr/>
            </a:lvl1pPr>
          </a:lstStyle>
          <a:p>
            <a:pPr>
              <a:defRPr/>
            </a:pPr>
            <a:fld id="{BF3D0E45-7761-4E97-B152-922DF71B8CF2}" type="slidenum">
              <a:rPr lang="en-GB"/>
              <a:pPr>
                <a:defRPr/>
              </a:pPr>
              <a:t>‹#›</a:t>
            </a:fld>
            <a:endParaRPr lang="en-GB"/>
          </a:p>
        </p:txBody>
      </p:sp>
    </p:spTree>
    <p:extLst>
      <p:ext uri="{BB962C8B-B14F-4D97-AF65-F5344CB8AC3E}">
        <p14:creationId xmlns:p14="http://schemas.microsoft.com/office/powerpoint/2010/main" val="329842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569545C1-7CCC-7351-4A6F-4BD813078317}"/>
              </a:ext>
            </a:extLst>
          </p:cNvPr>
          <p:cNvSpPr>
            <a:spLocks noGrp="1"/>
          </p:cNvSpPr>
          <p:nvPr>
            <p:ph type="dt" sz="half" idx="10"/>
          </p:nvPr>
        </p:nvSpPr>
        <p:spPr/>
        <p:txBody>
          <a:bodyPr/>
          <a:lstStyle>
            <a:lvl1pPr>
              <a:defRPr/>
            </a:lvl1pPr>
          </a:lstStyle>
          <a:p>
            <a:pPr>
              <a:defRPr/>
            </a:pPr>
            <a:fld id="{9EC55142-0C78-413A-9282-2C01EDC2DCED}" type="datetimeFigureOut">
              <a:rPr lang="en-GB"/>
              <a:pPr>
                <a:defRPr/>
              </a:pPr>
              <a:t>02/05/2024</a:t>
            </a:fld>
            <a:endParaRPr lang="en-GB"/>
          </a:p>
        </p:txBody>
      </p:sp>
      <p:sp>
        <p:nvSpPr>
          <p:cNvPr id="4" name="Footer Placeholder 4">
            <a:extLst>
              <a:ext uri="{FF2B5EF4-FFF2-40B4-BE49-F238E27FC236}">
                <a16:creationId xmlns:a16="http://schemas.microsoft.com/office/drawing/2014/main" id="{D9FE6AAC-DF1B-1658-0661-8DE41B08D594}"/>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5A15D2A6-2FAF-C046-6FEA-9E2191FE56BE}"/>
              </a:ext>
            </a:extLst>
          </p:cNvPr>
          <p:cNvSpPr>
            <a:spLocks noGrp="1"/>
          </p:cNvSpPr>
          <p:nvPr>
            <p:ph type="sldNum" sz="quarter" idx="12"/>
          </p:nvPr>
        </p:nvSpPr>
        <p:spPr/>
        <p:txBody>
          <a:bodyPr/>
          <a:lstStyle>
            <a:lvl1pPr>
              <a:defRPr/>
            </a:lvl1pPr>
          </a:lstStyle>
          <a:p>
            <a:pPr>
              <a:defRPr/>
            </a:pPr>
            <a:fld id="{DE503EAE-0D68-4F87-A6BC-1A2B26DB491D}" type="slidenum">
              <a:rPr lang="en-GB"/>
              <a:pPr>
                <a:defRPr/>
              </a:pPr>
              <a:t>‹#›</a:t>
            </a:fld>
            <a:endParaRPr lang="en-GB"/>
          </a:p>
        </p:txBody>
      </p:sp>
    </p:spTree>
    <p:extLst>
      <p:ext uri="{BB962C8B-B14F-4D97-AF65-F5344CB8AC3E}">
        <p14:creationId xmlns:p14="http://schemas.microsoft.com/office/powerpoint/2010/main" val="800111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34AA61C-B156-0E07-29F7-1BA0A7A9F315}"/>
              </a:ext>
            </a:extLst>
          </p:cNvPr>
          <p:cNvSpPr>
            <a:spLocks noGrp="1"/>
          </p:cNvSpPr>
          <p:nvPr>
            <p:ph type="dt" sz="half" idx="10"/>
          </p:nvPr>
        </p:nvSpPr>
        <p:spPr/>
        <p:txBody>
          <a:bodyPr/>
          <a:lstStyle>
            <a:lvl1pPr>
              <a:defRPr/>
            </a:lvl1pPr>
          </a:lstStyle>
          <a:p>
            <a:pPr>
              <a:defRPr/>
            </a:pPr>
            <a:fld id="{05058A68-AD43-4DE3-BD8D-2D05620C9537}" type="datetimeFigureOut">
              <a:rPr lang="en-GB"/>
              <a:pPr>
                <a:defRPr/>
              </a:pPr>
              <a:t>02/05/2024</a:t>
            </a:fld>
            <a:endParaRPr lang="en-GB"/>
          </a:p>
        </p:txBody>
      </p:sp>
      <p:sp>
        <p:nvSpPr>
          <p:cNvPr id="3" name="Footer Placeholder 4">
            <a:extLst>
              <a:ext uri="{FF2B5EF4-FFF2-40B4-BE49-F238E27FC236}">
                <a16:creationId xmlns:a16="http://schemas.microsoft.com/office/drawing/2014/main" id="{66D08715-71DF-E525-8DC3-C807324845E2}"/>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4443B107-EC10-10AD-9F76-67B2CD8812F3}"/>
              </a:ext>
            </a:extLst>
          </p:cNvPr>
          <p:cNvSpPr>
            <a:spLocks noGrp="1"/>
          </p:cNvSpPr>
          <p:nvPr>
            <p:ph type="sldNum" sz="quarter" idx="12"/>
          </p:nvPr>
        </p:nvSpPr>
        <p:spPr/>
        <p:txBody>
          <a:bodyPr/>
          <a:lstStyle>
            <a:lvl1pPr>
              <a:defRPr/>
            </a:lvl1pPr>
          </a:lstStyle>
          <a:p>
            <a:pPr>
              <a:defRPr/>
            </a:pPr>
            <a:fld id="{3802127E-36D8-43BD-BF80-0A49BD0F1C55}" type="slidenum">
              <a:rPr lang="en-GB"/>
              <a:pPr>
                <a:defRPr/>
              </a:pPr>
              <a:t>‹#›</a:t>
            </a:fld>
            <a:endParaRPr lang="en-GB"/>
          </a:p>
        </p:txBody>
      </p:sp>
    </p:spTree>
    <p:extLst>
      <p:ext uri="{BB962C8B-B14F-4D97-AF65-F5344CB8AC3E}">
        <p14:creationId xmlns:p14="http://schemas.microsoft.com/office/powerpoint/2010/main" val="3029930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AF2817DA-BC02-F1A2-C4AE-59101554B5C8}"/>
              </a:ext>
            </a:extLst>
          </p:cNvPr>
          <p:cNvSpPr>
            <a:spLocks noGrp="1"/>
          </p:cNvSpPr>
          <p:nvPr>
            <p:ph type="dt" sz="half" idx="10"/>
          </p:nvPr>
        </p:nvSpPr>
        <p:spPr/>
        <p:txBody>
          <a:bodyPr/>
          <a:lstStyle>
            <a:lvl1pPr>
              <a:defRPr/>
            </a:lvl1pPr>
          </a:lstStyle>
          <a:p>
            <a:pPr>
              <a:defRPr/>
            </a:pPr>
            <a:fld id="{4E6A7009-9F6F-4CD2-9C6B-7259F3C221D1}" type="datetimeFigureOut">
              <a:rPr lang="en-GB"/>
              <a:pPr>
                <a:defRPr/>
              </a:pPr>
              <a:t>02/05/2024</a:t>
            </a:fld>
            <a:endParaRPr lang="en-GB"/>
          </a:p>
        </p:txBody>
      </p:sp>
      <p:sp>
        <p:nvSpPr>
          <p:cNvPr id="6" name="Footer Placeholder 4">
            <a:extLst>
              <a:ext uri="{FF2B5EF4-FFF2-40B4-BE49-F238E27FC236}">
                <a16:creationId xmlns:a16="http://schemas.microsoft.com/office/drawing/2014/main" id="{1E0E9A22-5D6A-3DD7-7AD0-F4A9BC948B57}"/>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D8340740-B1EA-D8A8-47B8-E43E61F27376}"/>
              </a:ext>
            </a:extLst>
          </p:cNvPr>
          <p:cNvSpPr>
            <a:spLocks noGrp="1"/>
          </p:cNvSpPr>
          <p:nvPr>
            <p:ph type="sldNum" sz="quarter" idx="12"/>
          </p:nvPr>
        </p:nvSpPr>
        <p:spPr/>
        <p:txBody>
          <a:bodyPr/>
          <a:lstStyle>
            <a:lvl1pPr>
              <a:defRPr/>
            </a:lvl1pPr>
          </a:lstStyle>
          <a:p>
            <a:pPr>
              <a:defRPr/>
            </a:pPr>
            <a:fld id="{2F1AFE81-4477-439A-829D-3A444FBC1030}" type="slidenum">
              <a:rPr lang="en-GB"/>
              <a:pPr>
                <a:defRPr/>
              </a:pPr>
              <a:t>‹#›</a:t>
            </a:fld>
            <a:endParaRPr lang="en-GB"/>
          </a:p>
        </p:txBody>
      </p:sp>
    </p:spTree>
    <p:extLst>
      <p:ext uri="{BB962C8B-B14F-4D97-AF65-F5344CB8AC3E}">
        <p14:creationId xmlns:p14="http://schemas.microsoft.com/office/powerpoint/2010/main" val="3683868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1DACAAA-C4BA-F0F2-9AC2-19BEDE265850}"/>
              </a:ext>
            </a:extLst>
          </p:cNvPr>
          <p:cNvSpPr>
            <a:spLocks noGrp="1"/>
          </p:cNvSpPr>
          <p:nvPr>
            <p:ph type="dt" sz="half" idx="10"/>
          </p:nvPr>
        </p:nvSpPr>
        <p:spPr/>
        <p:txBody>
          <a:bodyPr/>
          <a:lstStyle>
            <a:lvl1pPr>
              <a:defRPr/>
            </a:lvl1pPr>
          </a:lstStyle>
          <a:p>
            <a:pPr>
              <a:defRPr/>
            </a:pPr>
            <a:fld id="{E2346F39-CE50-4294-965F-8F0AD7643508}" type="datetimeFigureOut">
              <a:rPr lang="en-GB"/>
              <a:pPr>
                <a:defRPr/>
              </a:pPr>
              <a:t>02/05/2024</a:t>
            </a:fld>
            <a:endParaRPr lang="en-GB"/>
          </a:p>
        </p:txBody>
      </p:sp>
      <p:sp>
        <p:nvSpPr>
          <p:cNvPr id="6" name="Footer Placeholder 4">
            <a:extLst>
              <a:ext uri="{FF2B5EF4-FFF2-40B4-BE49-F238E27FC236}">
                <a16:creationId xmlns:a16="http://schemas.microsoft.com/office/drawing/2014/main" id="{0250CA89-6839-3835-967F-ABA00B2CDD49}"/>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2557E333-B8B9-9C71-5DF5-C676B6874B07}"/>
              </a:ext>
            </a:extLst>
          </p:cNvPr>
          <p:cNvSpPr>
            <a:spLocks noGrp="1"/>
          </p:cNvSpPr>
          <p:nvPr>
            <p:ph type="sldNum" sz="quarter" idx="12"/>
          </p:nvPr>
        </p:nvSpPr>
        <p:spPr/>
        <p:txBody>
          <a:bodyPr/>
          <a:lstStyle>
            <a:lvl1pPr>
              <a:defRPr/>
            </a:lvl1pPr>
          </a:lstStyle>
          <a:p>
            <a:pPr>
              <a:defRPr/>
            </a:pPr>
            <a:fld id="{5575AC85-7F09-45A5-8343-516954AB2703}" type="slidenum">
              <a:rPr lang="en-GB"/>
              <a:pPr>
                <a:defRPr/>
              </a:pPr>
              <a:t>‹#›</a:t>
            </a:fld>
            <a:endParaRPr lang="en-GB"/>
          </a:p>
        </p:txBody>
      </p:sp>
    </p:spTree>
    <p:extLst>
      <p:ext uri="{BB962C8B-B14F-4D97-AF65-F5344CB8AC3E}">
        <p14:creationId xmlns:p14="http://schemas.microsoft.com/office/powerpoint/2010/main" val="427413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a:extLst>
              <a:ext uri="{FF2B5EF4-FFF2-40B4-BE49-F238E27FC236}">
                <a16:creationId xmlns:a16="http://schemas.microsoft.com/office/drawing/2014/main" id="{25085E66-D6F8-4DB2-33B8-959F9858112B}"/>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59D2A165-2D03-AB18-0868-70DCEFB35397}"/>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FF35A90-7949-DAD3-A488-40FCE2C085DC}"/>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8B28930D-B078-13AD-1A0E-208E40F27F1A}"/>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DD97FDB9-BB37-9101-5BDC-C58E0A2F974F}"/>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88DF9726-E9BD-25D1-A976-B825E8EE2FDC}"/>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A1814618-FE69-49ED-277F-0183F813D167}"/>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419A0EEB-DFC2-BF2B-4ECE-0ED22C8DB5E8}"/>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D796F168-03D0-FE3B-1A34-74F9667C4931}"/>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3E729DF1-9436-A5DA-3C5A-C33C8182A190}"/>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6638040-B04F-637B-FD9B-24AAB256A4B3}"/>
                </a:ext>
              </a:extLst>
            </p:cNvPr>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AE9863DC-DC57-4D95-0699-83CEB2FE5B6F}"/>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a:p>
        </p:txBody>
      </p:sp>
      <p:sp>
        <p:nvSpPr>
          <p:cNvPr id="1028" name="Text Placeholder 2">
            <a:extLst>
              <a:ext uri="{FF2B5EF4-FFF2-40B4-BE49-F238E27FC236}">
                <a16:creationId xmlns:a16="http://schemas.microsoft.com/office/drawing/2014/main" id="{9E065461-7E56-29C8-57FF-D227B31E2ACB}"/>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DAD745D4-58DA-810A-C35B-CD3218D42C1E}"/>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4E0BAE27-8A95-4D6B-A07D-AA234E2E27F9}" type="datetimeFigureOut">
              <a:rPr lang="en-GB"/>
              <a:pPr>
                <a:defRPr/>
              </a:pPr>
              <a:t>02/05/2024</a:t>
            </a:fld>
            <a:endParaRPr lang="en-GB"/>
          </a:p>
        </p:txBody>
      </p:sp>
      <p:sp>
        <p:nvSpPr>
          <p:cNvPr id="5" name="Footer Placeholder 4">
            <a:extLst>
              <a:ext uri="{FF2B5EF4-FFF2-40B4-BE49-F238E27FC236}">
                <a16:creationId xmlns:a16="http://schemas.microsoft.com/office/drawing/2014/main" id="{80BEC352-986C-804F-8BD2-C40CA2B0122B}"/>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304B42EF-F365-29C5-CF5F-40D6D612A2DC}"/>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DE677E9D-E3D3-4125-AEEC-AD58FC81AC7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951"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52" r:id="rId11"/>
    <p:sldLayoutId id="2147483947" r:id="rId12"/>
    <p:sldLayoutId id="2147483953" r:id="rId13"/>
    <p:sldLayoutId id="2147483948" r:id="rId14"/>
    <p:sldLayoutId id="2147483949" r:id="rId15"/>
    <p:sldLayoutId id="2147483950" r:id="rId16"/>
  </p:sldLayoutIdLst>
  <p:txStyles>
    <p:titleStyle>
      <a:lvl1pPr algn="l" defTabSz="457200" rtl="0" eaLnBrk="1" fontAlgn="base" hangingPunct="1">
        <a:spcBef>
          <a:spcPct val="0"/>
        </a:spcBef>
        <a:spcAft>
          <a:spcPct val="0"/>
        </a:spcAft>
        <a:defRPr sz="3600" kern="1200">
          <a:solidFill>
            <a:schemeClr val="accent1"/>
          </a:solidFill>
          <a:latin typeface="+mj-lt"/>
          <a:ea typeface="+mj-ea"/>
          <a:cs typeface="+mj-cs"/>
        </a:defRPr>
      </a:lvl1pPr>
      <a:lvl2pPr algn="l" defTabSz="457200" rtl="0" eaLnBrk="1" fontAlgn="base" hangingPunct="1">
        <a:spcBef>
          <a:spcPct val="0"/>
        </a:spcBef>
        <a:spcAft>
          <a:spcPct val="0"/>
        </a:spcAft>
        <a:defRPr sz="3600">
          <a:solidFill>
            <a:schemeClr val="accent1"/>
          </a:solidFill>
          <a:latin typeface="Trebuchet MS" panose="020B0603020202020204" pitchFamily="34" charset="0"/>
        </a:defRPr>
      </a:lvl2pPr>
      <a:lvl3pPr algn="l" defTabSz="457200" rtl="0" eaLnBrk="1" fontAlgn="base" hangingPunct="1">
        <a:spcBef>
          <a:spcPct val="0"/>
        </a:spcBef>
        <a:spcAft>
          <a:spcPct val="0"/>
        </a:spcAft>
        <a:defRPr sz="3600">
          <a:solidFill>
            <a:schemeClr val="accent1"/>
          </a:solidFill>
          <a:latin typeface="Trebuchet MS" panose="020B0603020202020204" pitchFamily="34" charset="0"/>
        </a:defRPr>
      </a:lvl3pPr>
      <a:lvl4pPr algn="l" defTabSz="457200" rtl="0" eaLnBrk="1" fontAlgn="base" hangingPunct="1">
        <a:spcBef>
          <a:spcPct val="0"/>
        </a:spcBef>
        <a:spcAft>
          <a:spcPct val="0"/>
        </a:spcAft>
        <a:defRPr sz="3600">
          <a:solidFill>
            <a:schemeClr val="accent1"/>
          </a:solidFill>
          <a:latin typeface="Trebuchet MS" panose="020B0603020202020204" pitchFamily="34" charset="0"/>
        </a:defRPr>
      </a:lvl4pPr>
      <a:lvl5pPr algn="l" defTabSz="457200" rtl="0" eaLnBrk="1" fontAlgn="base" hangingPunct="1">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fontAlgn="base" hangingPunct="1">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1" fontAlgn="base" hangingPunct="1">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1" fontAlgn="base" hangingPunct="1">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1" fontAlgn="base" hangingPunct="1">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1" fontAlgn="base" hangingPunct="1">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4.xml"/><Relationship Id="rId5" Type="http://schemas.openxmlformats.org/officeDocument/2006/relationships/image" Target="../media/image1.jpeg"/><Relationship Id="rId4" Type="http://schemas.openxmlformats.org/officeDocument/2006/relationships/image" Target="../media/image6.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www.sasc.org.uk/media/zv3lft5j/ids2-sasc-guidance-sept-2022.pdf" TargetMode="External"/><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7DF4E22-471A-910A-51A4-7784045E9B50}"/>
              </a:ext>
            </a:extLst>
          </p:cNvPr>
          <p:cNvSpPr>
            <a:spLocks noGrp="1" noChangeArrowheads="1"/>
          </p:cNvSpPr>
          <p:nvPr>
            <p:ph type="ctrTitle"/>
          </p:nvPr>
        </p:nvSpPr>
        <p:spPr>
          <a:xfrm>
            <a:off x="1018903" y="509451"/>
            <a:ext cx="8408307" cy="2646499"/>
          </a:xfrm>
        </p:spPr>
        <p:txBody>
          <a:bodyPr/>
          <a:lstStyle/>
          <a:p>
            <a:pPr algn="ctr" eaLnBrk="1" hangingPunct="1"/>
            <a:r>
              <a:rPr lang="en-GB" altLang="en-US" dirty="0"/>
              <a:t>The Intelligence and Development Scales-second edition (IDS-2)</a:t>
            </a:r>
          </a:p>
        </p:txBody>
      </p:sp>
      <p:sp>
        <p:nvSpPr>
          <p:cNvPr id="5123" name="Subtitle 2">
            <a:extLst>
              <a:ext uri="{FF2B5EF4-FFF2-40B4-BE49-F238E27FC236}">
                <a16:creationId xmlns:a16="http://schemas.microsoft.com/office/drawing/2014/main" id="{58116C04-30ED-3CEA-2415-BE3BCE8E7794}"/>
              </a:ext>
            </a:extLst>
          </p:cNvPr>
          <p:cNvSpPr>
            <a:spLocks noGrp="1" noChangeArrowheads="1"/>
          </p:cNvSpPr>
          <p:nvPr>
            <p:ph type="subTitle" idx="1"/>
          </p:nvPr>
        </p:nvSpPr>
        <p:spPr>
          <a:xfrm>
            <a:off x="1479179" y="3429000"/>
            <a:ext cx="7766050" cy="1714500"/>
          </a:xfrm>
        </p:spPr>
        <p:txBody>
          <a:bodyPr/>
          <a:lstStyle/>
          <a:p>
            <a:pPr algn="ctr" eaLnBrk="1" hangingPunct="1"/>
            <a:r>
              <a:rPr lang="en-GB" altLang="en-US" sz="2800" b="1" dirty="0">
                <a:solidFill>
                  <a:schemeClr val="tx1"/>
                </a:solidFill>
              </a:rPr>
              <a:t>Dr Jane Yeomans</a:t>
            </a:r>
          </a:p>
          <a:p>
            <a:pPr algn="ctr" eaLnBrk="1" hangingPunct="1"/>
            <a:r>
              <a:rPr lang="en-GB" altLang="en-US" sz="2800" b="1" dirty="0">
                <a:solidFill>
                  <a:schemeClr val="tx1"/>
                </a:solidFill>
              </a:rPr>
              <a:t>STEC Committee member</a:t>
            </a:r>
          </a:p>
          <a:p>
            <a:pPr algn="ctr" eaLnBrk="1" hangingPunct="1"/>
            <a:r>
              <a:rPr lang="en-GB" altLang="en-US" sz="2800" b="1" dirty="0">
                <a:solidFill>
                  <a:schemeClr val="tx1"/>
                </a:solidFill>
              </a:rPr>
              <a:t>SASC conference 2024</a:t>
            </a:r>
          </a:p>
        </p:txBody>
      </p:sp>
      <p:pic>
        <p:nvPicPr>
          <p:cNvPr id="5124" name="Picture 3" descr="A blue and black logo&#10;&#10;Description automatically generated">
            <a:extLst>
              <a:ext uri="{FF2B5EF4-FFF2-40B4-BE49-F238E27FC236}">
                <a16:creationId xmlns:a16="http://schemas.microsoft.com/office/drawing/2014/main" id="{E28176A7-8FE1-277A-84ED-0454E088B0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175" y="5143500"/>
            <a:ext cx="30829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FA9AE11-D7EF-20A0-B6AB-19F521482B9A}"/>
              </a:ext>
            </a:extLst>
          </p:cNvPr>
          <p:cNvSpPr>
            <a:spLocks noGrp="1" noChangeArrowheads="1"/>
          </p:cNvSpPr>
          <p:nvPr>
            <p:ph type="title"/>
          </p:nvPr>
        </p:nvSpPr>
        <p:spPr>
          <a:xfrm>
            <a:off x="446088" y="331788"/>
            <a:ext cx="8596312" cy="1248817"/>
          </a:xfrm>
        </p:spPr>
        <p:txBody>
          <a:bodyPr/>
          <a:lstStyle/>
          <a:p>
            <a:pPr algn="ctr" eaLnBrk="1" hangingPunct="1"/>
            <a:r>
              <a:rPr lang="en-US" altLang="en-US" dirty="0"/>
              <a:t>IDS-2 Cognitive Development domain: intelligence scales subtests</a:t>
            </a:r>
          </a:p>
        </p:txBody>
      </p:sp>
      <p:sp>
        <p:nvSpPr>
          <p:cNvPr id="10243" name="Content Placeholder 2">
            <a:extLst>
              <a:ext uri="{FF2B5EF4-FFF2-40B4-BE49-F238E27FC236}">
                <a16:creationId xmlns:a16="http://schemas.microsoft.com/office/drawing/2014/main" id="{1D9F85FB-BCB6-6AE3-B82B-7E0E222E1F29}"/>
              </a:ext>
            </a:extLst>
          </p:cNvPr>
          <p:cNvSpPr>
            <a:spLocks noGrp="1" noChangeArrowheads="1"/>
          </p:cNvSpPr>
          <p:nvPr>
            <p:ph idx="1"/>
          </p:nvPr>
        </p:nvSpPr>
        <p:spPr>
          <a:xfrm>
            <a:off x="380774" y="1580604"/>
            <a:ext cx="9017952" cy="4128046"/>
          </a:xfrm>
        </p:spPr>
        <p:txBody>
          <a:bodyPr/>
          <a:lstStyle/>
          <a:p>
            <a:pPr marL="0" indent="0" algn="just">
              <a:lnSpc>
                <a:spcPct val="115000"/>
              </a:lnSpc>
              <a:spcBef>
                <a:spcPts val="600"/>
              </a:spcBef>
              <a:spcAft>
                <a:spcPts val="800"/>
              </a:spcAft>
              <a:buNone/>
            </a:pPr>
            <a:r>
              <a:rPr lang="en-GB" sz="1800" dirty="0">
                <a:effectLst/>
                <a:ea typeface="Calibri" panose="020F0502020204030204" pitchFamily="34" charset="0"/>
                <a:cs typeface="Times New Roman" panose="02020603050405020304" pitchFamily="18" charset="0"/>
              </a:rPr>
              <a:t>There are 14 subtests, divided into Part 1 and Part 2. There are 7 subtests in each part. </a:t>
            </a:r>
            <a:r>
              <a:rPr lang="en-GB" dirty="0">
                <a:ea typeface="Calibri" panose="020F0502020204030204" pitchFamily="34" charset="0"/>
                <a:cs typeface="Times New Roman" panose="02020603050405020304" pitchFamily="18" charset="0"/>
              </a:rPr>
              <a:t>The colour highlighting in the list below is </a:t>
            </a:r>
            <a:r>
              <a:rPr lang="en-GB" dirty="0">
                <a:highlight>
                  <a:srgbClr val="FFFF00"/>
                </a:highlight>
                <a:ea typeface="Calibri" panose="020F0502020204030204" pitchFamily="34" charset="0"/>
                <a:cs typeface="Times New Roman" panose="02020603050405020304" pitchFamily="18" charset="0"/>
              </a:rPr>
              <a:t>Part 1 </a:t>
            </a:r>
            <a:r>
              <a:rPr lang="en-GB" dirty="0">
                <a:ea typeface="Calibri" panose="020F0502020204030204" pitchFamily="34" charset="0"/>
                <a:cs typeface="Times New Roman" panose="02020603050405020304" pitchFamily="18" charset="0"/>
              </a:rPr>
              <a:t>and </a:t>
            </a:r>
            <a:r>
              <a:rPr lang="en-GB" dirty="0">
                <a:highlight>
                  <a:srgbClr val="00FFFF"/>
                </a:highlight>
                <a:ea typeface="Calibri" panose="020F0502020204030204" pitchFamily="34" charset="0"/>
                <a:cs typeface="Times New Roman" panose="02020603050405020304" pitchFamily="18" charset="0"/>
              </a:rPr>
              <a:t>Part 2</a:t>
            </a:r>
            <a:endParaRPr lang="en-GB" sz="1800" dirty="0">
              <a:effectLst/>
              <a:highlight>
                <a:srgbClr val="00FFFF"/>
              </a:highlight>
              <a:ea typeface="Calibri" panose="020F0502020204030204" pitchFamily="34" charset="0"/>
              <a:cs typeface="Times New Roman" panose="02020603050405020304" pitchFamily="18" charset="0"/>
            </a:endParaRP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Visual processing: </a:t>
            </a:r>
            <a:r>
              <a:rPr lang="en-GB" sz="1800" dirty="0">
                <a:effectLst/>
                <a:highlight>
                  <a:srgbClr val="FFFF00"/>
                </a:highlight>
                <a:ea typeface="Calibri" panose="020F0502020204030204" pitchFamily="34" charset="0"/>
                <a:cs typeface="Times New Roman" panose="02020603050405020304" pitchFamily="18" charset="0"/>
              </a:rPr>
              <a:t>Shape Design</a:t>
            </a:r>
            <a:r>
              <a:rPr lang="en-GB" sz="1800" dirty="0">
                <a:effectLst/>
                <a:ea typeface="Calibri" panose="020F0502020204030204" pitchFamily="34" charset="0"/>
                <a:cs typeface="Times New Roman" panose="02020603050405020304" pitchFamily="18" charset="0"/>
              </a:rPr>
              <a:t>, </a:t>
            </a:r>
            <a:r>
              <a:rPr lang="en-GB" sz="1800" dirty="0">
                <a:effectLst/>
                <a:highlight>
                  <a:srgbClr val="00FFFF"/>
                </a:highlight>
                <a:ea typeface="Calibri" panose="020F0502020204030204" pitchFamily="34" charset="0"/>
                <a:cs typeface="Times New Roman" panose="02020603050405020304" pitchFamily="18" charset="0"/>
              </a:rPr>
              <a:t>Washer Design</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Long-term memory: </a:t>
            </a:r>
            <a:r>
              <a:rPr lang="en-GB" sz="1800" dirty="0">
                <a:effectLst/>
                <a:highlight>
                  <a:srgbClr val="FFFF00"/>
                </a:highlight>
                <a:ea typeface="Calibri" panose="020F0502020204030204" pitchFamily="34" charset="0"/>
                <a:cs typeface="Times New Roman" panose="02020603050405020304" pitchFamily="18" charset="0"/>
              </a:rPr>
              <a:t>Story Recall</a:t>
            </a:r>
            <a:r>
              <a:rPr lang="en-GB" sz="1800" dirty="0">
                <a:effectLst/>
                <a:ea typeface="Calibri" panose="020F0502020204030204" pitchFamily="34" charset="0"/>
                <a:cs typeface="Times New Roman" panose="02020603050405020304" pitchFamily="18" charset="0"/>
              </a:rPr>
              <a:t>, </a:t>
            </a:r>
            <a:r>
              <a:rPr lang="en-GB" sz="1800" dirty="0">
                <a:effectLst/>
                <a:highlight>
                  <a:srgbClr val="00FFFF"/>
                </a:highlight>
                <a:ea typeface="Calibri" panose="020F0502020204030204" pitchFamily="34" charset="0"/>
                <a:cs typeface="Times New Roman" panose="02020603050405020304" pitchFamily="18" charset="0"/>
              </a:rPr>
              <a:t>Picture Recall</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Processing Speed: </a:t>
            </a:r>
            <a:r>
              <a:rPr lang="en-GB" sz="1800" dirty="0">
                <a:effectLst/>
                <a:highlight>
                  <a:srgbClr val="FFFF00"/>
                </a:highlight>
                <a:ea typeface="Calibri" panose="020F0502020204030204" pitchFamily="34" charset="0"/>
                <a:cs typeface="Times New Roman" panose="02020603050405020304" pitchFamily="18" charset="0"/>
              </a:rPr>
              <a:t>Parrots, </a:t>
            </a:r>
            <a:r>
              <a:rPr lang="en-GB" sz="1800" dirty="0">
                <a:effectLst/>
                <a:highlight>
                  <a:srgbClr val="00FFFF"/>
                </a:highlight>
                <a:ea typeface="Calibri" panose="020F0502020204030204" pitchFamily="34" charset="0"/>
                <a:cs typeface="Times New Roman" panose="02020603050405020304" pitchFamily="18" charset="0"/>
              </a:rPr>
              <a:t>Boxes</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Auditory short-term memory: </a:t>
            </a:r>
            <a:r>
              <a:rPr lang="en-GB" sz="1800" dirty="0">
                <a:effectLst/>
                <a:highlight>
                  <a:srgbClr val="FFFF00"/>
                </a:highlight>
                <a:ea typeface="Calibri" panose="020F0502020204030204" pitchFamily="34" charset="0"/>
                <a:cs typeface="Times New Roman" panose="02020603050405020304" pitchFamily="18" charset="0"/>
              </a:rPr>
              <a:t>Digit and Letter Span</a:t>
            </a:r>
            <a:r>
              <a:rPr lang="en-GB" sz="1800" dirty="0">
                <a:effectLst/>
                <a:ea typeface="Calibri" panose="020F0502020204030204" pitchFamily="34" charset="0"/>
                <a:cs typeface="Times New Roman" panose="02020603050405020304" pitchFamily="18" charset="0"/>
              </a:rPr>
              <a:t>, </a:t>
            </a:r>
            <a:r>
              <a:rPr lang="en-GB" sz="1800" dirty="0">
                <a:effectLst/>
                <a:highlight>
                  <a:srgbClr val="00FFFF"/>
                </a:highlight>
                <a:ea typeface="Calibri" panose="020F0502020204030204" pitchFamily="34" charset="0"/>
                <a:cs typeface="Times New Roman" panose="02020603050405020304" pitchFamily="18" charset="0"/>
              </a:rPr>
              <a:t>Mixed Digit and Letter Span</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Visual-spatial short-term memory: </a:t>
            </a:r>
            <a:r>
              <a:rPr lang="en-GB" sz="1800" dirty="0">
                <a:effectLst/>
                <a:highlight>
                  <a:srgbClr val="FFFF00"/>
                </a:highlight>
                <a:ea typeface="Calibri" panose="020F0502020204030204" pitchFamily="34" charset="0"/>
                <a:cs typeface="Times New Roman" panose="02020603050405020304" pitchFamily="18" charset="0"/>
              </a:rPr>
              <a:t>Shape Memory</a:t>
            </a:r>
            <a:r>
              <a:rPr lang="en-GB" sz="1800" dirty="0">
                <a:effectLst/>
                <a:ea typeface="Calibri" panose="020F0502020204030204" pitchFamily="34" charset="0"/>
                <a:cs typeface="Times New Roman" panose="02020603050405020304" pitchFamily="18" charset="0"/>
              </a:rPr>
              <a:t>, </a:t>
            </a:r>
            <a:r>
              <a:rPr lang="en-GB" sz="1800" dirty="0">
                <a:effectLst/>
                <a:highlight>
                  <a:srgbClr val="00FFFF"/>
                </a:highlight>
                <a:ea typeface="Calibri" panose="020F0502020204030204" pitchFamily="34" charset="0"/>
                <a:cs typeface="Times New Roman" panose="02020603050405020304" pitchFamily="18" charset="0"/>
              </a:rPr>
              <a:t>Rotated Shape Memory</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Abstract Reasoning: </a:t>
            </a:r>
            <a:r>
              <a:rPr lang="en-GB" sz="1800" dirty="0">
                <a:effectLst/>
                <a:highlight>
                  <a:srgbClr val="FFFF00"/>
                </a:highlight>
                <a:ea typeface="Calibri" panose="020F0502020204030204" pitchFamily="34" charset="0"/>
                <a:cs typeface="Times New Roman" panose="02020603050405020304" pitchFamily="18" charset="0"/>
              </a:rPr>
              <a:t>Matrices Completion</a:t>
            </a:r>
            <a:r>
              <a:rPr lang="en-GB" sz="1800" dirty="0">
                <a:effectLst/>
                <a:ea typeface="Calibri" panose="020F0502020204030204" pitchFamily="34" charset="0"/>
                <a:cs typeface="Times New Roman" panose="02020603050405020304" pitchFamily="18" charset="0"/>
              </a:rPr>
              <a:t>, </a:t>
            </a:r>
            <a:r>
              <a:rPr lang="en-GB" sz="1800" dirty="0">
                <a:effectLst/>
                <a:highlight>
                  <a:srgbClr val="00FFFF"/>
                </a:highlight>
                <a:ea typeface="Calibri" panose="020F0502020204030204" pitchFamily="34" charset="0"/>
                <a:cs typeface="Times New Roman" panose="02020603050405020304" pitchFamily="18" charset="0"/>
              </a:rPr>
              <a:t>Matrices Odd One Out</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Verbal Reasoning: </a:t>
            </a:r>
            <a:r>
              <a:rPr lang="en-GB" sz="1800" dirty="0">
                <a:effectLst/>
                <a:highlight>
                  <a:srgbClr val="FFFF00"/>
                </a:highlight>
                <a:ea typeface="Calibri" panose="020F0502020204030204" pitchFamily="34" charset="0"/>
                <a:cs typeface="Times New Roman" panose="02020603050405020304" pitchFamily="18" charset="0"/>
              </a:rPr>
              <a:t>Naming Categories</a:t>
            </a:r>
            <a:r>
              <a:rPr lang="en-GB" sz="1800" dirty="0">
                <a:effectLst/>
                <a:ea typeface="Calibri" panose="020F0502020204030204" pitchFamily="34" charset="0"/>
                <a:cs typeface="Times New Roman" panose="02020603050405020304" pitchFamily="18" charset="0"/>
              </a:rPr>
              <a:t>, </a:t>
            </a:r>
            <a:r>
              <a:rPr lang="en-GB" sz="1800" dirty="0">
                <a:effectLst/>
                <a:highlight>
                  <a:srgbClr val="00FFFF"/>
                </a:highlight>
                <a:ea typeface="Calibri" panose="020F0502020204030204" pitchFamily="34" charset="0"/>
                <a:cs typeface="Times New Roman" panose="02020603050405020304" pitchFamily="18" charset="0"/>
              </a:rPr>
              <a:t>Naming Opposites</a:t>
            </a:r>
          </a:p>
          <a:p>
            <a:pPr marL="0" indent="0" eaLnBrk="1" hangingPunct="1">
              <a:buNone/>
            </a:pPr>
            <a:endParaRPr lang="en-US" altLang="en-US" dirty="0"/>
          </a:p>
        </p:txBody>
      </p:sp>
      <p:pic>
        <p:nvPicPr>
          <p:cNvPr id="10244" name="Picture 3" descr="A blue and black logo&#10;&#10;Description automatically generated">
            <a:extLst>
              <a:ext uri="{FF2B5EF4-FFF2-40B4-BE49-F238E27FC236}">
                <a16:creationId xmlns:a16="http://schemas.microsoft.com/office/drawing/2014/main" id="{2EB78AA5-8AE2-12E8-6BA5-2E5768299D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9226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FA9AE11-D7EF-20A0-B6AB-19F521482B9A}"/>
              </a:ext>
            </a:extLst>
          </p:cNvPr>
          <p:cNvSpPr>
            <a:spLocks noGrp="1" noChangeArrowheads="1"/>
          </p:cNvSpPr>
          <p:nvPr>
            <p:ph type="title"/>
          </p:nvPr>
        </p:nvSpPr>
        <p:spPr>
          <a:xfrm>
            <a:off x="491808" y="122782"/>
            <a:ext cx="8596312" cy="1248817"/>
          </a:xfrm>
        </p:spPr>
        <p:txBody>
          <a:bodyPr/>
          <a:lstStyle/>
          <a:p>
            <a:pPr algn="ctr" eaLnBrk="1" hangingPunct="1"/>
            <a:r>
              <a:rPr lang="en-US" altLang="en-US" dirty="0"/>
              <a:t>IDS-2 Cognitive Development domain: administration of Intelligence Scales</a:t>
            </a:r>
          </a:p>
        </p:txBody>
      </p:sp>
      <p:sp>
        <p:nvSpPr>
          <p:cNvPr id="10243" name="Content Placeholder 2">
            <a:extLst>
              <a:ext uri="{FF2B5EF4-FFF2-40B4-BE49-F238E27FC236}">
                <a16:creationId xmlns:a16="http://schemas.microsoft.com/office/drawing/2014/main" id="{1D9F85FB-BCB6-6AE3-B82B-7E0E222E1F29}"/>
              </a:ext>
            </a:extLst>
          </p:cNvPr>
          <p:cNvSpPr>
            <a:spLocks noGrp="1" noChangeArrowheads="1"/>
          </p:cNvSpPr>
          <p:nvPr>
            <p:ph idx="1"/>
          </p:nvPr>
        </p:nvSpPr>
        <p:spPr>
          <a:xfrm>
            <a:off x="354647" y="1590401"/>
            <a:ext cx="9416369" cy="4415247"/>
          </a:xfrm>
        </p:spPr>
        <p:txBody>
          <a:bodyPr/>
          <a:lstStyle/>
          <a:p>
            <a:pPr marL="0" indent="0" algn="just" eaLnBrk="1" hangingPunct="1">
              <a:lnSpc>
                <a:spcPct val="150000"/>
              </a:lnSpc>
              <a:buNone/>
            </a:pPr>
            <a:r>
              <a:rPr lang="en-US" altLang="en-US" sz="2000" dirty="0"/>
              <a:t>Using the 14 Intelligence Scales subtests, there are three possible modes of administration which produce the following:</a:t>
            </a:r>
          </a:p>
          <a:p>
            <a:pPr algn="just">
              <a:lnSpc>
                <a:spcPct val="150000"/>
              </a:lnSpc>
            </a:pPr>
            <a:r>
              <a:rPr lang="en-US" altLang="en-US" sz="2000" dirty="0"/>
              <a:t>An IQ score, using the seven Part 1 of the 14 subtests</a:t>
            </a:r>
          </a:p>
          <a:p>
            <a:pPr algn="just">
              <a:lnSpc>
                <a:spcPct val="150000"/>
              </a:lnSpc>
            </a:pPr>
            <a:r>
              <a:rPr lang="en-US" altLang="en-US" sz="2000" dirty="0"/>
              <a:t>An IQ profile using all 14 subtests from Parts 1 and Parts 2. This profile gives a composite index score for each of the seven areas of intelligence listed on slide 7</a:t>
            </a:r>
          </a:p>
          <a:p>
            <a:pPr algn="just">
              <a:lnSpc>
                <a:spcPct val="150000"/>
              </a:lnSpc>
            </a:pPr>
            <a:r>
              <a:rPr lang="en-US" altLang="en-US" sz="2000" dirty="0"/>
              <a:t>An IQ screen using two subtests (Matrices Completion and Naming Categories)</a:t>
            </a:r>
          </a:p>
          <a:p>
            <a:endParaRPr lang="en-US" altLang="en-US" dirty="0"/>
          </a:p>
          <a:p>
            <a:endParaRPr lang="en-US" altLang="en-US" dirty="0"/>
          </a:p>
        </p:txBody>
      </p:sp>
      <p:pic>
        <p:nvPicPr>
          <p:cNvPr id="10244" name="Picture 3" descr="A blue and black logo&#10;&#10;Description automatically generated">
            <a:extLst>
              <a:ext uri="{FF2B5EF4-FFF2-40B4-BE49-F238E27FC236}">
                <a16:creationId xmlns:a16="http://schemas.microsoft.com/office/drawing/2014/main" id="{2EB78AA5-8AE2-12E8-6BA5-2E5768299D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647" y="5756048"/>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9704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FA9AE11-D7EF-20A0-B6AB-19F521482B9A}"/>
              </a:ext>
            </a:extLst>
          </p:cNvPr>
          <p:cNvSpPr>
            <a:spLocks noGrp="1" noChangeArrowheads="1"/>
          </p:cNvSpPr>
          <p:nvPr>
            <p:ph type="title"/>
          </p:nvPr>
        </p:nvSpPr>
        <p:spPr>
          <a:xfrm>
            <a:off x="446088" y="331788"/>
            <a:ext cx="8596312" cy="1248817"/>
          </a:xfrm>
        </p:spPr>
        <p:txBody>
          <a:bodyPr/>
          <a:lstStyle/>
          <a:p>
            <a:pPr algn="ctr" eaLnBrk="1" hangingPunct="1"/>
            <a:r>
              <a:rPr lang="en-US" altLang="en-US" dirty="0"/>
              <a:t>IDS-2 Cognitive Development domain: Executive Function scales</a:t>
            </a:r>
          </a:p>
        </p:txBody>
      </p:sp>
      <p:sp>
        <p:nvSpPr>
          <p:cNvPr id="10243" name="Content Placeholder 2">
            <a:extLst>
              <a:ext uri="{FF2B5EF4-FFF2-40B4-BE49-F238E27FC236}">
                <a16:creationId xmlns:a16="http://schemas.microsoft.com/office/drawing/2014/main" id="{1D9F85FB-BCB6-6AE3-B82B-7E0E222E1F29}"/>
              </a:ext>
            </a:extLst>
          </p:cNvPr>
          <p:cNvSpPr>
            <a:spLocks noGrp="1" noChangeArrowheads="1"/>
          </p:cNvSpPr>
          <p:nvPr>
            <p:ph idx="1"/>
          </p:nvPr>
        </p:nvSpPr>
        <p:spPr>
          <a:xfrm>
            <a:off x="380774" y="1580605"/>
            <a:ext cx="9017952" cy="4029892"/>
          </a:xfrm>
        </p:spPr>
        <p:txBody>
          <a:bodyPr/>
          <a:lstStyle/>
          <a:p>
            <a:pPr marL="0" indent="0" algn="just" eaLnBrk="1" hangingPunct="1">
              <a:lnSpc>
                <a:spcPct val="150000"/>
              </a:lnSpc>
              <a:buNone/>
            </a:pPr>
            <a:r>
              <a:rPr lang="en-US" altLang="en-US" sz="2200" dirty="0"/>
              <a:t>Four subtests are used to assess Executive Function:</a:t>
            </a:r>
          </a:p>
          <a:p>
            <a:pPr algn="just">
              <a:lnSpc>
                <a:spcPct val="150000"/>
              </a:lnSpc>
            </a:pPr>
            <a:r>
              <a:rPr lang="en-US" altLang="en-US" sz="2200" dirty="0"/>
              <a:t>Divided Attention</a:t>
            </a:r>
          </a:p>
          <a:p>
            <a:pPr algn="just">
              <a:lnSpc>
                <a:spcPct val="150000"/>
              </a:lnSpc>
            </a:pPr>
            <a:r>
              <a:rPr lang="en-US" altLang="en-US" sz="2200" dirty="0"/>
              <a:t>Listing Words</a:t>
            </a:r>
          </a:p>
          <a:p>
            <a:pPr algn="just">
              <a:lnSpc>
                <a:spcPct val="150000"/>
              </a:lnSpc>
            </a:pPr>
            <a:r>
              <a:rPr lang="en-US" altLang="en-US" sz="2200" dirty="0"/>
              <a:t>Animal Colours</a:t>
            </a:r>
          </a:p>
          <a:p>
            <a:pPr algn="just">
              <a:lnSpc>
                <a:spcPct val="150000"/>
              </a:lnSpc>
            </a:pPr>
            <a:r>
              <a:rPr lang="en-US" altLang="en-US" sz="2200" dirty="0"/>
              <a:t>Drawing Routes</a:t>
            </a:r>
          </a:p>
          <a:p>
            <a:pPr marL="0" indent="0" eaLnBrk="1" hangingPunct="1">
              <a:buNone/>
            </a:pPr>
            <a:endParaRPr lang="en-US" altLang="en-US" dirty="0"/>
          </a:p>
          <a:p>
            <a:pPr marL="0" indent="0" eaLnBrk="1" hangingPunct="1">
              <a:buNone/>
            </a:pPr>
            <a:endParaRPr lang="en-US" altLang="en-US" dirty="0"/>
          </a:p>
        </p:txBody>
      </p:sp>
      <p:pic>
        <p:nvPicPr>
          <p:cNvPr id="10244" name="Picture 3" descr="A blue and black logo&#10;&#10;Description automatically generated">
            <a:extLst>
              <a:ext uri="{FF2B5EF4-FFF2-40B4-BE49-F238E27FC236}">
                <a16:creationId xmlns:a16="http://schemas.microsoft.com/office/drawing/2014/main" id="{2EB78AA5-8AE2-12E8-6BA5-2E5768299D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9880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47BCB5B-8A6F-AEF3-46C7-E35C3B363FA8}"/>
              </a:ext>
            </a:extLst>
          </p:cNvPr>
          <p:cNvSpPr>
            <a:spLocks noGrp="1" noChangeArrowheads="1"/>
          </p:cNvSpPr>
          <p:nvPr>
            <p:ph type="title"/>
          </p:nvPr>
        </p:nvSpPr>
        <p:spPr>
          <a:xfrm>
            <a:off x="491808" y="69850"/>
            <a:ext cx="8596312" cy="1079681"/>
          </a:xfrm>
        </p:spPr>
        <p:txBody>
          <a:bodyPr/>
          <a:lstStyle/>
          <a:p>
            <a:pPr algn="ctr" eaLnBrk="1" hangingPunct="1"/>
            <a:r>
              <a:rPr lang="en-US" altLang="en-US" dirty="0"/>
              <a:t>IDS-2 General Development domain overview</a:t>
            </a:r>
          </a:p>
        </p:txBody>
      </p:sp>
      <p:sp>
        <p:nvSpPr>
          <p:cNvPr id="11267" name="Content Placeholder 2">
            <a:extLst>
              <a:ext uri="{FF2B5EF4-FFF2-40B4-BE49-F238E27FC236}">
                <a16:creationId xmlns:a16="http://schemas.microsoft.com/office/drawing/2014/main" id="{178BD227-DFD5-7E3C-9D61-ADD61747D767}"/>
              </a:ext>
            </a:extLst>
          </p:cNvPr>
          <p:cNvSpPr>
            <a:spLocks noGrp="1" noChangeArrowheads="1"/>
          </p:cNvSpPr>
          <p:nvPr>
            <p:ph idx="1"/>
          </p:nvPr>
        </p:nvSpPr>
        <p:spPr>
          <a:xfrm>
            <a:off x="335054" y="1201919"/>
            <a:ext cx="9220200" cy="4675867"/>
          </a:xfrm>
        </p:spPr>
        <p:txBody>
          <a:bodyPr/>
          <a:lstStyle/>
          <a:p>
            <a:pPr marL="0" indent="0" eaLnBrk="1" hangingPunct="1">
              <a:buNone/>
            </a:pPr>
            <a:r>
              <a:rPr lang="en-US" altLang="en-US" dirty="0"/>
              <a:t>The General Development Domain assesses three areas:</a:t>
            </a:r>
          </a:p>
          <a:p>
            <a:pPr algn="just">
              <a:lnSpc>
                <a:spcPct val="150000"/>
              </a:lnSpc>
              <a:spcBef>
                <a:spcPts val="600"/>
              </a:spcBef>
            </a:pPr>
            <a:r>
              <a:rPr lang="en-US" altLang="en-US" b="1" dirty="0"/>
              <a:t>Psychomotor skills</a:t>
            </a:r>
          </a:p>
          <a:p>
            <a:pPr marL="719138" indent="0" algn="just">
              <a:lnSpc>
                <a:spcPct val="150000"/>
              </a:lnSpc>
              <a:spcBef>
                <a:spcPts val="600"/>
              </a:spcBef>
              <a:buNone/>
            </a:pPr>
            <a:r>
              <a:rPr lang="en-US" altLang="en-US" dirty="0"/>
              <a:t>Two subtests: Gross Motor Skills and Fine Motor Skills</a:t>
            </a:r>
          </a:p>
          <a:p>
            <a:pPr algn="just">
              <a:lnSpc>
                <a:spcPct val="150000"/>
              </a:lnSpc>
              <a:spcBef>
                <a:spcPts val="600"/>
              </a:spcBef>
            </a:pPr>
            <a:r>
              <a:rPr lang="en-US" altLang="en-US" b="1" dirty="0"/>
              <a:t>Social and emotional skills</a:t>
            </a:r>
          </a:p>
          <a:p>
            <a:pPr marL="803275" indent="0" algn="just">
              <a:lnSpc>
                <a:spcPct val="150000"/>
              </a:lnSpc>
              <a:spcBef>
                <a:spcPts val="600"/>
              </a:spcBef>
              <a:buNone/>
            </a:pPr>
            <a:r>
              <a:rPr lang="en-US" altLang="en-US" dirty="0"/>
              <a:t>Three subtests: Identifying Emotions, Regulating Emotions and Socially Competent Behaviour</a:t>
            </a:r>
          </a:p>
          <a:p>
            <a:pPr algn="just">
              <a:lnSpc>
                <a:spcPct val="150000"/>
              </a:lnSpc>
              <a:spcBef>
                <a:spcPts val="600"/>
              </a:spcBef>
            </a:pPr>
            <a:r>
              <a:rPr lang="en-US" altLang="en-US" b="1" dirty="0"/>
              <a:t>Scholastic skills</a:t>
            </a:r>
          </a:p>
          <a:p>
            <a:pPr marL="803275" indent="0" algn="just">
              <a:lnSpc>
                <a:spcPct val="150000"/>
              </a:lnSpc>
              <a:spcBef>
                <a:spcPts val="600"/>
              </a:spcBef>
              <a:buNone/>
            </a:pPr>
            <a:r>
              <a:rPr lang="en-US" altLang="en-US" dirty="0"/>
              <a:t>Eight subtests: Phonological Awareness, Receptive Language, Expressive Language, Single Word Reading, Single Word Non Reading, Reading Comprehension, Logical Mathematical Reasoning, Spelling.</a:t>
            </a:r>
          </a:p>
          <a:p>
            <a:pPr algn="just">
              <a:lnSpc>
                <a:spcPct val="150000"/>
              </a:lnSpc>
              <a:spcBef>
                <a:spcPts val="600"/>
              </a:spcBef>
            </a:pPr>
            <a:endParaRPr lang="en-US" altLang="en-US" b="1" dirty="0"/>
          </a:p>
          <a:p>
            <a:pPr marL="0" indent="0" eaLnBrk="1" hangingPunct="1">
              <a:buNone/>
            </a:pPr>
            <a:endParaRPr lang="en-US" altLang="en-US" dirty="0"/>
          </a:p>
          <a:p>
            <a:pPr marL="0" indent="0" eaLnBrk="1" hangingPunct="1">
              <a:buNone/>
            </a:pPr>
            <a:endParaRPr lang="en-US" altLang="en-US" dirty="0"/>
          </a:p>
        </p:txBody>
      </p:sp>
      <p:pic>
        <p:nvPicPr>
          <p:cNvPr id="11268" name="Picture 3" descr="A blue and black logo&#10;&#10;Description automatically generated">
            <a:extLst>
              <a:ext uri="{FF2B5EF4-FFF2-40B4-BE49-F238E27FC236}">
                <a16:creationId xmlns:a16="http://schemas.microsoft.com/office/drawing/2014/main" id="{AD62A3C7-2306-AD4B-F65D-820F6656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47BCB5B-8A6F-AEF3-46C7-E35C3B363FA8}"/>
              </a:ext>
            </a:extLst>
          </p:cNvPr>
          <p:cNvSpPr>
            <a:spLocks noGrp="1" noChangeArrowheads="1"/>
          </p:cNvSpPr>
          <p:nvPr>
            <p:ph type="title"/>
          </p:nvPr>
        </p:nvSpPr>
        <p:spPr>
          <a:xfrm>
            <a:off x="600075" y="208009"/>
            <a:ext cx="8596312" cy="869995"/>
          </a:xfrm>
        </p:spPr>
        <p:txBody>
          <a:bodyPr/>
          <a:lstStyle/>
          <a:p>
            <a:pPr algn="ctr" eaLnBrk="1" hangingPunct="1"/>
            <a:r>
              <a:rPr lang="en-US" altLang="en-US" dirty="0"/>
              <a:t>Unravelling the Scholastic scales</a:t>
            </a:r>
          </a:p>
        </p:txBody>
      </p:sp>
      <p:sp>
        <p:nvSpPr>
          <p:cNvPr id="11267" name="Content Placeholder 2">
            <a:extLst>
              <a:ext uri="{FF2B5EF4-FFF2-40B4-BE49-F238E27FC236}">
                <a16:creationId xmlns:a16="http://schemas.microsoft.com/office/drawing/2014/main" id="{178BD227-DFD5-7E3C-9D61-ADD61747D767}"/>
              </a:ext>
            </a:extLst>
          </p:cNvPr>
          <p:cNvSpPr>
            <a:spLocks noGrp="1" noChangeArrowheads="1"/>
          </p:cNvSpPr>
          <p:nvPr>
            <p:ph idx="1"/>
          </p:nvPr>
        </p:nvSpPr>
        <p:spPr>
          <a:xfrm>
            <a:off x="723900" y="1130437"/>
            <a:ext cx="10374630" cy="4578213"/>
          </a:xfrm>
        </p:spPr>
        <p:txBody>
          <a:bodyPr/>
          <a:lstStyle/>
          <a:p>
            <a:pPr marL="0" indent="0" eaLnBrk="1" hangingPunct="1">
              <a:lnSpc>
                <a:spcPct val="150000"/>
              </a:lnSpc>
              <a:buNone/>
            </a:pPr>
            <a:r>
              <a:rPr lang="en-US" altLang="en-US" sz="1600" dirty="0"/>
              <a:t>These scales need a bit more unravelling!</a:t>
            </a:r>
          </a:p>
          <a:p>
            <a:pPr>
              <a:lnSpc>
                <a:spcPct val="150000"/>
              </a:lnSpc>
            </a:pPr>
            <a:r>
              <a:rPr lang="en-US" altLang="en-US" sz="1600" dirty="0"/>
              <a:t>The age range varies for some of these scales:</a:t>
            </a:r>
          </a:p>
          <a:p>
            <a:pPr marL="450850" indent="0">
              <a:lnSpc>
                <a:spcPct val="150000"/>
              </a:lnSpc>
              <a:buNone/>
            </a:pPr>
            <a:r>
              <a:rPr lang="en-US" altLang="en-US" sz="1600" dirty="0"/>
              <a:t>Phonological Awareness age 5 to 10</a:t>
            </a:r>
          </a:p>
          <a:p>
            <a:pPr marL="450850" indent="0">
              <a:lnSpc>
                <a:spcPct val="150000"/>
              </a:lnSpc>
              <a:buNone/>
            </a:pPr>
            <a:r>
              <a:rPr lang="en-US" altLang="en-US" sz="1600" dirty="0"/>
              <a:t>Receptive and Expressive Language age 5 to 10</a:t>
            </a:r>
          </a:p>
          <a:p>
            <a:pPr marL="450850" indent="0">
              <a:lnSpc>
                <a:spcPct val="150000"/>
              </a:lnSpc>
              <a:buNone/>
            </a:pPr>
            <a:r>
              <a:rPr lang="en-US" altLang="en-US" sz="1600" dirty="0"/>
              <a:t>Reading Comprehension, Single Word Reading, Single Non Word Reading and Spelling age 7 to 20</a:t>
            </a:r>
          </a:p>
          <a:p>
            <a:pPr defTabSz="179388">
              <a:lnSpc>
                <a:spcPct val="150000"/>
              </a:lnSpc>
            </a:pPr>
            <a:r>
              <a:rPr lang="en-US" altLang="en-US" sz="1600" dirty="0"/>
              <a:t>The online scoring will only give a score for Reading Comprehension if the pupil reads more than 10 words correctly </a:t>
            </a:r>
          </a:p>
          <a:p>
            <a:pPr defTabSz="179388">
              <a:lnSpc>
                <a:spcPct val="150000"/>
              </a:lnSpc>
            </a:pPr>
            <a:r>
              <a:rPr lang="en-US" altLang="en-US" sz="1600" dirty="0"/>
              <a:t>Reading Comprehension passages have to be read out loud (the report format requires silent </a:t>
            </a:r>
            <a:r>
              <a:rPr lang="en-US" altLang="en-US" dirty="0"/>
              <a:t>reading of prose)</a:t>
            </a:r>
          </a:p>
          <a:p>
            <a:pPr marL="450850" indent="0">
              <a:buNone/>
            </a:pPr>
            <a:endParaRPr lang="en-US" altLang="en-US" dirty="0"/>
          </a:p>
          <a:p>
            <a:endParaRPr lang="en-US" altLang="en-US" dirty="0"/>
          </a:p>
        </p:txBody>
      </p:sp>
      <p:pic>
        <p:nvPicPr>
          <p:cNvPr id="11268" name="Picture 3" descr="A blue and black logo&#10;&#10;Description automatically generated">
            <a:extLst>
              <a:ext uri="{FF2B5EF4-FFF2-40B4-BE49-F238E27FC236}">
                <a16:creationId xmlns:a16="http://schemas.microsoft.com/office/drawing/2014/main" id="{AD62A3C7-2306-AD4B-F65D-820F6656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Unravel Vector Art, Icons, and Graphics for Free Download">
            <a:extLst>
              <a:ext uri="{FF2B5EF4-FFF2-40B4-BE49-F238E27FC236}">
                <a16:creationId xmlns:a16="http://schemas.microsoft.com/office/drawing/2014/main" id="{41D1B8F7-C89F-69AA-143E-F9ACDDD957A2}"/>
              </a:ext>
            </a:extLst>
          </p:cNvPr>
          <p:cNvPicPr>
            <a:picLocks noChangeAspect="1"/>
          </p:cNvPicPr>
          <p:nvPr/>
        </p:nvPicPr>
        <p:blipFill rotWithShape="1">
          <a:blip r:embed="rId4">
            <a:extLst>
              <a:ext uri="{28A0092B-C50C-407E-A947-70E740481C1C}">
                <a14:useLocalDpi xmlns:a14="http://schemas.microsoft.com/office/drawing/2010/main" val="0"/>
              </a:ext>
            </a:extLst>
          </a:blip>
          <a:srcRect l="8262" t="14250" r="9120" b="16971"/>
          <a:stretch/>
        </p:blipFill>
        <p:spPr bwMode="auto">
          <a:xfrm>
            <a:off x="6380480" y="1503327"/>
            <a:ext cx="3224551" cy="11520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7538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47BCB5B-8A6F-AEF3-46C7-E35C3B363FA8}"/>
              </a:ext>
            </a:extLst>
          </p:cNvPr>
          <p:cNvSpPr>
            <a:spLocks noGrp="1" noChangeArrowheads="1"/>
          </p:cNvSpPr>
          <p:nvPr>
            <p:ph type="title"/>
          </p:nvPr>
        </p:nvSpPr>
        <p:spPr>
          <a:xfrm>
            <a:off x="600075" y="121784"/>
            <a:ext cx="8596312" cy="869995"/>
          </a:xfrm>
        </p:spPr>
        <p:txBody>
          <a:bodyPr/>
          <a:lstStyle/>
          <a:p>
            <a:pPr algn="ctr" eaLnBrk="1" hangingPunct="1"/>
            <a:r>
              <a:rPr lang="en-US" altLang="en-US" dirty="0"/>
              <a:t>Administration</a:t>
            </a:r>
          </a:p>
        </p:txBody>
      </p:sp>
      <p:sp>
        <p:nvSpPr>
          <p:cNvPr id="11267" name="Content Placeholder 2">
            <a:extLst>
              <a:ext uri="{FF2B5EF4-FFF2-40B4-BE49-F238E27FC236}">
                <a16:creationId xmlns:a16="http://schemas.microsoft.com/office/drawing/2014/main" id="{178BD227-DFD5-7E3C-9D61-ADD61747D767}"/>
              </a:ext>
            </a:extLst>
          </p:cNvPr>
          <p:cNvSpPr>
            <a:spLocks noGrp="1" noChangeArrowheads="1"/>
          </p:cNvSpPr>
          <p:nvPr>
            <p:ph idx="1"/>
          </p:nvPr>
        </p:nvSpPr>
        <p:spPr>
          <a:xfrm>
            <a:off x="600075" y="842860"/>
            <a:ext cx="9400677" cy="4805910"/>
          </a:xfrm>
        </p:spPr>
        <p:txBody>
          <a:bodyPr/>
          <a:lstStyle/>
          <a:p>
            <a:pPr algn="just">
              <a:lnSpc>
                <a:spcPct val="150000"/>
              </a:lnSpc>
            </a:pPr>
            <a:r>
              <a:rPr lang="en-US" altLang="en-US" dirty="0"/>
              <a:t>The IDS-2 is a modular test so does not have to be administered in its entirety</a:t>
            </a:r>
          </a:p>
          <a:p>
            <a:pPr algn="just">
              <a:lnSpc>
                <a:spcPct val="150000"/>
              </a:lnSpc>
            </a:pPr>
            <a:r>
              <a:rPr lang="en-US" altLang="en-US" dirty="0"/>
              <a:t>The Intelligence Scales have to be administered in order (7 or 14 subtest administration)</a:t>
            </a:r>
          </a:p>
          <a:p>
            <a:pPr algn="just">
              <a:lnSpc>
                <a:spcPct val="150000"/>
              </a:lnSpc>
            </a:pPr>
            <a:r>
              <a:rPr lang="en-US" altLang="en-US" dirty="0"/>
              <a:t>All 4 EF scales should be administered in order to produce a score for EF</a:t>
            </a:r>
          </a:p>
          <a:p>
            <a:pPr algn="just">
              <a:lnSpc>
                <a:spcPct val="150000"/>
              </a:lnSpc>
            </a:pPr>
            <a:r>
              <a:rPr lang="en-US" altLang="en-US" dirty="0"/>
              <a:t>Each of the Psychomotor skills subtests can be administered separately but if a composite score is needed both subtests must be administered</a:t>
            </a:r>
          </a:p>
          <a:p>
            <a:pPr algn="just">
              <a:lnSpc>
                <a:spcPct val="150000"/>
              </a:lnSpc>
            </a:pPr>
            <a:r>
              <a:rPr lang="en-US" altLang="en-US" dirty="0"/>
              <a:t>Similarly, each of the Scholastic Skills subtests can be administered as ‘stand </a:t>
            </a:r>
            <a:r>
              <a:rPr lang="en-US" altLang="en-US" dirty="0" err="1"/>
              <a:t>alones</a:t>
            </a:r>
            <a:r>
              <a:rPr lang="en-US" altLang="en-US" dirty="0"/>
              <a:t>’, but if a composite score for reading is needed then all of the reading subtests must be administered</a:t>
            </a:r>
          </a:p>
          <a:p>
            <a:pPr algn="just"/>
            <a:endParaRPr lang="en-US" altLang="en-US" dirty="0"/>
          </a:p>
          <a:p>
            <a:pPr marL="0" indent="0" eaLnBrk="1" hangingPunct="1">
              <a:buNone/>
            </a:pPr>
            <a:endParaRPr lang="en-US" altLang="en-US" dirty="0"/>
          </a:p>
        </p:txBody>
      </p:sp>
      <p:pic>
        <p:nvPicPr>
          <p:cNvPr id="11268" name="Picture 3" descr="A blue and black logo&#10;&#10;Description automatically generated">
            <a:extLst>
              <a:ext uri="{FF2B5EF4-FFF2-40B4-BE49-F238E27FC236}">
                <a16:creationId xmlns:a16="http://schemas.microsoft.com/office/drawing/2014/main" id="{AD62A3C7-2306-AD4B-F65D-820F665688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6586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2CF0AD8-1EBD-4B11-C100-58D6778C734E}"/>
              </a:ext>
            </a:extLst>
          </p:cNvPr>
          <p:cNvSpPr>
            <a:spLocks noGrp="1" noChangeArrowheads="1"/>
          </p:cNvSpPr>
          <p:nvPr>
            <p:ph type="title"/>
          </p:nvPr>
        </p:nvSpPr>
        <p:spPr>
          <a:xfrm>
            <a:off x="446088" y="271968"/>
            <a:ext cx="8596312" cy="837338"/>
          </a:xfrm>
        </p:spPr>
        <p:txBody>
          <a:bodyPr/>
          <a:lstStyle/>
          <a:p>
            <a:pPr algn="ctr" eaLnBrk="1" hangingPunct="1"/>
            <a:r>
              <a:rPr lang="en-US" altLang="en-US" dirty="0"/>
              <a:t>Scoring</a:t>
            </a:r>
          </a:p>
        </p:txBody>
      </p:sp>
      <p:sp>
        <p:nvSpPr>
          <p:cNvPr id="12291" name="Content Placeholder 2">
            <a:extLst>
              <a:ext uri="{FF2B5EF4-FFF2-40B4-BE49-F238E27FC236}">
                <a16:creationId xmlns:a16="http://schemas.microsoft.com/office/drawing/2014/main" id="{9C914776-1A1B-E25B-CAE0-D0FD2499CA7C}"/>
              </a:ext>
            </a:extLst>
          </p:cNvPr>
          <p:cNvSpPr>
            <a:spLocks noGrp="1" noChangeArrowheads="1"/>
          </p:cNvSpPr>
          <p:nvPr>
            <p:ph idx="1"/>
          </p:nvPr>
        </p:nvSpPr>
        <p:spPr>
          <a:xfrm>
            <a:off x="523000" y="1109306"/>
            <a:ext cx="9220200" cy="4260123"/>
          </a:xfrm>
        </p:spPr>
        <p:txBody>
          <a:bodyPr/>
          <a:lstStyle/>
          <a:p>
            <a:pPr marL="0" indent="0" eaLnBrk="1" hangingPunct="1">
              <a:lnSpc>
                <a:spcPct val="150000"/>
              </a:lnSpc>
              <a:buNone/>
            </a:pPr>
            <a:r>
              <a:rPr lang="en-US" altLang="en-US" dirty="0"/>
              <a:t>All scoring is carried out online. There is no option for hand scoring.</a:t>
            </a:r>
          </a:p>
          <a:p>
            <a:pPr marL="0" indent="0" eaLnBrk="1" hangingPunct="1">
              <a:lnSpc>
                <a:spcPct val="150000"/>
              </a:lnSpc>
              <a:buNone/>
            </a:pPr>
            <a:r>
              <a:rPr lang="en-US" altLang="en-US" dirty="0"/>
              <a:t>The scores produced are:</a:t>
            </a:r>
          </a:p>
          <a:p>
            <a:pPr algn="just">
              <a:lnSpc>
                <a:spcPct val="150000"/>
              </a:lnSpc>
              <a:spcBef>
                <a:spcPts val="600"/>
              </a:spcBef>
            </a:pPr>
            <a:r>
              <a:rPr lang="en-GB" sz="1800" dirty="0">
                <a:effectLst/>
                <a:ea typeface="Times New Roman" panose="02020603050405020304" pitchFamily="18" charset="0"/>
                <a:cs typeface="Times New Roman" panose="02020603050405020304" pitchFamily="18" charset="0"/>
              </a:rPr>
              <a:t>Scaled scores for subtests</a:t>
            </a:r>
          </a:p>
          <a:p>
            <a:pPr algn="just">
              <a:lnSpc>
                <a:spcPct val="150000"/>
              </a:lnSpc>
              <a:spcBef>
                <a:spcPts val="600"/>
              </a:spcBef>
            </a:pPr>
            <a:r>
              <a:rPr lang="en-GB" sz="1800" dirty="0">
                <a:effectLst/>
                <a:ea typeface="Times New Roman" panose="02020603050405020304" pitchFamily="18" charset="0"/>
                <a:cs typeface="Times New Roman" panose="02020603050405020304" pitchFamily="18" charset="0"/>
              </a:rPr>
              <a:t>Standard composite score for IQ scales (7 or 14 subtests)</a:t>
            </a:r>
          </a:p>
          <a:p>
            <a:pPr algn="just">
              <a:lnSpc>
                <a:spcPct val="150000"/>
              </a:lnSpc>
              <a:spcBef>
                <a:spcPts val="600"/>
              </a:spcBef>
            </a:pPr>
            <a:r>
              <a:rPr lang="en-GB" sz="1800" dirty="0">
                <a:effectLst/>
                <a:ea typeface="Times New Roman" panose="02020603050405020304" pitchFamily="18" charset="0"/>
                <a:cs typeface="Times New Roman" panose="02020603050405020304" pitchFamily="18" charset="0"/>
              </a:rPr>
              <a:t>Average scaled scores for other areas rather than a composite</a:t>
            </a:r>
          </a:p>
          <a:p>
            <a:pPr algn="just">
              <a:lnSpc>
                <a:spcPct val="150000"/>
              </a:lnSpc>
              <a:spcBef>
                <a:spcPts val="600"/>
              </a:spcBef>
            </a:pPr>
            <a:r>
              <a:rPr lang="en-GB" sz="1800" dirty="0">
                <a:effectLst/>
                <a:ea typeface="Times New Roman" panose="02020603050405020304" pitchFamily="18" charset="0"/>
                <a:cs typeface="Times New Roman" panose="02020603050405020304" pitchFamily="18" charset="0"/>
              </a:rPr>
              <a:t>Confidence Intervals are given for standard composite IQ scores but the online scoring does not generate confidence levels for any other scores</a:t>
            </a:r>
          </a:p>
          <a:p>
            <a:pPr algn="just">
              <a:lnSpc>
                <a:spcPct val="150000"/>
              </a:lnSpc>
              <a:spcBef>
                <a:spcPts val="600"/>
              </a:spcBef>
            </a:pPr>
            <a:r>
              <a:rPr lang="en-GB" dirty="0">
                <a:ea typeface="Times New Roman" panose="02020603050405020304" pitchFamily="18" charset="0"/>
                <a:cs typeface="Times New Roman" panose="02020603050405020304" pitchFamily="18" charset="0"/>
              </a:rPr>
              <a:t>Percentile scores are also generated by the online scoring tool</a:t>
            </a:r>
            <a:endParaRPr lang="en-GB" sz="1800" dirty="0">
              <a:effectLst/>
              <a:ea typeface="Times New Roman" panose="02020603050405020304" pitchFamily="18" charset="0"/>
              <a:cs typeface="Times New Roman" panose="02020603050405020304" pitchFamily="18" charset="0"/>
            </a:endParaRPr>
          </a:p>
          <a:p>
            <a:endParaRPr lang="en-US" altLang="en-US" dirty="0"/>
          </a:p>
        </p:txBody>
      </p:sp>
      <p:pic>
        <p:nvPicPr>
          <p:cNvPr id="12292" name="Picture 3" descr="A blue and black logo&#10;&#10;Description automatically generated">
            <a:extLst>
              <a:ext uri="{FF2B5EF4-FFF2-40B4-BE49-F238E27FC236}">
                <a16:creationId xmlns:a16="http://schemas.microsoft.com/office/drawing/2014/main" id="{515F9864-D4DB-D4AD-52D8-86127213AD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D20AE26-022C-60B9-849E-75FDE0C4576D}"/>
              </a:ext>
            </a:extLst>
          </p:cNvPr>
          <p:cNvSpPr>
            <a:spLocks noGrp="1" noChangeArrowheads="1"/>
          </p:cNvSpPr>
          <p:nvPr>
            <p:ph type="title"/>
          </p:nvPr>
        </p:nvSpPr>
        <p:spPr>
          <a:xfrm>
            <a:off x="446088" y="331789"/>
            <a:ext cx="8596312" cy="830262"/>
          </a:xfrm>
        </p:spPr>
        <p:txBody>
          <a:bodyPr/>
          <a:lstStyle/>
          <a:p>
            <a:pPr algn="ctr" eaLnBrk="1" hangingPunct="1"/>
            <a:r>
              <a:rPr lang="en-US" altLang="en-US" dirty="0"/>
              <a:t>Reliability and validity</a:t>
            </a:r>
          </a:p>
        </p:txBody>
      </p:sp>
      <p:sp>
        <p:nvSpPr>
          <p:cNvPr id="13315" name="Content Placeholder 2">
            <a:extLst>
              <a:ext uri="{FF2B5EF4-FFF2-40B4-BE49-F238E27FC236}">
                <a16:creationId xmlns:a16="http://schemas.microsoft.com/office/drawing/2014/main" id="{31DDDDD3-3252-41B8-798B-B240C772DC30}"/>
              </a:ext>
            </a:extLst>
          </p:cNvPr>
          <p:cNvSpPr>
            <a:spLocks noGrp="1" noChangeArrowheads="1"/>
          </p:cNvSpPr>
          <p:nvPr>
            <p:ph idx="1"/>
          </p:nvPr>
        </p:nvSpPr>
        <p:spPr>
          <a:xfrm>
            <a:off x="446088" y="971550"/>
            <a:ext cx="9220200" cy="4600575"/>
          </a:xfrm>
        </p:spPr>
        <p:txBody>
          <a:bodyPr/>
          <a:lstStyle/>
          <a:p>
            <a:pPr eaLnBrk="1" hangingPunct="1">
              <a:lnSpc>
                <a:spcPct val="150000"/>
              </a:lnSpc>
            </a:pPr>
            <a:r>
              <a:rPr lang="en-US" altLang="en-US" sz="2000" dirty="0"/>
              <a:t>The standardisation sample is appropriate (but initially there were no data concerning the ethnic make up of the sample)</a:t>
            </a:r>
          </a:p>
          <a:p>
            <a:pPr eaLnBrk="1" hangingPunct="1">
              <a:lnSpc>
                <a:spcPct val="150000"/>
              </a:lnSpc>
            </a:pPr>
            <a:r>
              <a:rPr lang="en-US" altLang="en-US" sz="2000" dirty="0"/>
              <a:t>Overall reliability criteria are met, with some variations for some subtests. Reliability is an issue for the social and emotional subtests</a:t>
            </a:r>
          </a:p>
          <a:p>
            <a:pPr eaLnBrk="1" hangingPunct="1">
              <a:lnSpc>
                <a:spcPct val="150000"/>
              </a:lnSpc>
            </a:pPr>
            <a:r>
              <a:rPr lang="en-US" altLang="en-US" sz="2000" dirty="0"/>
              <a:t>Content validity: based on ‘expert judgements’</a:t>
            </a:r>
          </a:p>
          <a:p>
            <a:pPr eaLnBrk="1" hangingPunct="1">
              <a:lnSpc>
                <a:spcPct val="150000"/>
              </a:lnSpc>
            </a:pPr>
            <a:r>
              <a:rPr lang="en-US" altLang="en-US" sz="2000" dirty="0"/>
              <a:t>Construct validity: data available for some parts of the test, but Scholastic Skills construct validity established via parent questionnaires</a:t>
            </a:r>
          </a:p>
          <a:p>
            <a:pPr eaLnBrk="1" hangingPunct="1"/>
            <a:endParaRPr lang="en-US" altLang="en-US" dirty="0"/>
          </a:p>
          <a:p>
            <a:pPr eaLnBrk="1" hangingPunct="1"/>
            <a:endParaRPr lang="en-US" altLang="en-US" dirty="0"/>
          </a:p>
        </p:txBody>
      </p:sp>
      <p:pic>
        <p:nvPicPr>
          <p:cNvPr id="13316" name="Picture 3" descr="A blue and black logo&#10;&#10;Description automatically generated">
            <a:extLst>
              <a:ext uri="{FF2B5EF4-FFF2-40B4-BE49-F238E27FC236}">
                <a16:creationId xmlns:a16="http://schemas.microsoft.com/office/drawing/2014/main" id="{BA3A4D79-2479-08E5-45E1-06B915FBD3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2FB3985-1BCE-A8B9-D2A1-45AB035040CC}"/>
              </a:ext>
            </a:extLst>
          </p:cNvPr>
          <p:cNvSpPr>
            <a:spLocks noGrp="1" noChangeArrowheads="1"/>
          </p:cNvSpPr>
          <p:nvPr>
            <p:ph type="title"/>
          </p:nvPr>
        </p:nvSpPr>
        <p:spPr>
          <a:xfrm>
            <a:off x="822102" y="89379"/>
            <a:ext cx="8596312" cy="1144587"/>
          </a:xfrm>
        </p:spPr>
        <p:txBody>
          <a:bodyPr/>
          <a:lstStyle/>
          <a:p>
            <a:pPr algn="ctr" eaLnBrk="1" hangingPunct="1"/>
            <a:r>
              <a:rPr lang="en-US" altLang="en-US" dirty="0"/>
              <a:t>IDS-2 and the cognitive profile element of a diagnostic report [1]</a:t>
            </a:r>
          </a:p>
        </p:txBody>
      </p:sp>
      <p:graphicFrame>
        <p:nvGraphicFramePr>
          <p:cNvPr id="2" name="Content Placeholder 1">
            <a:extLst>
              <a:ext uri="{FF2B5EF4-FFF2-40B4-BE49-F238E27FC236}">
                <a16:creationId xmlns:a16="http://schemas.microsoft.com/office/drawing/2014/main" id="{717B24BE-4ED6-8266-6047-F78224936087}"/>
              </a:ext>
            </a:extLst>
          </p:cNvPr>
          <p:cNvGraphicFramePr>
            <a:graphicFrameLocks noGrp="1"/>
          </p:cNvGraphicFramePr>
          <p:nvPr>
            <p:ph idx="1"/>
            <p:extLst>
              <p:ext uri="{D42A27DB-BD31-4B8C-83A1-F6EECF244321}">
                <p14:modId xmlns:p14="http://schemas.microsoft.com/office/powerpoint/2010/main" val="1815526013"/>
              </p:ext>
            </p:extLst>
          </p:nvPr>
        </p:nvGraphicFramePr>
        <p:xfrm>
          <a:off x="497363" y="1339559"/>
          <a:ext cx="9911415" cy="4263497"/>
        </p:xfrm>
        <a:graphic>
          <a:graphicData uri="http://schemas.openxmlformats.org/drawingml/2006/table">
            <a:tbl>
              <a:tblPr firstRow="1" firstCol="1" bandRow="1">
                <a:tableStyleId>{5C22544A-7EE6-4342-B048-85BDC9FD1C3A}</a:tableStyleId>
              </a:tblPr>
              <a:tblGrid>
                <a:gridCol w="5227281">
                  <a:extLst>
                    <a:ext uri="{9D8B030D-6E8A-4147-A177-3AD203B41FA5}">
                      <a16:colId xmlns:a16="http://schemas.microsoft.com/office/drawing/2014/main" val="3558250159"/>
                    </a:ext>
                  </a:extLst>
                </a:gridCol>
                <a:gridCol w="4684134">
                  <a:extLst>
                    <a:ext uri="{9D8B030D-6E8A-4147-A177-3AD203B41FA5}">
                      <a16:colId xmlns:a16="http://schemas.microsoft.com/office/drawing/2014/main" val="1615109673"/>
                    </a:ext>
                  </a:extLst>
                </a:gridCol>
              </a:tblGrid>
              <a:tr h="374083">
                <a:tc>
                  <a:txBody>
                    <a:bodyPr/>
                    <a:lstStyle/>
                    <a:p>
                      <a:pPr algn="ctr">
                        <a:lnSpc>
                          <a:spcPct val="106000"/>
                        </a:lnSpc>
                        <a:spcBef>
                          <a:spcPts val="600"/>
                        </a:spcBef>
                        <a:spcAft>
                          <a:spcPts val="800"/>
                        </a:spcAft>
                      </a:pPr>
                      <a:r>
                        <a:rPr lang="en-GB" sz="1400" kern="1200" dirty="0">
                          <a:effectLst/>
                          <a:highlight>
                            <a:srgbClr val="156082"/>
                          </a:highlight>
                        </a:rPr>
                        <a:t>Aspect of the report format</a:t>
                      </a:r>
                      <a:endParaRPr lang="en-GB" sz="14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57557" marR="57557" marT="7994" marB="0"/>
                </a:tc>
                <a:tc>
                  <a:txBody>
                    <a:bodyPr/>
                    <a:lstStyle/>
                    <a:p>
                      <a:pPr algn="ctr">
                        <a:lnSpc>
                          <a:spcPct val="106000"/>
                        </a:lnSpc>
                        <a:spcBef>
                          <a:spcPts val="600"/>
                        </a:spcBef>
                        <a:spcAft>
                          <a:spcPts val="800"/>
                        </a:spcAft>
                      </a:pPr>
                      <a:r>
                        <a:rPr lang="en-GB" sz="1400" kern="1200">
                          <a:effectLst/>
                          <a:highlight>
                            <a:srgbClr val="156082"/>
                          </a:highlight>
                        </a:rPr>
                        <a:t>Matching Aspect of the IDS</a:t>
                      </a:r>
                      <a:endParaRPr lang="en-GB" sz="1400" kern="10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57557" marR="57557" marT="7994" marB="0"/>
                </a:tc>
                <a:extLst>
                  <a:ext uri="{0D108BD9-81ED-4DB2-BD59-A6C34878D82A}">
                    <a16:rowId xmlns:a16="http://schemas.microsoft.com/office/drawing/2014/main" val="4053859953"/>
                  </a:ext>
                </a:extLst>
              </a:tr>
              <a:tr h="1215327">
                <a:tc>
                  <a:txBody>
                    <a:bodyPr/>
                    <a:lstStyle/>
                    <a:p>
                      <a:pPr algn="l">
                        <a:lnSpc>
                          <a:spcPct val="106000"/>
                        </a:lnSpc>
                        <a:spcBef>
                          <a:spcPts val="600"/>
                        </a:spcBef>
                        <a:spcAft>
                          <a:spcPts val="800"/>
                        </a:spcAft>
                      </a:pPr>
                      <a:r>
                        <a:rPr lang="en-GB" sz="1400" kern="1200" dirty="0">
                          <a:effectLst/>
                          <a:highlight>
                            <a:srgbClr val="156082"/>
                          </a:highlight>
                        </a:rPr>
                        <a:t>Verbal Ability</a:t>
                      </a:r>
                      <a:endParaRPr lang="en-GB" sz="1400" kern="100" dirty="0">
                        <a:effectLst/>
                        <a:highlight>
                          <a:srgbClr val="156082"/>
                        </a:highlight>
                      </a:endParaRPr>
                    </a:p>
                    <a:p>
                      <a:pPr algn="l">
                        <a:lnSpc>
                          <a:spcPct val="106000"/>
                        </a:lnSpc>
                        <a:spcBef>
                          <a:spcPts val="600"/>
                        </a:spcBef>
                        <a:spcAft>
                          <a:spcPts val="800"/>
                        </a:spcAft>
                      </a:pPr>
                      <a:r>
                        <a:rPr lang="en-GB" sz="1400" kern="1200" dirty="0">
                          <a:effectLst/>
                          <a:highlight>
                            <a:srgbClr val="156082"/>
                          </a:highlight>
                        </a:rPr>
                        <a:t>Measures of verbal ability may include vocabulary knowledge, verbal reasoning ability and general knowledge. </a:t>
                      </a:r>
                      <a:endParaRPr lang="en-GB" sz="14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57557" marR="57557" marT="7994" marB="0"/>
                </a:tc>
                <a:tc>
                  <a:txBody>
                    <a:bodyPr/>
                    <a:lstStyle/>
                    <a:p>
                      <a:pPr algn="just">
                        <a:lnSpc>
                          <a:spcPct val="106000"/>
                        </a:lnSpc>
                        <a:spcBef>
                          <a:spcPts val="600"/>
                        </a:spcBef>
                        <a:spcAft>
                          <a:spcPts val="800"/>
                        </a:spcAft>
                      </a:pPr>
                      <a:r>
                        <a:rPr lang="en-GB" sz="1400" kern="0">
                          <a:effectLst/>
                          <a:highlight>
                            <a:srgbClr val="F2F2F2"/>
                          </a:highlight>
                        </a:rPr>
                        <a:t>Verbal Reasoning Index from the Intelligence Scales (two subtests, </a:t>
                      </a:r>
                      <a:r>
                        <a:rPr lang="en-GB" sz="1400" kern="1200">
                          <a:effectLst/>
                          <a:highlight>
                            <a:srgbClr val="F2F2F2"/>
                          </a:highlight>
                        </a:rPr>
                        <a:t>Naming Categories, Naming Opposites)</a:t>
                      </a:r>
                      <a:endParaRPr lang="en-GB" sz="1400" kern="10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57557" marR="57557" marT="7994" marB="0"/>
                </a:tc>
                <a:extLst>
                  <a:ext uri="{0D108BD9-81ED-4DB2-BD59-A6C34878D82A}">
                    <a16:rowId xmlns:a16="http://schemas.microsoft.com/office/drawing/2014/main" val="3117495864"/>
                  </a:ext>
                </a:extLst>
              </a:tr>
              <a:tr h="1368280">
                <a:tc>
                  <a:txBody>
                    <a:bodyPr/>
                    <a:lstStyle/>
                    <a:p>
                      <a:pPr algn="l">
                        <a:lnSpc>
                          <a:spcPct val="106000"/>
                        </a:lnSpc>
                        <a:spcBef>
                          <a:spcPts val="600"/>
                        </a:spcBef>
                        <a:spcAft>
                          <a:spcPts val="800"/>
                        </a:spcAft>
                      </a:pPr>
                      <a:r>
                        <a:rPr lang="en-GB" sz="1400" kern="1200">
                          <a:effectLst/>
                          <a:highlight>
                            <a:srgbClr val="156082"/>
                          </a:highlight>
                        </a:rPr>
                        <a:t>Visual/Non-Verbal Ability</a:t>
                      </a:r>
                      <a:endParaRPr lang="en-GB" sz="1400" kern="100">
                        <a:effectLst/>
                        <a:highlight>
                          <a:srgbClr val="156082"/>
                        </a:highlight>
                      </a:endParaRPr>
                    </a:p>
                    <a:p>
                      <a:pPr algn="l">
                        <a:lnSpc>
                          <a:spcPct val="106000"/>
                        </a:lnSpc>
                        <a:spcBef>
                          <a:spcPts val="600"/>
                        </a:spcBef>
                        <a:spcAft>
                          <a:spcPts val="800"/>
                        </a:spcAft>
                      </a:pPr>
                      <a:r>
                        <a:rPr lang="en-GB" sz="1400" kern="1200">
                          <a:effectLst/>
                          <a:highlight>
                            <a:srgbClr val="156082"/>
                          </a:highlight>
                        </a:rPr>
                        <a:t>Measures of non-verbal ability may include visual-spatial perception, pattern recognition, abstract reasoning skill, logic, problem solving and deduction.</a:t>
                      </a:r>
                      <a:endParaRPr lang="en-GB" sz="1400" kern="10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57557" marR="57557" marT="7994" marB="0"/>
                </a:tc>
                <a:tc>
                  <a:txBody>
                    <a:bodyPr/>
                    <a:lstStyle/>
                    <a:p>
                      <a:pPr marL="30480" algn="just" fontAlgn="base">
                        <a:lnSpc>
                          <a:spcPct val="115000"/>
                        </a:lnSpc>
                        <a:spcBef>
                          <a:spcPts val="600"/>
                        </a:spcBef>
                        <a:spcAft>
                          <a:spcPts val="0"/>
                        </a:spcAft>
                      </a:pPr>
                      <a:r>
                        <a:rPr lang="en-GB" sz="1400" kern="0" dirty="0">
                          <a:effectLst/>
                          <a:highlight>
                            <a:srgbClr val="F2F2F2"/>
                          </a:highlight>
                        </a:rPr>
                        <a:t>Abstract Reasoning Index from the Intelligence Scales (two subtests, </a:t>
                      </a:r>
                      <a:r>
                        <a:rPr lang="en-GB" sz="1400" kern="1200" dirty="0">
                          <a:effectLst/>
                          <a:highlight>
                            <a:srgbClr val="F2F2F2"/>
                          </a:highlight>
                        </a:rPr>
                        <a:t>Matrices Completion, Matrices Odd One Out)</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57557" marR="57557" marT="7994" marB="0"/>
                </a:tc>
                <a:extLst>
                  <a:ext uri="{0D108BD9-81ED-4DB2-BD59-A6C34878D82A}">
                    <a16:rowId xmlns:a16="http://schemas.microsoft.com/office/drawing/2014/main" val="2874987789"/>
                  </a:ext>
                </a:extLst>
              </a:tr>
              <a:tr h="1274584">
                <a:tc>
                  <a:txBody>
                    <a:bodyPr/>
                    <a:lstStyle/>
                    <a:p>
                      <a:pPr algn="l">
                        <a:lnSpc>
                          <a:spcPct val="106000"/>
                        </a:lnSpc>
                        <a:spcBef>
                          <a:spcPts val="600"/>
                        </a:spcBef>
                        <a:spcAft>
                          <a:spcPts val="800"/>
                        </a:spcAft>
                      </a:pPr>
                      <a:r>
                        <a:rPr lang="en-GB" sz="1400" kern="1200">
                          <a:effectLst/>
                          <a:highlight>
                            <a:srgbClr val="156082"/>
                          </a:highlight>
                        </a:rPr>
                        <a:t>Working Memory</a:t>
                      </a:r>
                      <a:endParaRPr lang="en-GB" sz="1400" kern="100">
                        <a:effectLst/>
                        <a:highlight>
                          <a:srgbClr val="156082"/>
                        </a:highlight>
                      </a:endParaRPr>
                    </a:p>
                    <a:p>
                      <a:pPr algn="l">
                        <a:lnSpc>
                          <a:spcPct val="106000"/>
                        </a:lnSpc>
                        <a:spcBef>
                          <a:spcPts val="600"/>
                        </a:spcBef>
                        <a:spcAft>
                          <a:spcPts val="800"/>
                        </a:spcAft>
                      </a:pPr>
                      <a:r>
                        <a:rPr lang="en-GB" sz="1400" kern="1200">
                          <a:effectLst/>
                          <a:highlight>
                            <a:srgbClr val="156082"/>
                          </a:highlight>
                        </a:rPr>
                        <a:t>Measures of the ability to maintain and manipulate information in active attention. This would include phonological memory (ability to identify accurately, retain briefly, and repeat sequences of sound).</a:t>
                      </a:r>
                      <a:endParaRPr lang="en-GB" sz="1400" kern="10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57557" marR="57557" marT="7994" marB="0"/>
                </a:tc>
                <a:tc>
                  <a:txBody>
                    <a:bodyPr/>
                    <a:lstStyle/>
                    <a:p>
                      <a:pPr algn="just">
                        <a:lnSpc>
                          <a:spcPct val="106000"/>
                        </a:lnSpc>
                        <a:spcBef>
                          <a:spcPts val="600"/>
                        </a:spcBef>
                        <a:spcAft>
                          <a:spcPts val="800"/>
                        </a:spcAft>
                      </a:pPr>
                      <a:r>
                        <a:rPr lang="en-GB" sz="1400" kern="1200" dirty="0">
                          <a:effectLst/>
                          <a:highlight>
                            <a:srgbClr val="F2F2F2"/>
                          </a:highlight>
                        </a:rPr>
                        <a:t> There is no specific Working Memory Index. Scores can be reported for Auditory and Visual-Spatial short term memory</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57557" marR="57557" marT="7994" marB="0"/>
                </a:tc>
                <a:extLst>
                  <a:ext uri="{0D108BD9-81ED-4DB2-BD59-A6C34878D82A}">
                    <a16:rowId xmlns:a16="http://schemas.microsoft.com/office/drawing/2014/main" val="385787539"/>
                  </a:ext>
                </a:extLst>
              </a:tr>
            </a:tbl>
          </a:graphicData>
        </a:graphic>
      </p:graphicFrame>
      <p:pic>
        <p:nvPicPr>
          <p:cNvPr id="15364" name="Picture 3" descr="A blue and black logo&#10;&#10;Description automatically generated">
            <a:extLst>
              <a:ext uri="{FF2B5EF4-FFF2-40B4-BE49-F238E27FC236}">
                <a16:creationId xmlns:a16="http://schemas.microsoft.com/office/drawing/2014/main" id="{0770E316-BB3D-116D-A783-5063CA0BE8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E047C4E-7760-EA92-4670-CC57D0681E11}"/>
              </a:ext>
            </a:extLst>
          </p:cNvPr>
          <p:cNvSpPr>
            <a:spLocks noGrp="1" noChangeArrowheads="1"/>
          </p:cNvSpPr>
          <p:nvPr>
            <p:ph type="title"/>
          </p:nvPr>
        </p:nvSpPr>
        <p:spPr>
          <a:xfrm>
            <a:off x="600075" y="130041"/>
            <a:ext cx="8596312" cy="1144587"/>
          </a:xfrm>
        </p:spPr>
        <p:txBody>
          <a:bodyPr/>
          <a:lstStyle/>
          <a:p>
            <a:pPr algn="ctr" eaLnBrk="1" hangingPunct="1"/>
            <a:r>
              <a:rPr lang="en-US" altLang="en-US" dirty="0"/>
              <a:t>IDS-2 and the achievement profile element of a diagnostic report [2]</a:t>
            </a:r>
          </a:p>
        </p:txBody>
      </p:sp>
      <p:graphicFrame>
        <p:nvGraphicFramePr>
          <p:cNvPr id="2" name="Content Placeholder 1">
            <a:extLst>
              <a:ext uri="{FF2B5EF4-FFF2-40B4-BE49-F238E27FC236}">
                <a16:creationId xmlns:a16="http://schemas.microsoft.com/office/drawing/2014/main" id="{1209E628-242D-443E-21E3-032FE2539DC9}"/>
              </a:ext>
            </a:extLst>
          </p:cNvPr>
          <p:cNvGraphicFramePr>
            <a:graphicFrameLocks noGrp="1"/>
          </p:cNvGraphicFramePr>
          <p:nvPr>
            <p:ph idx="1"/>
            <p:extLst>
              <p:ext uri="{D42A27DB-BD31-4B8C-83A1-F6EECF244321}">
                <p14:modId xmlns:p14="http://schemas.microsoft.com/office/powerpoint/2010/main" val="3249173872"/>
              </p:ext>
            </p:extLst>
          </p:nvPr>
        </p:nvGraphicFramePr>
        <p:xfrm>
          <a:off x="837059" y="1590882"/>
          <a:ext cx="9191177" cy="3801514"/>
        </p:xfrm>
        <a:graphic>
          <a:graphicData uri="http://schemas.openxmlformats.org/drawingml/2006/table">
            <a:tbl>
              <a:tblPr firstRow="1" firstCol="1" bandRow="1">
                <a:tableStyleId>{5C22544A-7EE6-4342-B048-85BDC9FD1C3A}</a:tableStyleId>
              </a:tblPr>
              <a:tblGrid>
                <a:gridCol w="4847427">
                  <a:extLst>
                    <a:ext uri="{9D8B030D-6E8A-4147-A177-3AD203B41FA5}">
                      <a16:colId xmlns:a16="http://schemas.microsoft.com/office/drawing/2014/main" val="1345663752"/>
                    </a:ext>
                  </a:extLst>
                </a:gridCol>
                <a:gridCol w="4343750">
                  <a:extLst>
                    <a:ext uri="{9D8B030D-6E8A-4147-A177-3AD203B41FA5}">
                      <a16:colId xmlns:a16="http://schemas.microsoft.com/office/drawing/2014/main" val="2191145742"/>
                    </a:ext>
                  </a:extLst>
                </a:gridCol>
              </a:tblGrid>
              <a:tr h="764841">
                <a:tc>
                  <a:txBody>
                    <a:bodyPr/>
                    <a:lstStyle/>
                    <a:p>
                      <a:pPr algn="ctr">
                        <a:lnSpc>
                          <a:spcPct val="106000"/>
                        </a:lnSpc>
                        <a:spcBef>
                          <a:spcPts val="600"/>
                        </a:spcBef>
                        <a:spcAft>
                          <a:spcPts val="800"/>
                        </a:spcAft>
                      </a:pPr>
                      <a:r>
                        <a:rPr lang="en-GB" sz="1400" b="1" kern="1200" dirty="0">
                          <a:solidFill>
                            <a:srgbClr val="FFFFFF"/>
                          </a:solidFill>
                          <a:effectLst/>
                          <a:highlight>
                            <a:srgbClr val="156082"/>
                          </a:highlight>
                          <a:latin typeface="Trebuchet MS" panose="020B0603020202020204" pitchFamily="34" charset="0"/>
                          <a:ea typeface="Times New Roman" panose="02020603050405020304" pitchFamily="18" charset="0"/>
                          <a:cs typeface="Arial" panose="020B0604020202020204" pitchFamily="34" charset="0"/>
                        </a:rPr>
                        <a:t>Aspect of the report format</a:t>
                      </a:r>
                      <a:endParaRPr lang="en-GB" sz="14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6000"/>
                        </a:lnSpc>
                        <a:spcBef>
                          <a:spcPts val="600"/>
                        </a:spcBef>
                        <a:spcAft>
                          <a:spcPts val="800"/>
                        </a:spcAft>
                      </a:pPr>
                      <a:r>
                        <a:rPr lang="en-GB" sz="1400" b="1" kern="1200" dirty="0">
                          <a:solidFill>
                            <a:srgbClr val="FFFFFF"/>
                          </a:solidFill>
                          <a:effectLst/>
                          <a:highlight>
                            <a:srgbClr val="156082"/>
                          </a:highlight>
                          <a:latin typeface="Trebuchet MS" panose="020B0603020202020204" pitchFamily="34" charset="0"/>
                          <a:ea typeface="Times New Roman" panose="02020603050405020304" pitchFamily="18" charset="0"/>
                          <a:cs typeface="Arial" panose="020B0604020202020204" pitchFamily="34" charset="0"/>
                        </a:rPr>
                        <a:t>Matching Aspect of the IDS</a:t>
                      </a:r>
                      <a:endParaRPr lang="en-GB" sz="14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901143336"/>
                  </a:ext>
                </a:extLst>
              </a:tr>
              <a:tr h="518160">
                <a:tc>
                  <a:txBody>
                    <a:bodyPr/>
                    <a:lstStyle/>
                    <a:p>
                      <a:pPr algn="just">
                        <a:lnSpc>
                          <a:spcPct val="106000"/>
                        </a:lnSpc>
                        <a:spcAft>
                          <a:spcPts val="800"/>
                        </a:spcAft>
                      </a:pPr>
                      <a:r>
                        <a:rPr lang="en-GB" sz="1400" kern="1200" dirty="0">
                          <a:effectLst/>
                          <a:highlight>
                            <a:srgbClr val="156082"/>
                          </a:highlight>
                        </a:rPr>
                        <a:t>Processing Speed</a:t>
                      </a:r>
                      <a:endParaRPr lang="en-GB" sz="1400" kern="100" dirty="0">
                        <a:effectLst/>
                        <a:highlight>
                          <a:srgbClr val="156082"/>
                        </a:highlight>
                      </a:endParaRPr>
                    </a:p>
                    <a:p>
                      <a:pPr algn="just">
                        <a:lnSpc>
                          <a:spcPct val="106000"/>
                        </a:lnSpc>
                        <a:spcAft>
                          <a:spcPts val="800"/>
                        </a:spcAft>
                      </a:pPr>
                      <a:r>
                        <a:rPr lang="en-GB" sz="1400" kern="1200" dirty="0">
                          <a:effectLst/>
                          <a:highlight>
                            <a:srgbClr val="156082"/>
                          </a:highlight>
                        </a:rPr>
                        <a:t>Measures of processing speed (ability to perform relatively simple repetitive cognitive tasks, quickly, accurately and fluently). This would include rapid symbolic naming (ability to retrieve accurately well-known phonological responses fluently from long-term memory in response to a visual stimulus).</a:t>
                      </a:r>
                      <a:endParaRPr lang="en-GB" sz="1400" kern="100" dirty="0">
                        <a:effectLst/>
                        <a:highlight>
                          <a:srgbClr val="156082"/>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tc>
                  <a:txBody>
                    <a:bodyPr/>
                    <a:lstStyle/>
                    <a:p>
                      <a:pPr algn="l">
                        <a:lnSpc>
                          <a:spcPct val="106000"/>
                        </a:lnSpc>
                        <a:spcBef>
                          <a:spcPts val="600"/>
                        </a:spcBef>
                        <a:spcAft>
                          <a:spcPts val="800"/>
                        </a:spcAft>
                      </a:pPr>
                      <a:r>
                        <a:rPr lang="en-GB" sz="1400" kern="1200" dirty="0">
                          <a:effectLst/>
                          <a:highlight>
                            <a:srgbClr val="F2F2F2"/>
                          </a:highlight>
                        </a:rPr>
                        <a:t>Processing Speed </a:t>
                      </a:r>
                      <a:r>
                        <a:rPr lang="en-GB" sz="1400" kern="0" dirty="0">
                          <a:effectLst/>
                          <a:highlight>
                            <a:srgbClr val="F2F2F2"/>
                          </a:highlight>
                        </a:rPr>
                        <a:t>Index from the Intelligence Scales (two subtests, Parrots and Boxes)</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760131336"/>
                  </a:ext>
                </a:extLst>
              </a:tr>
              <a:tr h="1353161">
                <a:tc>
                  <a:txBody>
                    <a:bodyPr/>
                    <a:lstStyle/>
                    <a:p>
                      <a:pPr algn="just">
                        <a:lnSpc>
                          <a:spcPct val="106000"/>
                        </a:lnSpc>
                        <a:spcAft>
                          <a:spcPts val="800"/>
                        </a:spcAft>
                      </a:pPr>
                      <a:r>
                        <a:rPr lang="en-GB" sz="1400" kern="1200">
                          <a:effectLst/>
                          <a:highlight>
                            <a:srgbClr val="156082"/>
                          </a:highlight>
                        </a:rPr>
                        <a:t>Phonological Awareness</a:t>
                      </a:r>
                      <a:endParaRPr lang="en-GB" sz="1400" kern="100">
                        <a:effectLst/>
                        <a:highlight>
                          <a:srgbClr val="156082"/>
                        </a:highlight>
                      </a:endParaRPr>
                    </a:p>
                    <a:p>
                      <a:pPr algn="just">
                        <a:lnSpc>
                          <a:spcPct val="106000"/>
                        </a:lnSpc>
                        <a:spcAft>
                          <a:spcPts val="800"/>
                        </a:spcAft>
                      </a:pPr>
                      <a:r>
                        <a:rPr lang="en-GB" sz="1400" kern="1200">
                          <a:effectLst/>
                          <a:highlight>
                            <a:srgbClr val="156082"/>
                          </a:highlight>
                        </a:rPr>
                        <a:t>Measures of phonological awareness (ability to accurately identify, discriminate between and manipulate the separate units of sounds in words, known as ‘phonemes’.</a:t>
                      </a:r>
                      <a:endParaRPr lang="en-GB" sz="1400" kern="100">
                        <a:effectLst/>
                        <a:highlight>
                          <a:srgbClr val="156082"/>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tc>
                  <a:txBody>
                    <a:bodyPr/>
                    <a:lstStyle/>
                    <a:p>
                      <a:pPr algn="just">
                        <a:lnSpc>
                          <a:spcPct val="106000"/>
                        </a:lnSpc>
                        <a:spcBef>
                          <a:spcPts val="600"/>
                        </a:spcBef>
                        <a:spcAft>
                          <a:spcPts val="800"/>
                        </a:spcAft>
                      </a:pPr>
                      <a:r>
                        <a:rPr lang="en-GB" sz="1400" kern="1200" dirty="0">
                          <a:effectLst/>
                          <a:highlight>
                            <a:srgbClr val="F2F2F2"/>
                          </a:highlight>
                        </a:rPr>
                        <a:t>Phonological Awareness subtest from the General Development Domain Scholastic Scales</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160373131"/>
                  </a:ext>
                </a:extLst>
              </a:tr>
            </a:tbl>
          </a:graphicData>
        </a:graphic>
      </p:graphicFrame>
      <p:pic>
        <p:nvPicPr>
          <p:cNvPr id="17412" name="Picture 3" descr="A blue and black logo&#10;&#10;Description automatically generated">
            <a:extLst>
              <a:ext uri="{FF2B5EF4-FFF2-40B4-BE49-F238E27FC236}">
                <a16:creationId xmlns:a16="http://schemas.microsoft.com/office/drawing/2014/main" id="{26E8FDF8-1909-B4DC-CA88-784548E327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8825A24-5408-563C-7696-72A9D9E69C8B}"/>
              </a:ext>
            </a:extLst>
          </p:cNvPr>
          <p:cNvSpPr>
            <a:spLocks noGrp="1" noChangeArrowheads="1"/>
          </p:cNvSpPr>
          <p:nvPr>
            <p:ph type="title"/>
          </p:nvPr>
        </p:nvSpPr>
        <p:spPr>
          <a:xfrm>
            <a:off x="446088" y="312194"/>
            <a:ext cx="8596312" cy="772023"/>
          </a:xfrm>
        </p:spPr>
        <p:txBody>
          <a:bodyPr/>
          <a:lstStyle/>
          <a:p>
            <a:pPr algn="ctr" eaLnBrk="1" hangingPunct="1"/>
            <a:r>
              <a:rPr lang="en-US" altLang="en-US" dirty="0"/>
              <a:t>IDS-2</a:t>
            </a:r>
            <a:r>
              <a:rPr lang="en-US" altLang="en-US" sz="3600" dirty="0"/>
              <a:t> basic information</a:t>
            </a:r>
            <a:endParaRPr lang="en-US" altLang="en-US" dirty="0"/>
          </a:p>
        </p:txBody>
      </p:sp>
      <p:sp>
        <p:nvSpPr>
          <p:cNvPr id="6147" name="Content Placeholder 2">
            <a:extLst>
              <a:ext uri="{FF2B5EF4-FFF2-40B4-BE49-F238E27FC236}">
                <a16:creationId xmlns:a16="http://schemas.microsoft.com/office/drawing/2014/main" id="{654D2C04-9F10-4100-4DF8-866C34D70CE4}"/>
              </a:ext>
            </a:extLst>
          </p:cNvPr>
          <p:cNvSpPr>
            <a:spLocks noGrp="1" noChangeArrowheads="1"/>
          </p:cNvSpPr>
          <p:nvPr>
            <p:ph idx="1"/>
          </p:nvPr>
        </p:nvSpPr>
        <p:spPr>
          <a:xfrm>
            <a:off x="446088" y="1084217"/>
            <a:ext cx="9220200" cy="4565469"/>
          </a:xfrm>
        </p:spPr>
        <p:txBody>
          <a:bodyPr/>
          <a:lstStyle/>
          <a:p>
            <a:pPr eaLnBrk="1" hangingPunct="1">
              <a:lnSpc>
                <a:spcPct val="150000"/>
              </a:lnSpc>
              <a:spcBef>
                <a:spcPts val="600"/>
              </a:spcBef>
              <a:spcAft>
                <a:spcPts val="0"/>
              </a:spcAft>
            </a:pPr>
            <a:r>
              <a:rPr lang="en-US" altLang="en-US" sz="2000" dirty="0"/>
              <a:t>Age range 5 to 21 (but note that age ranges vary for some subtests)</a:t>
            </a:r>
          </a:p>
          <a:p>
            <a:pPr eaLnBrk="1" hangingPunct="1">
              <a:lnSpc>
                <a:spcPct val="150000"/>
              </a:lnSpc>
              <a:spcBef>
                <a:spcPts val="600"/>
              </a:spcBef>
              <a:spcAft>
                <a:spcPts val="0"/>
              </a:spcAft>
            </a:pPr>
            <a:r>
              <a:rPr lang="en-US" altLang="en-US" sz="2000" dirty="0"/>
              <a:t>Published by Hogrefe</a:t>
            </a:r>
          </a:p>
          <a:p>
            <a:pPr eaLnBrk="1" hangingPunct="1">
              <a:lnSpc>
                <a:spcPct val="150000"/>
              </a:lnSpc>
              <a:spcBef>
                <a:spcPts val="600"/>
              </a:spcBef>
              <a:spcAft>
                <a:spcPts val="0"/>
              </a:spcAft>
            </a:pPr>
            <a:r>
              <a:rPr lang="en-US" altLang="en-US" sz="2000" dirty="0"/>
              <a:t>Current cost for full kit £1</a:t>
            </a:r>
            <a:r>
              <a:rPr lang="en-GB" sz="2000" dirty="0">
                <a:effectLst/>
                <a:ea typeface="Calibri" panose="020F0502020204030204" pitchFamily="34" charset="0"/>
              </a:rPr>
              <a:t>,099.00 </a:t>
            </a:r>
            <a:endParaRPr lang="en-US" altLang="en-US" sz="2000" dirty="0"/>
          </a:p>
          <a:p>
            <a:pPr eaLnBrk="1" hangingPunct="1">
              <a:lnSpc>
                <a:spcPct val="150000"/>
              </a:lnSpc>
              <a:spcBef>
                <a:spcPts val="600"/>
              </a:spcBef>
              <a:spcAft>
                <a:spcPts val="0"/>
              </a:spcAft>
            </a:pPr>
            <a:r>
              <a:rPr lang="en-US" altLang="en-US" sz="2000" dirty="0"/>
              <a:t>Scoring: on line scoring only. Purchase of record forms includes scoring credits</a:t>
            </a:r>
          </a:p>
          <a:p>
            <a:pPr algn="just">
              <a:lnSpc>
                <a:spcPct val="150000"/>
              </a:lnSpc>
              <a:spcBef>
                <a:spcPts val="600"/>
              </a:spcBef>
              <a:spcAft>
                <a:spcPts val="0"/>
              </a:spcAft>
            </a:pPr>
            <a:r>
              <a:rPr lang="en-US" altLang="en-US" sz="2000" dirty="0"/>
              <a:t>Standardised: UK standardisation carried out </a:t>
            </a:r>
            <a:r>
              <a:rPr lang="en-GB" sz="2000" dirty="0">
                <a:effectLst/>
                <a:ea typeface="Calibri" panose="020F0502020204030204" pitchFamily="34" charset="0"/>
                <a:cs typeface="Times New Roman" panose="02020603050405020304" pitchFamily="18" charset="0"/>
              </a:rPr>
              <a:t>May 2018 to February 2020. Original standardisation was carried out in Germany and The Netherlands</a:t>
            </a:r>
            <a:endParaRPr lang="en-US" altLang="en-US" sz="2000" dirty="0"/>
          </a:p>
          <a:p>
            <a:pPr eaLnBrk="1" hangingPunct="1">
              <a:lnSpc>
                <a:spcPct val="150000"/>
              </a:lnSpc>
              <a:spcBef>
                <a:spcPts val="600"/>
              </a:spcBef>
              <a:spcAft>
                <a:spcPts val="0"/>
              </a:spcAft>
            </a:pPr>
            <a:r>
              <a:rPr lang="en-US" altLang="en-US" sz="2000" dirty="0"/>
              <a:t>Administration time: no time for the test as a whole due to its modular structure</a:t>
            </a:r>
          </a:p>
          <a:p>
            <a:pPr eaLnBrk="1" hangingPunct="1"/>
            <a:endParaRPr lang="en-US" altLang="en-US" dirty="0"/>
          </a:p>
        </p:txBody>
      </p:sp>
      <p:pic>
        <p:nvPicPr>
          <p:cNvPr id="6148" name="Picture 3" descr="A blue and black logo&#10;&#10;Description automatically generated">
            <a:extLst>
              <a:ext uri="{FF2B5EF4-FFF2-40B4-BE49-F238E27FC236}">
                <a16:creationId xmlns:a16="http://schemas.microsoft.com/office/drawing/2014/main" id="{AF728BB8-A7C1-12EC-8AB9-A8EE346939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14B4C99-D30E-AC96-378D-9B9DD5C4823F}"/>
              </a:ext>
            </a:extLst>
          </p:cNvPr>
          <p:cNvSpPr>
            <a:spLocks noGrp="1" noChangeArrowheads="1"/>
          </p:cNvSpPr>
          <p:nvPr>
            <p:ph type="title"/>
          </p:nvPr>
        </p:nvSpPr>
        <p:spPr>
          <a:xfrm>
            <a:off x="925143" y="90605"/>
            <a:ext cx="8596312" cy="1144587"/>
          </a:xfrm>
        </p:spPr>
        <p:txBody>
          <a:bodyPr/>
          <a:lstStyle/>
          <a:p>
            <a:pPr algn="ctr" eaLnBrk="1" hangingPunct="1"/>
            <a:r>
              <a:rPr lang="en-US" altLang="en-US" dirty="0"/>
              <a:t>IDS-2 and the achievement profile element of a diagnostic report [1]</a:t>
            </a:r>
          </a:p>
        </p:txBody>
      </p:sp>
      <p:graphicFrame>
        <p:nvGraphicFramePr>
          <p:cNvPr id="2" name="Content Placeholder 1">
            <a:extLst>
              <a:ext uri="{FF2B5EF4-FFF2-40B4-BE49-F238E27FC236}">
                <a16:creationId xmlns:a16="http://schemas.microsoft.com/office/drawing/2014/main" id="{292C87CF-315F-3352-43CF-9BE45B67CE79}"/>
              </a:ext>
            </a:extLst>
          </p:cNvPr>
          <p:cNvGraphicFramePr>
            <a:graphicFrameLocks noGrp="1"/>
          </p:cNvGraphicFramePr>
          <p:nvPr>
            <p:ph idx="1"/>
            <p:extLst>
              <p:ext uri="{D42A27DB-BD31-4B8C-83A1-F6EECF244321}">
                <p14:modId xmlns:p14="http://schemas.microsoft.com/office/powerpoint/2010/main" val="997420214"/>
              </p:ext>
            </p:extLst>
          </p:nvPr>
        </p:nvGraphicFramePr>
        <p:xfrm>
          <a:off x="480434" y="1262625"/>
          <a:ext cx="10015671" cy="4446025"/>
        </p:xfrm>
        <a:graphic>
          <a:graphicData uri="http://schemas.openxmlformats.org/drawingml/2006/table">
            <a:tbl>
              <a:tblPr firstRow="1" firstCol="1" bandRow="1">
                <a:tableStyleId>{5C22544A-7EE6-4342-B048-85BDC9FD1C3A}</a:tableStyleId>
              </a:tblPr>
              <a:tblGrid>
                <a:gridCol w="5646836">
                  <a:extLst>
                    <a:ext uri="{9D8B030D-6E8A-4147-A177-3AD203B41FA5}">
                      <a16:colId xmlns:a16="http://schemas.microsoft.com/office/drawing/2014/main" val="3541214553"/>
                    </a:ext>
                  </a:extLst>
                </a:gridCol>
                <a:gridCol w="4368835">
                  <a:extLst>
                    <a:ext uri="{9D8B030D-6E8A-4147-A177-3AD203B41FA5}">
                      <a16:colId xmlns:a16="http://schemas.microsoft.com/office/drawing/2014/main" val="2096845372"/>
                    </a:ext>
                  </a:extLst>
                </a:gridCol>
              </a:tblGrid>
              <a:tr h="217802">
                <a:tc>
                  <a:txBody>
                    <a:bodyPr/>
                    <a:lstStyle/>
                    <a:p>
                      <a:pPr algn="ctr">
                        <a:lnSpc>
                          <a:spcPct val="106000"/>
                        </a:lnSpc>
                        <a:spcBef>
                          <a:spcPts val="600"/>
                        </a:spcBef>
                        <a:spcAft>
                          <a:spcPts val="800"/>
                        </a:spcAft>
                      </a:pPr>
                      <a:r>
                        <a:rPr lang="en-GB" sz="1400" kern="1200" dirty="0">
                          <a:effectLst/>
                          <a:highlight>
                            <a:srgbClr val="156082"/>
                          </a:highlight>
                        </a:rPr>
                        <a:t>Aspect of the report format</a:t>
                      </a:r>
                      <a:endParaRPr lang="en-GB" sz="14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51855" marR="51855" marT="7202" marB="0"/>
                </a:tc>
                <a:tc>
                  <a:txBody>
                    <a:bodyPr/>
                    <a:lstStyle/>
                    <a:p>
                      <a:pPr algn="ctr">
                        <a:lnSpc>
                          <a:spcPct val="106000"/>
                        </a:lnSpc>
                        <a:spcBef>
                          <a:spcPts val="600"/>
                        </a:spcBef>
                        <a:spcAft>
                          <a:spcPts val="800"/>
                        </a:spcAft>
                      </a:pPr>
                      <a:r>
                        <a:rPr lang="en-GB" sz="1400" kern="1200">
                          <a:effectLst/>
                          <a:highlight>
                            <a:srgbClr val="156082"/>
                          </a:highlight>
                        </a:rPr>
                        <a:t>Matching Aspect of the IDS</a:t>
                      </a:r>
                      <a:endParaRPr lang="en-GB" sz="1400" kern="10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51855" marR="51855" marT="7202" marB="0"/>
                </a:tc>
                <a:extLst>
                  <a:ext uri="{0D108BD9-81ED-4DB2-BD59-A6C34878D82A}">
                    <a16:rowId xmlns:a16="http://schemas.microsoft.com/office/drawing/2014/main" val="1676641892"/>
                  </a:ext>
                </a:extLst>
              </a:tr>
              <a:tr h="1437409">
                <a:tc>
                  <a:txBody>
                    <a:bodyPr/>
                    <a:lstStyle/>
                    <a:p>
                      <a:pPr algn="l">
                        <a:lnSpc>
                          <a:spcPct val="106000"/>
                        </a:lnSpc>
                        <a:spcBef>
                          <a:spcPts val="600"/>
                        </a:spcBef>
                        <a:spcAft>
                          <a:spcPts val="800"/>
                        </a:spcAft>
                      </a:pPr>
                      <a:r>
                        <a:rPr lang="en-GB" sz="1400" kern="1200" dirty="0">
                          <a:effectLst/>
                          <a:highlight>
                            <a:srgbClr val="156082"/>
                          </a:highlight>
                        </a:rPr>
                        <a:t>Single-Word Reading</a:t>
                      </a:r>
                      <a:endParaRPr lang="en-GB" sz="1400" kern="100" dirty="0">
                        <a:effectLst/>
                        <a:highlight>
                          <a:srgbClr val="156082"/>
                        </a:highlight>
                      </a:endParaRPr>
                    </a:p>
                    <a:p>
                      <a:pPr marL="342900" lvl="0" indent="-342900" algn="l">
                        <a:lnSpc>
                          <a:spcPct val="106000"/>
                        </a:lnSpc>
                        <a:spcBef>
                          <a:spcPts val="600"/>
                        </a:spcBef>
                        <a:spcAft>
                          <a:spcPts val="0"/>
                        </a:spcAft>
                        <a:buFont typeface="Symbol" panose="05050102010706020507" pitchFamily="18" charset="2"/>
                        <a:buChar char=""/>
                        <a:tabLst>
                          <a:tab pos="457200" algn="l"/>
                        </a:tabLst>
                      </a:pPr>
                      <a:r>
                        <a:rPr lang="en-GB" sz="1400" kern="1200" dirty="0">
                          <a:effectLst/>
                          <a:highlight>
                            <a:srgbClr val="156082"/>
                          </a:highlight>
                        </a:rPr>
                        <a:t>A standardised graded, single-word reading test </a:t>
                      </a:r>
                      <a:endParaRPr lang="en-GB" sz="1400" kern="100" dirty="0">
                        <a:effectLst/>
                        <a:highlight>
                          <a:srgbClr val="156082"/>
                        </a:highlight>
                      </a:endParaRPr>
                    </a:p>
                    <a:p>
                      <a:pPr marL="342900" lvl="0" indent="-342900" algn="l">
                        <a:lnSpc>
                          <a:spcPct val="106000"/>
                        </a:lnSpc>
                        <a:spcBef>
                          <a:spcPts val="600"/>
                        </a:spcBef>
                        <a:spcAft>
                          <a:spcPts val="0"/>
                        </a:spcAft>
                        <a:buFont typeface="Symbol" panose="05050102010706020507" pitchFamily="18" charset="2"/>
                        <a:buChar char=""/>
                        <a:tabLst>
                          <a:tab pos="457200" algn="l"/>
                        </a:tabLst>
                      </a:pPr>
                      <a:r>
                        <a:rPr lang="en-GB" sz="1400" kern="1200" dirty="0">
                          <a:effectLst/>
                          <a:highlight>
                            <a:srgbClr val="156082"/>
                          </a:highlight>
                        </a:rPr>
                        <a:t>A timed sight-word reading test. </a:t>
                      </a:r>
                      <a:endParaRPr lang="en-GB" sz="1400" kern="100" dirty="0">
                        <a:effectLst/>
                        <a:highlight>
                          <a:srgbClr val="156082"/>
                        </a:highlight>
                      </a:endParaRPr>
                    </a:p>
                    <a:p>
                      <a:pPr marL="342900" lvl="0" indent="-342900" algn="l">
                        <a:lnSpc>
                          <a:spcPct val="106000"/>
                        </a:lnSpc>
                        <a:spcBef>
                          <a:spcPts val="600"/>
                        </a:spcBef>
                        <a:spcAft>
                          <a:spcPts val="0"/>
                        </a:spcAft>
                        <a:buFont typeface="Symbol" panose="05050102010706020507" pitchFamily="18" charset="2"/>
                        <a:buChar char=""/>
                        <a:tabLst>
                          <a:tab pos="457200" algn="l"/>
                        </a:tabLst>
                      </a:pPr>
                      <a:r>
                        <a:rPr lang="en-GB" sz="1400" kern="1200" dirty="0">
                          <a:effectLst/>
                          <a:highlight>
                            <a:srgbClr val="156082"/>
                          </a:highlight>
                        </a:rPr>
                        <a:t>A non-word reading task, timed or untimed, should be included.</a:t>
                      </a:r>
                      <a:endParaRPr lang="en-GB" sz="14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51855" marR="51855" marT="7202" marB="0"/>
                </a:tc>
                <a:tc>
                  <a:txBody>
                    <a:bodyPr/>
                    <a:lstStyle/>
                    <a:p>
                      <a:pPr algn="just">
                        <a:lnSpc>
                          <a:spcPct val="106000"/>
                        </a:lnSpc>
                        <a:spcBef>
                          <a:spcPts val="600"/>
                        </a:spcBef>
                        <a:spcAft>
                          <a:spcPts val="800"/>
                        </a:spcAft>
                      </a:pPr>
                      <a:r>
                        <a:rPr lang="en-GB" sz="1400" kern="0" dirty="0">
                          <a:effectLst/>
                          <a:highlight>
                            <a:srgbClr val="F2F2F2"/>
                          </a:highlight>
                        </a:rPr>
                        <a:t>Single Word Reading and Single Word Non Reading subtests from General Development domain Scholastic Scales note that these are timed for 30 seconds)</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51855" marR="51855" marT="7202" marB="0"/>
                </a:tc>
                <a:extLst>
                  <a:ext uri="{0D108BD9-81ED-4DB2-BD59-A6C34878D82A}">
                    <a16:rowId xmlns:a16="http://schemas.microsoft.com/office/drawing/2014/main" val="1116694663"/>
                  </a:ext>
                </a:extLst>
              </a:tr>
              <a:tr h="1645935">
                <a:tc>
                  <a:txBody>
                    <a:bodyPr/>
                    <a:lstStyle/>
                    <a:p>
                      <a:pPr algn="just">
                        <a:lnSpc>
                          <a:spcPct val="106000"/>
                        </a:lnSpc>
                        <a:spcAft>
                          <a:spcPts val="800"/>
                        </a:spcAft>
                      </a:pPr>
                      <a:r>
                        <a:rPr lang="en-GB" sz="1400" kern="1200" dirty="0">
                          <a:effectLst/>
                          <a:highlight>
                            <a:srgbClr val="156082"/>
                          </a:highlight>
                        </a:rPr>
                        <a:t>Prose Reading</a:t>
                      </a:r>
                      <a:endParaRPr lang="en-GB" sz="1400" kern="100" dirty="0">
                        <a:effectLst/>
                        <a:highlight>
                          <a:srgbClr val="156082"/>
                        </a:highlight>
                      </a:endParaRPr>
                    </a:p>
                    <a:p>
                      <a:pPr algn="just">
                        <a:lnSpc>
                          <a:spcPct val="106000"/>
                        </a:lnSpc>
                        <a:spcAft>
                          <a:spcPts val="800"/>
                        </a:spcAft>
                      </a:pPr>
                      <a:r>
                        <a:rPr lang="en-GB" sz="1400" kern="1200" dirty="0">
                          <a:effectLst/>
                          <a:highlight>
                            <a:srgbClr val="156082"/>
                          </a:highlight>
                        </a:rPr>
                        <a:t>A standardised test of reading comprehension of continuous prose. (Oral is preferred but as appropriate to the age/stage of the student). When a silent reading comprehension task is used, it is strongly recommended that oral reading of continuous prose is also included and used for qualitative analysis. Where possible, reading speed/fluency and accuracy should be included</a:t>
                      </a:r>
                      <a:endParaRPr lang="en-GB" sz="1400" kern="100" dirty="0">
                        <a:effectLst/>
                        <a:highlight>
                          <a:srgbClr val="156082"/>
                        </a:highlight>
                        <a:latin typeface="Calibri" panose="020F0502020204030204" pitchFamily="34" charset="0"/>
                        <a:ea typeface="Times New Roman" panose="02020603050405020304" pitchFamily="18" charset="0"/>
                        <a:cs typeface="Times New Roman" panose="02020603050405020304" pitchFamily="18" charset="0"/>
                      </a:endParaRPr>
                    </a:p>
                  </a:txBody>
                  <a:tcPr marL="51855" marR="51855" marT="7202" marB="0"/>
                </a:tc>
                <a:tc>
                  <a:txBody>
                    <a:bodyPr/>
                    <a:lstStyle/>
                    <a:p>
                      <a:pPr algn="just">
                        <a:lnSpc>
                          <a:spcPct val="106000"/>
                        </a:lnSpc>
                        <a:spcBef>
                          <a:spcPts val="600"/>
                        </a:spcBef>
                        <a:spcAft>
                          <a:spcPts val="800"/>
                        </a:spcAft>
                      </a:pPr>
                      <a:r>
                        <a:rPr lang="en-GB" sz="1400" kern="0" dirty="0">
                          <a:effectLst/>
                          <a:highlight>
                            <a:srgbClr val="F2F2F2"/>
                          </a:highlight>
                        </a:rPr>
                        <a:t>Reading Comprehension subtest from General Development domain Scholastic Scales (note that passages are read aloud and there is no opportunity to read silently)</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51855" marR="51855" marT="7202" marB="0"/>
                </a:tc>
                <a:extLst>
                  <a:ext uri="{0D108BD9-81ED-4DB2-BD59-A6C34878D82A}">
                    <a16:rowId xmlns:a16="http://schemas.microsoft.com/office/drawing/2014/main" val="3160138614"/>
                  </a:ext>
                </a:extLst>
              </a:tr>
              <a:tr h="1084954">
                <a:tc>
                  <a:txBody>
                    <a:bodyPr/>
                    <a:lstStyle/>
                    <a:p>
                      <a:pPr algn="just">
                        <a:lnSpc>
                          <a:spcPct val="106000"/>
                        </a:lnSpc>
                        <a:spcAft>
                          <a:spcPts val="800"/>
                        </a:spcAft>
                      </a:pPr>
                      <a:r>
                        <a:rPr lang="en-GB" sz="1400" kern="1200" dirty="0">
                          <a:effectLst/>
                          <a:highlight>
                            <a:srgbClr val="156082"/>
                          </a:highlight>
                        </a:rPr>
                        <a:t>Spelling</a:t>
                      </a:r>
                      <a:endParaRPr lang="en-GB" sz="1400" kern="100" dirty="0">
                        <a:effectLst/>
                        <a:highlight>
                          <a:srgbClr val="156082"/>
                        </a:highlight>
                      </a:endParaRPr>
                    </a:p>
                    <a:p>
                      <a:pPr algn="just">
                        <a:lnSpc>
                          <a:spcPct val="106000"/>
                        </a:lnSpc>
                        <a:spcAft>
                          <a:spcPts val="800"/>
                        </a:spcAft>
                      </a:pPr>
                      <a:r>
                        <a:rPr lang="en-GB" sz="1400" kern="1200" dirty="0">
                          <a:effectLst/>
                          <a:highlight>
                            <a:srgbClr val="156082"/>
                          </a:highlight>
                        </a:rPr>
                        <a:t>A standardised graded single-word spelling test</a:t>
                      </a:r>
                      <a:endParaRPr lang="en-GB" sz="1400" kern="100" dirty="0">
                        <a:effectLst/>
                        <a:highlight>
                          <a:srgbClr val="156082"/>
                        </a:highlight>
                      </a:endParaRPr>
                    </a:p>
                  </a:txBody>
                  <a:tcPr marL="51855" marR="51855" marT="7202" marB="0"/>
                </a:tc>
                <a:tc>
                  <a:txBody>
                    <a:bodyPr/>
                    <a:lstStyle/>
                    <a:p>
                      <a:pPr algn="l">
                        <a:lnSpc>
                          <a:spcPct val="106000"/>
                        </a:lnSpc>
                        <a:spcBef>
                          <a:spcPts val="600"/>
                        </a:spcBef>
                        <a:spcAft>
                          <a:spcPts val="800"/>
                        </a:spcAft>
                      </a:pPr>
                      <a:r>
                        <a:rPr lang="en-GB" sz="1400" kern="0" dirty="0">
                          <a:effectLst/>
                          <a:highlight>
                            <a:srgbClr val="F2F2F2"/>
                          </a:highlight>
                        </a:rPr>
                        <a:t>Spelling subtest from General Development domain Scholastic Scales</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51855" marR="51855" marT="7202" marB="0"/>
                </a:tc>
                <a:extLst>
                  <a:ext uri="{0D108BD9-81ED-4DB2-BD59-A6C34878D82A}">
                    <a16:rowId xmlns:a16="http://schemas.microsoft.com/office/drawing/2014/main" val="924337448"/>
                  </a:ext>
                </a:extLst>
              </a:tr>
            </a:tbl>
          </a:graphicData>
        </a:graphic>
      </p:graphicFrame>
      <p:pic>
        <p:nvPicPr>
          <p:cNvPr id="18436" name="Picture 3" descr="A blue and black logo&#10;&#10;Description automatically generated">
            <a:extLst>
              <a:ext uri="{FF2B5EF4-FFF2-40B4-BE49-F238E27FC236}">
                <a16:creationId xmlns:a16="http://schemas.microsoft.com/office/drawing/2014/main" id="{285C8C82-0574-DAE9-F482-50B118CC2C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14B4C99-D30E-AC96-378D-9B9DD5C4823F}"/>
              </a:ext>
            </a:extLst>
          </p:cNvPr>
          <p:cNvSpPr>
            <a:spLocks noGrp="1" noChangeArrowheads="1"/>
          </p:cNvSpPr>
          <p:nvPr>
            <p:ph type="title"/>
          </p:nvPr>
        </p:nvSpPr>
        <p:spPr>
          <a:xfrm>
            <a:off x="446088" y="331788"/>
            <a:ext cx="8596312" cy="1144587"/>
          </a:xfrm>
        </p:spPr>
        <p:txBody>
          <a:bodyPr/>
          <a:lstStyle/>
          <a:p>
            <a:pPr algn="ctr" eaLnBrk="1" hangingPunct="1"/>
            <a:r>
              <a:rPr lang="en-US" altLang="en-US" dirty="0"/>
              <a:t>IDS-2 and the achievement profile element of a diagnostic report [2]</a:t>
            </a:r>
          </a:p>
        </p:txBody>
      </p:sp>
      <p:graphicFrame>
        <p:nvGraphicFramePr>
          <p:cNvPr id="2" name="Content Placeholder 1">
            <a:extLst>
              <a:ext uri="{FF2B5EF4-FFF2-40B4-BE49-F238E27FC236}">
                <a16:creationId xmlns:a16="http://schemas.microsoft.com/office/drawing/2014/main" id="{8A43E9EC-F40B-7FD3-5CFD-4B4369C1CB52}"/>
              </a:ext>
            </a:extLst>
          </p:cNvPr>
          <p:cNvGraphicFramePr>
            <a:graphicFrameLocks noGrp="1"/>
          </p:cNvGraphicFramePr>
          <p:nvPr>
            <p:ph idx="1"/>
            <p:extLst>
              <p:ext uri="{D42A27DB-BD31-4B8C-83A1-F6EECF244321}">
                <p14:modId xmlns:p14="http://schemas.microsoft.com/office/powerpoint/2010/main" val="1601986691"/>
              </p:ext>
            </p:extLst>
          </p:nvPr>
        </p:nvGraphicFramePr>
        <p:xfrm>
          <a:off x="366781" y="1599652"/>
          <a:ext cx="10810430" cy="3985720"/>
        </p:xfrm>
        <a:graphic>
          <a:graphicData uri="http://schemas.openxmlformats.org/drawingml/2006/table">
            <a:tbl>
              <a:tblPr firstRow="1" firstCol="1" bandRow="1">
                <a:tableStyleId>{5C22544A-7EE6-4342-B048-85BDC9FD1C3A}</a:tableStyleId>
              </a:tblPr>
              <a:tblGrid>
                <a:gridCol w="7440307">
                  <a:extLst>
                    <a:ext uri="{9D8B030D-6E8A-4147-A177-3AD203B41FA5}">
                      <a16:colId xmlns:a16="http://schemas.microsoft.com/office/drawing/2014/main" val="1194803881"/>
                    </a:ext>
                  </a:extLst>
                </a:gridCol>
                <a:gridCol w="3370123">
                  <a:extLst>
                    <a:ext uri="{9D8B030D-6E8A-4147-A177-3AD203B41FA5}">
                      <a16:colId xmlns:a16="http://schemas.microsoft.com/office/drawing/2014/main" val="153211774"/>
                    </a:ext>
                  </a:extLst>
                </a:gridCol>
              </a:tblGrid>
              <a:tr h="444419">
                <a:tc>
                  <a:txBody>
                    <a:bodyPr/>
                    <a:lstStyle/>
                    <a:p>
                      <a:pPr algn="ctr">
                        <a:lnSpc>
                          <a:spcPct val="106000"/>
                        </a:lnSpc>
                        <a:spcBef>
                          <a:spcPts val="600"/>
                        </a:spcBef>
                        <a:spcAft>
                          <a:spcPts val="800"/>
                        </a:spcAft>
                      </a:pPr>
                      <a:r>
                        <a:rPr lang="en-GB" sz="1400" b="1" kern="1200" dirty="0">
                          <a:solidFill>
                            <a:srgbClr val="FFFFFF"/>
                          </a:solidFill>
                          <a:effectLst/>
                          <a:highlight>
                            <a:srgbClr val="156082"/>
                          </a:highlight>
                          <a:latin typeface="Trebuchet MS" panose="020B0603020202020204" pitchFamily="34" charset="0"/>
                          <a:ea typeface="Times New Roman" panose="02020603050405020304" pitchFamily="18" charset="0"/>
                          <a:cs typeface="Arial" panose="020B0604020202020204" pitchFamily="34" charset="0"/>
                        </a:rPr>
                        <a:t>Aspect of the report format</a:t>
                      </a:r>
                      <a:endParaRPr lang="en-GB" sz="14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6000"/>
                        </a:lnSpc>
                        <a:spcBef>
                          <a:spcPts val="600"/>
                        </a:spcBef>
                        <a:spcAft>
                          <a:spcPts val="800"/>
                        </a:spcAft>
                      </a:pPr>
                      <a:r>
                        <a:rPr lang="en-GB" sz="1400" b="1" kern="1200" dirty="0">
                          <a:solidFill>
                            <a:srgbClr val="FFFFFF"/>
                          </a:solidFill>
                          <a:effectLst/>
                          <a:highlight>
                            <a:srgbClr val="156082"/>
                          </a:highlight>
                          <a:latin typeface="Trebuchet MS" panose="020B0603020202020204" pitchFamily="34" charset="0"/>
                          <a:ea typeface="Times New Roman" panose="02020603050405020304" pitchFamily="18" charset="0"/>
                          <a:cs typeface="Arial" panose="020B0604020202020204" pitchFamily="34" charset="0"/>
                        </a:rPr>
                        <a:t>Matching Aspect of the IDS</a:t>
                      </a:r>
                      <a:endParaRPr lang="en-GB" sz="14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07765052"/>
                  </a:ext>
                </a:extLst>
              </a:tr>
              <a:tr h="1379699">
                <a:tc>
                  <a:txBody>
                    <a:bodyPr/>
                    <a:lstStyle/>
                    <a:p>
                      <a:pPr algn="just">
                        <a:lnSpc>
                          <a:spcPct val="106000"/>
                        </a:lnSpc>
                        <a:spcAft>
                          <a:spcPts val="800"/>
                        </a:spcAft>
                      </a:pPr>
                      <a:r>
                        <a:rPr lang="en-GB" sz="1400" kern="1200" dirty="0">
                          <a:effectLst/>
                          <a:highlight>
                            <a:srgbClr val="156082"/>
                          </a:highlight>
                        </a:rPr>
                        <a:t>Writing</a:t>
                      </a:r>
                      <a:endParaRPr lang="en-GB" sz="1400" kern="100" dirty="0">
                        <a:effectLst/>
                        <a:highlight>
                          <a:srgbClr val="156082"/>
                        </a:highlight>
                      </a:endParaRPr>
                    </a:p>
                    <a:p>
                      <a:pPr algn="just">
                        <a:lnSpc>
                          <a:spcPct val="106000"/>
                        </a:lnSpc>
                        <a:spcAft>
                          <a:spcPts val="800"/>
                        </a:spcAft>
                      </a:pPr>
                      <a:r>
                        <a:rPr lang="en-GB" sz="1400" kern="1200" dirty="0">
                          <a:effectLst/>
                          <a:highlight>
                            <a:srgbClr val="156082"/>
                          </a:highlight>
                        </a:rPr>
                        <a:t>A free writing task, appropriate to the age and level of study, should be given and analysed to provide information about qualitative features such as grammar, sentence complexity, coherence, vocabulary choice, spelling accuracy, writing speed and handwriting legibility. Sensitivity should be shown in the language used to describe patterns of errors. Again, it can be helpful to identify areas that might benefit from specific support and intervention. A copying task might also be given so that difficulties relating to motor skills and the process of composition can be teased apart.</a:t>
                      </a:r>
                      <a:endParaRPr lang="en-GB" sz="1400" kern="100" dirty="0">
                        <a:effectLst/>
                        <a:highlight>
                          <a:srgbClr val="156082"/>
                        </a:highlight>
                        <a:latin typeface="Calibri" panose="020F0502020204030204" pitchFamily="34" charset="0"/>
                        <a:ea typeface="Times New Roman" panose="02020603050405020304" pitchFamily="18" charset="0"/>
                        <a:cs typeface="Times New Roman" panose="02020603050405020304" pitchFamily="18" charset="0"/>
                      </a:endParaRPr>
                    </a:p>
                  </a:txBody>
                  <a:tcPr marL="48005" marR="48005" marT="6667" marB="0"/>
                </a:tc>
                <a:tc>
                  <a:txBody>
                    <a:bodyPr/>
                    <a:lstStyle/>
                    <a:p>
                      <a:pPr algn="l">
                        <a:lnSpc>
                          <a:spcPct val="106000"/>
                        </a:lnSpc>
                        <a:spcBef>
                          <a:spcPts val="600"/>
                        </a:spcBef>
                        <a:spcAft>
                          <a:spcPts val="800"/>
                        </a:spcAft>
                      </a:pPr>
                      <a:r>
                        <a:rPr lang="en-GB" sz="1400" kern="0" dirty="0">
                          <a:effectLst/>
                          <a:highlight>
                            <a:srgbClr val="F2F2F2"/>
                          </a:highlight>
                        </a:rPr>
                        <a:t>Writing is not included in the IDS-2</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48005" marR="48005" marT="6667" marB="0"/>
                </a:tc>
                <a:extLst>
                  <a:ext uri="{0D108BD9-81ED-4DB2-BD59-A6C34878D82A}">
                    <a16:rowId xmlns:a16="http://schemas.microsoft.com/office/drawing/2014/main" val="2510061477"/>
                  </a:ext>
                </a:extLst>
              </a:tr>
              <a:tr h="1634460">
                <a:tc>
                  <a:txBody>
                    <a:bodyPr/>
                    <a:lstStyle/>
                    <a:p>
                      <a:pPr algn="just">
                        <a:lnSpc>
                          <a:spcPct val="106000"/>
                        </a:lnSpc>
                        <a:spcAft>
                          <a:spcPts val="800"/>
                        </a:spcAft>
                      </a:pPr>
                      <a:r>
                        <a:rPr lang="en-GB" sz="1400" kern="1200" dirty="0">
                          <a:effectLst/>
                          <a:highlight>
                            <a:srgbClr val="156082"/>
                          </a:highlight>
                        </a:rPr>
                        <a:t>Number, Estimation, Calculation</a:t>
                      </a:r>
                      <a:endParaRPr lang="en-GB" sz="1400" kern="100" dirty="0">
                        <a:effectLst/>
                        <a:highlight>
                          <a:srgbClr val="156082"/>
                        </a:highlight>
                      </a:endParaRPr>
                    </a:p>
                    <a:p>
                      <a:pPr algn="just">
                        <a:lnSpc>
                          <a:spcPct val="106000"/>
                        </a:lnSpc>
                        <a:spcAft>
                          <a:spcPts val="800"/>
                        </a:spcAft>
                      </a:pPr>
                      <a:r>
                        <a:rPr lang="en-GB" sz="1400" kern="1200" dirty="0">
                          <a:effectLst/>
                          <a:highlight>
                            <a:srgbClr val="156082"/>
                          </a:highlight>
                        </a:rPr>
                        <a:t>A standardised graded test of mathematics attainment may be included at the assessor’s discretion. However, a low score on such a test cannot be used as sole evidence of dyscalculia. Other measures of number, estimation and calculation would need to be included and analysed alongside a history of difficulty</a:t>
                      </a:r>
                      <a:endParaRPr lang="en-GB" sz="1400" kern="100" dirty="0">
                        <a:effectLst/>
                        <a:highlight>
                          <a:srgbClr val="156082"/>
                        </a:highlight>
                      </a:endParaRPr>
                    </a:p>
                  </a:txBody>
                  <a:tcPr marL="48005" marR="48005" marT="6667" marB="0"/>
                </a:tc>
                <a:tc>
                  <a:txBody>
                    <a:bodyPr/>
                    <a:lstStyle/>
                    <a:p>
                      <a:pPr algn="just">
                        <a:lnSpc>
                          <a:spcPct val="106000"/>
                        </a:lnSpc>
                        <a:spcBef>
                          <a:spcPts val="600"/>
                        </a:spcBef>
                        <a:spcAft>
                          <a:spcPts val="800"/>
                        </a:spcAft>
                      </a:pPr>
                      <a:r>
                        <a:rPr lang="en-GB" sz="1400" kern="0" dirty="0">
                          <a:effectLst/>
                          <a:highlight>
                            <a:srgbClr val="F2F2F2"/>
                          </a:highlight>
                        </a:rPr>
                        <a:t>Logical Mathematical Reasoning from General Development domain Scholastic Scales (note that this only looks at problem solving and not at computation skills)</a:t>
                      </a:r>
                      <a:endParaRPr lang="en-GB" sz="1400" kern="100" dirty="0">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48005" marR="48005" marT="6667" marB="0"/>
                </a:tc>
                <a:extLst>
                  <a:ext uri="{0D108BD9-81ED-4DB2-BD59-A6C34878D82A}">
                    <a16:rowId xmlns:a16="http://schemas.microsoft.com/office/drawing/2014/main" val="3512965730"/>
                  </a:ext>
                </a:extLst>
              </a:tr>
            </a:tbl>
          </a:graphicData>
        </a:graphic>
      </p:graphicFrame>
      <p:pic>
        <p:nvPicPr>
          <p:cNvPr id="18436" name="Picture 3" descr="A blue and black logo&#10;&#10;Description automatically generated">
            <a:extLst>
              <a:ext uri="{FF2B5EF4-FFF2-40B4-BE49-F238E27FC236}">
                <a16:creationId xmlns:a16="http://schemas.microsoft.com/office/drawing/2014/main" id="{285C8C82-0574-DAE9-F482-50B118CC2C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7371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E2E5047-F8AA-6B04-4F59-22E90D890F52}"/>
              </a:ext>
            </a:extLst>
          </p:cNvPr>
          <p:cNvSpPr>
            <a:spLocks noGrp="1" noChangeArrowheads="1"/>
          </p:cNvSpPr>
          <p:nvPr>
            <p:ph type="title"/>
          </p:nvPr>
        </p:nvSpPr>
        <p:spPr>
          <a:xfrm>
            <a:off x="446088" y="201826"/>
            <a:ext cx="8596312" cy="668070"/>
          </a:xfrm>
        </p:spPr>
        <p:txBody>
          <a:bodyPr/>
          <a:lstStyle/>
          <a:p>
            <a:pPr algn="ctr" eaLnBrk="1" hangingPunct="1"/>
            <a:r>
              <a:rPr lang="en-US" altLang="en-US" dirty="0"/>
              <a:t>Strengths</a:t>
            </a:r>
          </a:p>
        </p:txBody>
      </p:sp>
      <p:sp>
        <p:nvSpPr>
          <p:cNvPr id="19459" name="Content Placeholder 2">
            <a:extLst>
              <a:ext uri="{FF2B5EF4-FFF2-40B4-BE49-F238E27FC236}">
                <a16:creationId xmlns:a16="http://schemas.microsoft.com/office/drawing/2014/main" id="{904A651F-FFA5-48D3-3B30-5860A60F0112}"/>
              </a:ext>
            </a:extLst>
          </p:cNvPr>
          <p:cNvSpPr>
            <a:spLocks noGrp="1" noChangeArrowheads="1"/>
          </p:cNvSpPr>
          <p:nvPr>
            <p:ph idx="1"/>
          </p:nvPr>
        </p:nvSpPr>
        <p:spPr>
          <a:xfrm>
            <a:off x="446088" y="904080"/>
            <a:ext cx="9220200" cy="4804569"/>
          </a:xfrm>
        </p:spPr>
        <p:txBody>
          <a:bodyPr/>
          <a:lstStyle/>
          <a:p>
            <a:pPr eaLnBrk="1" hangingPunct="1">
              <a:lnSpc>
                <a:spcPct val="150000"/>
              </a:lnSpc>
            </a:pPr>
            <a:r>
              <a:rPr lang="en-US" altLang="en-US" dirty="0"/>
              <a:t>Wide range of assessment materials</a:t>
            </a:r>
          </a:p>
          <a:p>
            <a:pPr eaLnBrk="1" hangingPunct="1">
              <a:lnSpc>
                <a:spcPct val="150000"/>
              </a:lnSpc>
            </a:pPr>
            <a:r>
              <a:rPr lang="en-US" altLang="en-US" dirty="0"/>
              <a:t>Covers many areas needed to be assessed in a diagnostic assessment for up to age 10:11</a:t>
            </a:r>
          </a:p>
          <a:p>
            <a:pPr eaLnBrk="1" hangingPunct="1">
              <a:lnSpc>
                <a:spcPct val="150000"/>
              </a:lnSpc>
            </a:pPr>
            <a:r>
              <a:rPr lang="en-US" altLang="en-US" dirty="0"/>
              <a:t>Modular structure helps with administration </a:t>
            </a:r>
          </a:p>
          <a:p>
            <a:pPr eaLnBrk="1" hangingPunct="1">
              <a:lnSpc>
                <a:spcPct val="150000"/>
              </a:lnSpc>
            </a:pPr>
            <a:r>
              <a:rPr lang="en-US" altLang="en-US" dirty="0"/>
              <a:t>Overall reliability is sound and the standardisation sample is good</a:t>
            </a:r>
          </a:p>
          <a:p>
            <a:pPr eaLnBrk="1" hangingPunct="1">
              <a:lnSpc>
                <a:spcPct val="150000"/>
              </a:lnSpc>
            </a:pPr>
            <a:r>
              <a:rPr lang="en-US" altLang="en-US" dirty="0"/>
              <a:t>Easy to administer because the stimulus book contains examiner’s instructions</a:t>
            </a:r>
          </a:p>
          <a:p>
            <a:pPr eaLnBrk="1" hangingPunct="1">
              <a:lnSpc>
                <a:spcPct val="150000"/>
              </a:lnSpc>
            </a:pPr>
            <a:r>
              <a:rPr lang="en-US" altLang="en-US" dirty="0"/>
              <a:t>Mostly UK standardisation</a:t>
            </a:r>
          </a:p>
          <a:p>
            <a:pPr eaLnBrk="1" hangingPunct="1">
              <a:lnSpc>
                <a:spcPct val="150000"/>
              </a:lnSpc>
            </a:pPr>
            <a:r>
              <a:rPr lang="en-US" altLang="en-US" dirty="0"/>
              <a:t>Executive Function assessment useful extra</a:t>
            </a:r>
          </a:p>
          <a:p>
            <a:pPr eaLnBrk="1" hangingPunct="1">
              <a:lnSpc>
                <a:spcPct val="150000"/>
              </a:lnSpc>
            </a:pPr>
            <a:r>
              <a:rPr lang="en-US" altLang="en-US" dirty="0"/>
              <a:t>Online scoring reduces likelihood of human error in calculations/lookups</a:t>
            </a:r>
          </a:p>
        </p:txBody>
      </p:sp>
      <p:pic>
        <p:nvPicPr>
          <p:cNvPr id="19460" name="Picture 3" descr="A blue and black logo&#10;&#10;Description automatically generated">
            <a:extLst>
              <a:ext uri="{FF2B5EF4-FFF2-40B4-BE49-F238E27FC236}">
                <a16:creationId xmlns:a16="http://schemas.microsoft.com/office/drawing/2014/main" id="{3C45EE9C-CB64-A5B9-3B46-84E7B2A7C9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1D19A79E-2923-D4FE-9A7E-A350B8FED0DA}"/>
              </a:ext>
            </a:extLst>
          </p:cNvPr>
          <p:cNvSpPr>
            <a:spLocks noGrp="1" noChangeArrowheads="1"/>
          </p:cNvSpPr>
          <p:nvPr>
            <p:ph type="title"/>
          </p:nvPr>
        </p:nvSpPr>
        <p:spPr>
          <a:xfrm>
            <a:off x="497363" y="163216"/>
            <a:ext cx="8596312" cy="710799"/>
          </a:xfrm>
        </p:spPr>
        <p:txBody>
          <a:bodyPr/>
          <a:lstStyle/>
          <a:p>
            <a:pPr algn="ctr" eaLnBrk="1" hangingPunct="1"/>
            <a:r>
              <a:rPr lang="en-US" altLang="en-US" dirty="0"/>
              <a:t>Issues for examiners to consider</a:t>
            </a:r>
          </a:p>
        </p:txBody>
      </p:sp>
      <p:sp>
        <p:nvSpPr>
          <p:cNvPr id="20483" name="Content Placeholder 2">
            <a:extLst>
              <a:ext uri="{FF2B5EF4-FFF2-40B4-BE49-F238E27FC236}">
                <a16:creationId xmlns:a16="http://schemas.microsoft.com/office/drawing/2014/main" id="{5508A65D-2268-08A3-5C0D-A2A604E31D67}"/>
              </a:ext>
            </a:extLst>
          </p:cNvPr>
          <p:cNvSpPr>
            <a:spLocks noGrp="1" noChangeArrowheads="1"/>
          </p:cNvSpPr>
          <p:nvPr>
            <p:ph idx="1"/>
          </p:nvPr>
        </p:nvSpPr>
        <p:spPr>
          <a:xfrm>
            <a:off x="822546" y="874015"/>
            <a:ext cx="9578753" cy="4920034"/>
          </a:xfrm>
        </p:spPr>
        <p:txBody>
          <a:bodyPr/>
          <a:lstStyle/>
          <a:p>
            <a:pPr eaLnBrk="1" hangingPunct="1"/>
            <a:r>
              <a:rPr lang="en-US" altLang="en-US" sz="2000" dirty="0"/>
              <a:t>Suggested use of the EF subtests for assessing phonological recall is not very convincing</a:t>
            </a:r>
          </a:p>
          <a:p>
            <a:pPr eaLnBrk="1" hangingPunct="1"/>
            <a:r>
              <a:rPr lang="en-US" altLang="en-US" sz="2000" dirty="0"/>
              <a:t>Limited by age limits, so not suitable for some aspects of a diagnostic assessment with pupils aged above 11 (despite the overall age range being set at 5 to 21)</a:t>
            </a:r>
          </a:p>
          <a:p>
            <a:pPr eaLnBrk="1" hangingPunct="1"/>
            <a:r>
              <a:rPr lang="en-US" altLang="en-US" sz="2000" dirty="0"/>
              <a:t>Weak reliability for social and emotional subtests</a:t>
            </a:r>
          </a:p>
          <a:p>
            <a:pPr eaLnBrk="1" hangingPunct="1"/>
            <a:r>
              <a:rPr lang="en-US" altLang="en-US" sz="2000" dirty="0"/>
              <a:t>Some construct validity questionable, where parent ratings are used (scholastic skills and motivation/attitude)</a:t>
            </a:r>
          </a:p>
          <a:p>
            <a:pPr eaLnBrk="1" hangingPunct="1"/>
            <a:r>
              <a:rPr lang="en-US" altLang="en-US" sz="2000" dirty="0"/>
              <a:t>High language load for the social and emotional subtests</a:t>
            </a:r>
          </a:p>
          <a:p>
            <a:pPr eaLnBrk="1" hangingPunct="1"/>
            <a:r>
              <a:rPr lang="en-US" altLang="en-US" sz="2000" dirty="0"/>
              <a:t>Pre requisite for scoring reading comprehension gives no flexibility for examining this area</a:t>
            </a:r>
          </a:p>
          <a:p>
            <a:pPr eaLnBrk="1" hangingPunct="1"/>
            <a:r>
              <a:rPr lang="en-US" altLang="en-US" sz="2000" dirty="0"/>
              <a:t>Timed element of single word reading</a:t>
            </a:r>
          </a:p>
          <a:p>
            <a:pPr eaLnBrk="1" hangingPunct="1"/>
            <a:r>
              <a:rPr lang="en-US" altLang="en-US" sz="2000" dirty="0"/>
              <a:t>Very heavy suitcase!</a:t>
            </a:r>
          </a:p>
        </p:txBody>
      </p:sp>
      <p:pic>
        <p:nvPicPr>
          <p:cNvPr id="20484" name="Picture 3" descr="A blue and black logo&#10;&#10;Description automatically generated">
            <a:extLst>
              <a:ext uri="{FF2B5EF4-FFF2-40B4-BE49-F238E27FC236}">
                <a16:creationId xmlns:a16="http://schemas.microsoft.com/office/drawing/2014/main" id="{BBEE8B21-DEF5-9B4C-0CE0-1082E8A932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996" y="577850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EEDF-7CCA-420C-AA81-2D5B4B0BA98F}"/>
              </a:ext>
            </a:extLst>
          </p:cNvPr>
          <p:cNvSpPr>
            <a:spLocks noGrp="1"/>
          </p:cNvSpPr>
          <p:nvPr>
            <p:ph type="title"/>
          </p:nvPr>
        </p:nvSpPr>
        <p:spPr>
          <a:xfrm>
            <a:off x="-65314" y="193163"/>
            <a:ext cx="8863104" cy="814711"/>
          </a:xfrm>
        </p:spPr>
        <p:txBody>
          <a:bodyPr anchor="b">
            <a:normAutofit/>
          </a:bodyPr>
          <a:lstStyle/>
          <a:p>
            <a:pPr algn="ctr"/>
            <a:r>
              <a:rPr lang="en-GB" dirty="0"/>
              <a:t>Finally……</a:t>
            </a:r>
          </a:p>
        </p:txBody>
      </p:sp>
      <p:pic>
        <p:nvPicPr>
          <p:cNvPr id="2050" name="Picture 2" descr="Free Free Cliparts Question, Download Free Clip Art, Free Clip Art ...">
            <a:extLst>
              <a:ext uri="{FF2B5EF4-FFF2-40B4-BE49-F238E27FC236}">
                <a16:creationId xmlns:a16="http://schemas.microsoft.com/office/drawing/2014/main" id="{13A83674-D93D-410E-9BC6-267796B6449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8550" y="1111699"/>
            <a:ext cx="2458066" cy="3277421"/>
          </a:xfrm>
          <a:prstGeom prst="rect">
            <a:avLst/>
          </a:prstGeom>
          <a:solidFill>
            <a:srgbClr val="FFFFFF"/>
          </a:solidFill>
        </p:spPr>
      </p:pic>
      <p:sp>
        <p:nvSpPr>
          <p:cNvPr id="8" name="Content Placeholder 7">
            <a:extLst>
              <a:ext uri="{FF2B5EF4-FFF2-40B4-BE49-F238E27FC236}">
                <a16:creationId xmlns:a16="http://schemas.microsoft.com/office/drawing/2014/main" id="{81E3F2D4-EE66-440D-A33B-F11601E14E45}"/>
              </a:ext>
            </a:extLst>
          </p:cNvPr>
          <p:cNvSpPr>
            <a:spLocks noGrp="1"/>
          </p:cNvSpPr>
          <p:nvPr>
            <p:ph sz="half" idx="2"/>
          </p:nvPr>
        </p:nvSpPr>
        <p:spPr>
          <a:xfrm>
            <a:off x="3116616" y="1007874"/>
            <a:ext cx="6073929" cy="4585333"/>
          </a:xfrm>
        </p:spPr>
        <p:txBody>
          <a:bodyPr>
            <a:normAutofit/>
          </a:bodyPr>
          <a:lstStyle/>
          <a:p>
            <a:pPr algn="just">
              <a:lnSpc>
                <a:spcPct val="250000"/>
              </a:lnSpc>
              <a:buFont typeface="Arial" panose="020B0604020202020204" pitchFamily="34" charset="0"/>
              <a:buChar char="•"/>
            </a:pPr>
            <a:r>
              <a:rPr lang="en-GB" sz="3200" dirty="0"/>
              <a:t>Questions?</a:t>
            </a:r>
          </a:p>
          <a:p>
            <a:pPr algn="just">
              <a:lnSpc>
                <a:spcPct val="250000"/>
              </a:lnSpc>
              <a:buFont typeface="Arial" panose="020B0604020202020204" pitchFamily="34" charset="0"/>
              <a:buChar char="•"/>
            </a:pPr>
            <a:r>
              <a:rPr lang="en-GB" sz="3200" dirty="0"/>
              <a:t>Comments?</a:t>
            </a:r>
          </a:p>
          <a:p>
            <a:pPr algn="just">
              <a:lnSpc>
                <a:spcPct val="250000"/>
              </a:lnSpc>
              <a:buFont typeface="Arial" panose="020B0604020202020204" pitchFamily="34" charset="0"/>
              <a:buChar char="•"/>
            </a:pPr>
            <a:r>
              <a:rPr lang="en-GB" sz="3200" dirty="0"/>
              <a:t>Feedback?</a:t>
            </a:r>
          </a:p>
          <a:p>
            <a:pPr marL="0" indent="0" algn="just">
              <a:buNone/>
            </a:pPr>
            <a:endParaRPr lang="en-GB" sz="3200" dirty="0"/>
          </a:p>
          <a:p>
            <a:pPr marL="0" indent="0">
              <a:buNone/>
            </a:pPr>
            <a:endParaRPr lang="en-GB" dirty="0"/>
          </a:p>
          <a:p>
            <a:pPr>
              <a:buFont typeface="Wingdings" panose="05000000000000000000" pitchFamily="2" charset="2"/>
              <a:buChar char="Ø"/>
            </a:pPr>
            <a:endParaRPr lang="en-GB" dirty="0"/>
          </a:p>
          <a:p>
            <a:pPr marL="0" indent="0">
              <a:buNone/>
            </a:pPr>
            <a:endParaRPr lang="en-GB" dirty="0"/>
          </a:p>
          <a:p>
            <a:pPr>
              <a:buFont typeface="Wingdings" panose="05000000000000000000" pitchFamily="2" charset="2"/>
              <a:buChar char="Ø"/>
            </a:pPr>
            <a:endParaRPr lang="en-GB" dirty="0"/>
          </a:p>
        </p:txBody>
      </p:sp>
      <p:pic>
        <p:nvPicPr>
          <p:cNvPr id="4" name="Picture 3" descr="Feedback Stock Illustrations – 127,565 Feedback Stock Illustrations,  Vectors &amp; Clipart - Dreamstime">
            <a:extLst>
              <a:ext uri="{FF2B5EF4-FFF2-40B4-BE49-F238E27FC236}">
                <a16:creationId xmlns:a16="http://schemas.microsoft.com/office/drawing/2014/main" id="{86C94810-5CB2-EF5A-3754-41DF55394469}"/>
              </a:ext>
            </a:extLst>
          </p:cNvPr>
          <p:cNvPicPr>
            <a:picLocks noChangeAspect="1"/>
          </p:cNvPicPr>
          <p:nvPr/>
        </p:nvPicPr>
        <p:blipFill rotWithShape="1">
          <a:blip r:embed="rId4">
            <a:extLst>
              <a:ext uri="{28A0092B-C50C-407E-A947-70E740481C1C}">
                <a14:useLocalDpi xmlns:a14="http://schemas.microsoft.com/office/drawing/2010/main" val="0"/>
              </a:ext>
            </a:extLst>
          </a:blip>
          <a:srcRect b="9465"/>
          <a:stretch/>
        </p:blipFill>
        <p:spPr bwMode="auto">
          <a:xfrm>
            <a:off x="6046981" y="1007874"/>
            <a:ext cx="3309484" cy="3204000"/>
          </a:xfrm>
          <a:prstGeom prst="rect">
            <a:avLst/>
          </a:prstGeom>
          <a:noFill/>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7EE8DBEF-C05C-65AB-1163-E6569E24297D}"/>
              </a:ext>
            </a:extLst>
          </p:cNvPr>
          <p:cNvSpPr txBox="1"/>
          <p:nvPr/>
        </p:nvSpPr>
        <p:spPr>
          <a:xfrm>
            <a:off x="658550" y="5026585"/>
            <a:ext cx="9700296" cy="461665"/>
          </a:xfrm>
          <a:prstGeom prst="rect">
            <a:avLst/>
          </a:prstGeom>
          <a:noFill/>
        </p:spPr>
        <p:txBody>
          <a:bodyPr wrap="square" rtlCol="0">
            <a:spAutoFit/>
          </a:bodyPr>
          <a:lstStyle/>
          <a:p>
            <a:r>
              <a:rPr lang="en-GB" sz="2400" dirty="0"/>
              <a:t>The Hogrefe panel of experts will participate in the Q and A session</a:t>
            </a:r>
          </a:p>
        </p:txBody>
      </p:sp>
      <p:pic>
        <p:nvPicPr>
          <p:cNvPr id="5" name="Picture 3" descr="A blue and black logo&#10;&#10;Description automatically generated">
            <a:extLst>
              <a:ext uri="{FF2B5EF4-FFF2-40B4-BE49-F238E27FC236}">
                <a16:creationId xmlns:a16="http://schemas.microsoft.com/office/drawing/2014/main" id="{08FFEC90-7576-4365-931F-D2BAEBBD11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5496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3" descr="A blue and black logo&#10;&#10;Description automatically generated">
            <a:extLst>
              <a:ext uri="{FF2B5EF4-FFF2-40B4-BE49-F238E27FC236}">
                <a16:creationId xmlns:a16="http://schemas.microsoft.com/office/drawing/2014/main" id="{E035C320-5A37-DE04-70A7-AF85C4B828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Content Placeholder 1" descr="A close up of a implement&#10;&#10;Description automatically generated">
            <a:extLst>
              <a:ext uri="{FF2B5EF4-FFF2-40B4-BE49-F238E27FC236}">
                <a16:creationId xmlns:a16="http://schemas.microsoft.com/office/drawing/2014/main" id="{8D23391A-031A-A100-E26E-C5904C853EC4}"/>
              </a:ext>
            </a:extLst>
          </p:cNvPr>
          <p:cNvPicPr>
            <a:picLocks noGrp="1" noChangeAspect="1"/>
          </p:cNvPicPr>
          <p:nvPr>
            <p:ph idx="1"/>
          </p:nvPr>
        </p:nvPicPr>
        <p:blipFill>
          <a:blip r:embed="rId4"/>
          <a:stretch>
            <a:fillRect/>
          </a:stretch>
        </p:blipFill>
        <p:spPr>
          <a:xfrm>
            <a:off x="1875343" y="553478"/>
            <a:ext cx="6946913" cy="4644000"/>
          </a:xfrm>
          <a:prstGeom prst="rect">
            <a:avLst/>
          </a:prstGeom>
        </p:spPr>
      </p:pic>
      <p:sp>
        <p:nvSpPr>
          <p:cNvPr id="4" name="TextBox 3">
            <a:extLst>
              <a:ext uri="{FF2B5EF4-FFF2-40B4-BE49-F238E27FC236}">
                <a16:creationId xmlns:a16="http://schemas.microsoft.com/office/drawing/2014/main" id="{471739B4-BB2D-1FDF-4EDB-B1FC941A3D09}"/>
              </a:ext>
            </a:extLst>
          </p:cNvPr>
          <p:cNvSpPr txBox="1"/>
          <p:nvPr/>
        </p:nvSpPr>
        <p:spPr>
          <a:xfrm>
            <a:off x="3176588" y="4905419"/>
            <a:ext cx="6105524" cy="400110"/>
          </a:xfrm>
          <a:prstGeom prst="rect">
            <a:avLst/>
          </a:prstGeom>
          <a:noFill/>
        </p:spPr>
        <p:txBody>
          <a:bodyPr wrap="square">
            <a:spAutoFit/>
          </a:bodyPr>
          <a:lstStyle/>
          <a:p>
            <a:r>
              <a:rPr lang="en-GB" sz="2000" dirty="0">
                <a:hlinkClick r:id="rId5">
                  <a:extLst>
                    <a:ext uri="{A12FA001-AC4F-418D-AE19-62706E023703}">
                      <ahyp:hlinkClr xmlns:ahyp="http://schemas.microsoft.com/office/drawing/2018/hyperlinkcolor" val="tx"/>
                    </a:ext>
                  </a:extLst>
                </a:hlinkClick>
              </a:rPr>
              <a:t>IDS2 Guidance Sep 2022 (sasc.org.uk)</a:t>
            </a:r>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9D17D43-91AD-4447-8688-A2F3EB0A42BA}"/>
              </a:ext>
            </a:extLst>
          </p:cNvPr>
          <p:cNvSpPr>
            <a:spLocks noGrp="1" noChangeArrowheads="1"/>
          </p:cNvSpPr>
          <p:nvPr>
            <p:ph type="title"/>
          </p:nvPr>
        </p:nvSpPr>
        <p:spPr>
          <a:xfrm>
            <a:off x="862149" y="202474"/>
            <a:ext cx="8334238" cy="738687"/>
          </a:xfrm>
        </p:spPr>
        <p:txBody>
          <a:bodyPr/>
          <a:lstStyle/>
          <a:p>
            <a:pPr algn="ctr" eaLnBrk="1" hangingPunct="1"/>
            <a:r>
              <a:rPr lang="en-US" altLang="en-US" dirty="0"/>
              <a:t>Who can use the IDS-2?</a:t>
            </a:r>
          </a:p>
        </p:txBody>
      </p:sp>
      <p:sp>
        <p:nvSpPr>
          <p:cNvPr id="7171" name="Content Placeholder 2">
            <a:extLst>
              <a:ext uri="{FF2B5EF4-FFF2-40B4-BE49-F238E27FC236}">
                <a16:creationId xmlns:a16="http://schemas.microsoft.com/office/drawing/2014/main" id="{B4A0AD19-57AA-C6DB-53B3-364EFC7F7A9A}"/>
              </a:ext>
            </a:extLst>
          </p:cNvPr>
          <p:cNvSpPr>
            <a:spLocks noGrp="1" noChangeArrowheads="1"/>
          </p:cNvSpPr>
          <p:nvPr>
            <p:ph idx="1"/>
          </p:nvPr>
        </p:nvSpPr>
        <p:spPr>
          <a:xfrm>
            <a:off x="499700" y="987062"/>
            <a:ext cx="9220200" cy="4675687"/>
          </a:xfrm>
        </p:spPr>
        <p:txBody>
          <a:bodyPr/>
          <a:lstStyle/>
          <a:p>
            <a:pPr marL="0" indent="0">
              <a:spcBef>
                <a:spcPts val="600"/>
              </a:spcBef>
              <a:buNone/>
            </a:pPr>
            <a:r>
              <a:rPr lang="en-GB" b="0" i="0" dirty="0">
                <a:solidFill>
                  <a:srgbClr val="000000"/>
                </a:solidFill>
                <a:effectLst/>
                <a:highlight>
                  <a:srgbClr val="FFFFFF"/>
                </a:highlight>
              </a:rPr>
              <a:t>IDS-2 was made available to specialist assessors in 2023, subject to assessors meeting the following criteria:</a:t>
            </a:r>
          </a:p>
          <a:p>
            <a:pPr>
              <a:spcBef>
                <a:spcPts val="600"/>
              </a:spcBef>
            </a:pPr>
            <a:r>
              <a:rPr lang="en-GB" b="0" i="0" dirty="0">
                <a:solidFill>
                  <a:srgbClr val="000000"/>
                </a:solidFill>
                <a:effectLst/>
                <a:highlight>
                  <a:srgbClr val="FFFFFF"/>
                </a:highlight>
              </a:rPr>
              <a:t>Membership in a professional body: All SpLD assessors wishing to use the IDS-2 must maintain active membership in a recognised professional body. This ensures that they adhere to professional standards and ethics.</a:t>
            </a:r>
          </a:p>
          <a:p>
            <a:pPr>
              <a:spcBef>
                <a:spcPts val="600"/>
              </a:spcBef>
            </a:pPr>
            <a:r>
              <a:rPr lang="en-GB" b="0" i="0" dirty="0">
                <a:solidFill>
                  <a:srgbClr val="000000"/>
                </a:solidFill>
                <a:effectLst/>
                <a:highlight>
                  <a:srgbClr val="FFFFFF"/>
                </a:highlight>
              </a:rPr>
              <a:t>Inclusion in the SASC list: Assessors must hold a current APC (Assessment Practising Certificate) and be listed on the SASC (SpLD Assessment Standards Committee) list of assessors. This adds an extra layer of validation to their expertise and ensures that they are recognised as specialists in the field of learning difficulties.</a:t>
            </a:r>
          </a:p>
          <a:p>
            <a:pPr>
              <a:spcBef>
                <a:spcPts val="600"/>
              </a:spcBef>
            </a:pPr>
            <a:r>
              <a:rPr lang="en-GB" b="0" i="0" dirty="0">
                <a:solidFill>
                  <a:srgbClr val="000000"/>
                </a:solidFill>
                <a:effectLst/>
                <a:highlight>
                  <a:srgbClr val="FFFFFF"/>
                </a:highlight>
              </a:rPr>
              <a:t>Purchasers may be required to sign a qualification declaration from Hogrefe stating that they agree they have the necessary qualifications and will use the testing material responsibly and within the parameters of their profession.</a:t>
            </a:r>
          </a:p>
          <a:p>
            <a:pPr>
              <a:spcBef>
                <a:spcPts val="600"/>
              </a:spcBef>
            </a:pPr>
            <a:r>
              <a:rPr lang="en-GB" b="0" i="0" dirty="0">
                <a:solidFill>
                  <a:srgbClr val="000000"/>
                </a:solidFill>
                <a:effectLst/>
                <a:highlight>
                  <a:srgbClr val="FFFFFF"/>
                </a:highlight>
              </a:rPr>
              <a:t>SpLD assessors agree to take the IDS-2 online eLearning, available free from Hogrefe after kit purchase.</a:t>
            </a:r>
          </a:p>
        </p:txBody>
      </p:sp>
      <p:pic>
        <p:nvPicPr>
          <p:cNvPr id="7172" name="Picture 3" descr="A blue and black logo&#10;&#10;Description automatically generated">
            <a:extLst>
              <a:ext uri="{FF2B5EF4-FFF2-40B4-BE49-F238E27FC236}">
                <a16:creationId xmlns:a16="http://schemas.microsoft.com/office/drawing/2014/main" id="{C827CDFB-FD65-7F7A-0078-8B4DC4F99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2F6EA869-CF7E-C348-AA45-71194C2BCD40}"/>
              </a:ext>
            </a:extLst>
          </p:cNvPr>
          <p:cNvSpPr>
            <a:spLocks noGrp="1" noChangeArrowheads="1"/>
          </p:cNvSpPr>
          <p:nvPr>
            <p:ph type="title"/>
          </p:nvPr>
        </p:nvSpPr>
        <p:spPr>
          <a:xfrm>
            <a:off x="446088" y="174852"/>
            <a:ext cx="8596312" cy="667521"/>
          </a:xfrm>
        </p:spPr>
        <p:txBody>
          <a:bodyPr/>
          <a:lstStyle/>
          <a:p>
            <a:pPr algn="ctr" eaLnBrk="1" hangingPunct="1"/>
            <a:r>
              <a:rPr lang="en-US" altLang="en-US" dirty="0"/>
              <a:t>Structure of the IDS-2</a:t>
            </a:r>
          </a:p>
        </p:txBody>
      </p:sp>
      <p:sp>
        <p:nvSpPr>
          <p:cNvPr id="9219" name="Content Placeholder 2">
            <a:extLst>
              <a:ext uri="{FF2B5EF4-FFF2-40B4-BE49-F238E27FC236}">
                <a16:creationId xmlns:a16="http://schemas.microsoft.com/office/drawing/2014/main" id="{638F49C8-F3D9-71FE-C9B3-92D8A56BEF2C}"/>
              </a:ext>
            </a:extLst>
          </p:cNvPr>
          <p:cNvSpPr>
            <a:spLocks noGrp="1" noChangeArrowheads="1"/>
          </p:cNvSpPr>
          <p:nvPr>
            <p:ph idx="1"/>
          </p:nvPr>
        </p:nvSpPr>
        <p:spPr>
          <a:xfrm>
            <a:off x="446088" y="718457"/>
            <a:ext cx="9220200" cy="5146765"/>
          </a:xfrm>
        </p:spPr>
        <p:txBody>
          <a:bodyPr/>
          <a:lstStyle/>
          <a:p>
            <a:pPr marL="0" indent="0" algn="just" eaLnBrk="1" hangingPunct="1">
              <a:lnSpc>
                <a:spcPct val="150000"/>
              </a:lnSpc>
              <a:spcBef>
                <a:spcPts val="600"/>
              </a:spcBef>
              <a:buNone/>
            </a:pPr>
            <a:r>
              <a:rPr lang="en-US" altLang="en-US" dirty="0"/>
              <a:t>The test is organised into two broad domains:</a:t>
            </a:r>
          </a:p>
          <a:p>
            <a:pPr algn="just">
              <a:lnSpc>
                <a:spcPct val="150000"/>
              </a:lnSpc>
              <a:spcBef>
                <a:spcPts val="600"/>
              </a:spcBef>
            </a:pPr>
            <a:r>
              <a:rPr lang="en-US" altLang="en-US" b="1" dirty="0"/>
              <a:t>Cognitive domain</a:t>
            </a:r>
            <a:r>
              <a:rPr lang="en-US" altLang="en-US" dirty="0"/>
              <a:t>, which includes:</a:t>
            </a:r>
          </a:p>
          <a:p>
            <a:pPr marL="895350" indent="0" algn="just">
              <a:lnSpc>
                <a:spcPct val="150000"/>
              </a:lnSpc>
              <a:spcBef>
                <a:spcPts val="600"/>
              </a:spcBef>
              <a:buNone/>
            </a:pPr>
            <a:r>
              <a:rPr lang="en-US" altLang="en-US" dirty="0"/>
              <a:t>Intelligence Scales</a:t>
            </a:r>
          </a:p>
          <a:p>
            <a:pPr marL="895350" indent="0" algn="just">
              <a:lnSpc>
                <a:spcPct val="150000"/>
              </a:lnSpc>
              <a:spcBef>
                <a:spcPts val="600"/>
              </a:spcBef>
              <a:buNone/>
            </a:pPr>
            <a:r>
              <a:rPr lang="en-US" altLang="en-US" dirty="0"/>
              <a:t>Executive Function scales</a:t>
            </a:r>
          </a:p>
          <a:p>
            <a:pPr algn="just">
              <a:lnSpc>
                <a:spcPct val="150000"/>
              </a:lnSpc>
              <a:spcBef>
                <a:spcPts val="600"/>
              </a:spcBef>
            </a:pPr>
            <a:r>
              <a:rPr lang="en-US" altLang="en-US" b="1" dirty="0"/>
              <a:t>General development domain</a:t>
            </a:r>
            <a:r>
              <a:rPr lang="en-US" altLang="en-US" dirty="0"/>
              <a:t>, which includes:</a:t>
            </a:r>
          </a:p>
          <a:p>
            <a:pPr marL="895350" indent="0" algn="just">
              <a:lnSpc>
                <a:spcPct val="150000"/>
              </a:lnSpc>
              <a:spcBef>
                <a:spcPts val="600"/>
              </a:spcBef>
              <a:buNone/>
            </a:pPr>
            <a:r>
              <a:rPr lang="en-US" altLang="en-US" dirty="0"/>
              <a:t>Psychomotor skills</a:t>
            </a:r>
          </a:p>
          <a:p>
            <a:pPr marL="895350" indent="0" algn="just">
              <a:lnSpc>
                <a:spcPct val="150000"/>
              </a:lnSpc>
              <a:spcBef>
                <a:spcPts val="600"/>
              </a:spcBef>
              <a:buNone/>
            </a:pPr>
            <a:r>
              <a:rPr lang="en-US" altLang="en-US" dirty="0"/>
              <a:t>Scholastic skills</a:t>
            </a:r>
          </a:p>
          <a:p>
            <a:pPr marL="895350" indent="0" algn="just">
              <a:lnSpc>
                <a:spcPct val="150000"/>
              </a:lnSpc>
              <a:spcBef>
                <a:spcPts val="600"/>
              </a:spcBef>
              <a:buNone/>
            </a:pPr>
            <a:r>
              <a:rPr lang="en-US" altLang="en-US" dirty="0"/>
              <a:t>Social and emotional skills</a:t>
            </a:r>
          </a:p>
          <a:p>
            <a:pPr marL="0" indent="0" algn="just" defTabSz="179388">
              <a:lnSpc>
                <a:spcPct val="150000"/>
              </a:lnSpc>
              <a:spcBef>
                <a:spcPts val="600"/>
              </a:spcBef>
              <a:buNone/>
            </a:pPr>
            <a:r>
              <a:rPr lang="en-US" altLang="en-US" dirty="0"/>
              <a:t>Two rating scales are included that can be used with ages 11 to 20 in order to gather some structured information about motivation and attitude during the assessment (conscientiousness and achievement motivation).</a:t>
            </a:r>
          </a:p>
          <a:p>
            <a:pPr marL="0" indent="0" defTabSz="179388">
              <a:buNone/>
            </a:pPr>
            <a:endParaRPr lang="en-US" altLang="en-US" dirty="0"/>
          </a:p>
        </p:txBody>
      </p:sp>
      <p:pic>
        <p:nvPicPr>
          <p:cNvPr id="9220" name="Picture 3" descr="A blue and black logo&#10;&#10;Description automatically generated">
            <a:extLst>
              <a:ext uri="{FF2B5EF4-FFF2-40B4-BE49-F238E27FC236}">
                <a16:creationId xmlns:a16="http://schemas.microsoft.com/office/drawing/2014/main" id="{29B1F1DA-756C-AEAD-98E3-B07D5BD272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895" y="5911124"/>
            <a:ext cx="2365887"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4612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00BF16A5-B186-D98A-6545-9036D0A093AC}"/>
              </a:ext>
            </a:extLst>
          </p:cNvPr>
          <p:cNvSpPr>
            <a:spLocks noGrp="1" noChangeArrowheads="1"/>
          </p:cNvSpPr>
          <p:nvPr>
            <p:ph type="title"/>
          </p:nvPr>
        </p:nvSpPr>
        <p:spPr>
          <a:xfrm>
            <a:off x="446088" y="331788"/>
            <a:ext cx="8596312" cy="1144587"/>
          </a:xfrm>
        </p:spPr>
        <p:txBody>
          <a:bodyPr/>
          <a:lstStyle/>
          <a:p>
            <a:pPr algn="ctr" eaLnBrk="1" hangingPunct="1"/>
            <a:r>
              <a:rPr lang="en-US" altLang="en-US" dirty="0"/>
              <a:t>What’s in the suitcase?</a:t>
            </a:r>
          </a:p>
        </p:txBody>
      </p:sp>
      <p:sp>
        <p:nvSpPr>
          <p:cNvPr id="8195" name="Content Placeholder 2">
            <a:extLst>
              <a:ext uri="{FF2B5EF4-FFF2-40B4-BE49-F238E27FC236}">
                <a16:creationId xmlns:a16="http://schemas.microsoft.com/office/drawing/2014/main" id="{EC954CCC-6AD3-6173-7B85-E8FEE245A7EE}"/>
              </a:ext>
            </a:extLst>
          </p:cNvPr>
          <p:cNvSpPr>
            <a:spLocks noGrp="1" noChangeArrowheads="1"/>
          </p:cNvSpPr>
          <p:nvPr>
            <p:ph idx="1"/>
          </p:nvPr>
        </p:nvSpPr>
        <p:spPr>
          <a:xfrm>
            <a:off x="446088" y="1026250"/>
            <a:ext cx="9220200" cy="5087167"/>
          </a:xfrm>
        </p:spPr>
        <p:txBody>
          <a:bodyPr/>
          <a:lstStyle/>
          <a:p>
            <a:pPr algn="just">
              <a:lnSpc>
                <a:spcPct val="150000"/>
              </a:lnSpc>
              <a:spcBef>
                <a:spcPts val="600"/>
              </a:spcBef>
              <a:spcAft>
                <a:spcPts val="800"/>
              </a:spcAft>
            </a:pPr>
            <a:r>
              <a:rPr lang="en-GB" sz="2000" i="0" dirty="0">
                <a:effectLst/>
                <a:ea typeface="Calibri" panose="020F0502020204030204" pitchFamily="34" charset="0"/>
              </a:rPr>
              <a:t>Stimulus booklets and plastic stand for the booklets</a:t>
            </a:r>
            <a:endParaRPr lang="en-GB" sz="2000" i="1" dirty="0">
              <a:effectLst/>
              <a:ea typeface="Calibri" panose="020F0502020204030204" pitchFamily="34" charset="0"/>
            </a:endParaRPr>
          </a:p>
          <a:p>
            <a:pPr algn="just">
              <a:lnSpc>
                <a:spcPct val="150000"/>
              </a:lnSpc>
              <a:spcBef>
                <a:spcPts val="600"/>
              </a:spcBef>
              <a:spcAft>
                <a:spcPts val="800"/>
              </a:spcAft>
            </a:pPr>
            <a:r>
              <a:rPr lang="en-GB" sz="2000" i="0" dirty="0">
                <a:effectLst/>
                <a:ea typeface="Calibri" panose="020F0502020204030204" pitchFamily="34" charset="0"/>
              </a:rPr>
              <a:t>Record forms</a:t>
            </a:r>
            <a:endParaRPr lang="en-GB" sz="2000" i="1" dirty="0">
              <a:effectLst/>
              <a:ea typeface="Calibri" panose="020F0502020204030204" pitchFamily="34" charset="0"/>
            </a:endParaRPr>
          </a:p>
          <a:p>
            <a:pPr algn="just">
              <a:lnSpc>
                <a:spcPct val="150000"/>
              </a:lnSpc>
              <a:spcBef>
                <a:spcPts val="600"/>
              </a:spcBef>
              <a:spcAft>
                <a:spcPts val="800"/>
              </a:spcAft>
            </a:pPr>
            <a:r>
              <a:rPr lang="en-GB" sz="2000" i="0" dirty="0">
                <a:effectLst/>
                <a:ea typeface="Calibri" panose="020F0502020204030204" pitchFamily="34" charset="0"/>
              </a:rPr>
              <a:t>Pupil response booklets for some subtests</a:t>
            </a:r>
            <a:endParaRPr lang="en-GB" sz="2000" i="1" dirty="0">
              <a:effectLst/>
              <a:ea typeface="Calibri" panose="020F0502020204030204" pitchFamily="34" charset="0"/>
            </a:endParaRPr>
          </a:p>
          <a:p>
            <a:pPr eaLnBrk="1" hangingPunct="1">
              <a:lnSpc>
                <a:spcPct val="150000"/>
              </a:lnSpc>
            </a:pPr>
            <a:r>
              <a:rPr lang="en-US" altLang="en-US" sz="2000" dirty="0"/>
              <a:t>Materials to use with some subtests: ball, rope, nots and bolts, washers, shapes, cubes, wooden doll, beads and string</a:t>
            </a:r>
          </a:p>
          <a:p>
            <a:pPr algn="just">
              <a:lnSpc>
                <a:spcPct val="150000"/>
              </a:lnSpc>
              <a:spcBef>
                <a:spcPts val="600"/>
              </a:spcBef>
              <a:spcAft>
                <a:spcPts val="800"/>
              </a:spcAft>
            </a:pPr>
            <a:r>
              <a:rPr lang="en-GB" sz="2000" i="0" dirty="0">
                <a:effectLst/>
                <a:ea typeface="Calibri" panose="020F0502020204030204" pitchFamily="34" charset="0"/>
              </a:rPr>
              <a:t>Templates for washer design</a:t>
            </a:r>
            <a:endParaRPr lang="en-GB" sz="2000" i="1" dirty="0">
              <a:effectLst/>
              <a:ea typeface="Calibri" panose="020F0502020204030204" pitchFamily="34" charset="0"/>
            </a:endParaRPr>
          </a:p>
          <a:p>
            <a:pPr algn="just">
              <a:lnSpc>
                <a:spcPct val="150000"/>
              </a:lnSpc>
              <a:spcBef>
                <a:spcPts val="600"/>
              </a:spcBef>
              <a:spcAft>
                <a:spcPts val="800"/>
              </a:spcAft>
            </a:pPr>
            <a:r>
              <a:rPr lang="en-GB" sz="2000" i="0" dirty="0">
                <a:effectLst/>
                <a:ea typeface="Calibri" panose="020F0502020204030204" pitchFamily="34" charset="0"/>
              </a:rPr>
              <a:t>Magnetic underlay for washer design</a:t>
            </a:r>
            <a:endParaRPr lang="en-GB" sz="2000" i="1" dirty="0">
              <a:effectLst/>
              <a:ea typeface="Calibri" panose="020F0502020204030204" pitchFamily="34" charset="0"/>
            </a:endParaRPr>
          </a:p>
          <a:p>
            <a:pPr marL="0" indent="0" eaLnBrk="1" hangingPunct="1">
              <a:buNone/>
            </a:pPr>
            <a:endParaRPr lang="en-US" altLang="en-US" dirty="0"/>
          </a:p>
        </p:txBody>
      </p:sp>
      <p:pic>
        <p:nvPicPr>
          <p:cNvPr id="8196" name="Picture 3" descr="A blue and black logo&#10;&#10;Description automatically generated">
            <a:extLst>
              <a:ext uri="{FF2B5EF4-FFF2-40B4-BE49-F238E27FC236}">
                <a16:creationId xmlns:a16="http://schemas.microsoft.com/office/drawing/2014/main" id="{136D5ECE-476F-5703-715F-761039A13B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Kit (includes Test Development and Interpretation Manual; Administration and Scoring Manual; 5 Administration Binders; 6 sets of Record Forms (packs of 5); Test Sheets, Response Booklets and stimulus materials; HTS Online Scoring Credits; Kit Case)">
            <a:extLst>
              <a:ext uri="{FF2B5EF4-FFF2-40B4-BE49-F238E27FC236}">
                <a16:creationId xmlns:a16="http://schemas.microsoft.com/office/drawing/2014/main" id="{F0496198-C901-2963-519B-39F79CF5502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75842" y="3962400"/>
            <a:ext cx="3566558" cy="2376000"/>
          </a:xfrm>
          <a:prstGeom prst="rect">
            <a:avLst/>
          </a:prstGeom>
          <a:noFill/>
          <a:ln>
            <a:noFill/>
          </a:ln>
        </p:spPr>
      </p:pic>
    </p:spTree>
    <p:extLst>
      <p:ext uri="{BB962C8B-B14F-4D97-AF65-F5344CB8AC3E}">
        <p14:creationId xmlns:p14="http://schemas.microsoft.com/office/powerpoint/2010/main" val="3316189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9D17D43-91AD-4447-8688-A2F3EB0A42BA}"/>
              </a:ext>
            </a:extLst>
          </p:cNvPr>
          <p:cNvSpPr>
            <a:spLocks noGrp="1" noChangeArrowheads="1"/>
          </p:cNvSpPr>
          <p:nvPr>
            <p:ph type="title"/>
          </p:nvPr>
        </p:nvSpPr>
        <p:spPr>
          <a:xfrm>
            <a:off x="567242" y="69849"/>
            <a:ext cx="8596312" cy="1164552"/>
          </a:xfrm>
        </p:spPr>
        <p:txBody>
          <a:bodyPr/>
          <a:lstStyle/>
          <a:p>
            <a:pPr algn="ctr" eaLnBrk="1" hangingPunct="1"/>
            <a:r>
              <a:rPr lang="en-US" altLang="en-US" sz="3200" dirty="0"/>
              <a:t>Cognitive domain: underlying theory/concepts</a:t>
            </a:r>
          </a:p>
        </p:txBody>
      </p:sp>
      <p:sp>
        <p:nvSpPr>
          <p:cNvPr id="7171" name="Content Placeholder 2">
            <a:extLst>
              <a:ext uri="{FF2B5EF4-FFF2-40B4-BE49-F238E27FC236}">
                <a16:creationId xmlns:a16="http://schemas.microsoft.com/office/drawing/2014/main" id="{B4A0AD19-57AA-C6DB-53B3-364EFC7F7A9A}"/>
              </a:ext>
            </a:extLst>
          </p:cNvPr>
          <p:cNvSpPr>
            <a:spLocks noGrp="1" noChangeArrowheads="1"/>
          </p:cNvSpPr>
          <p:nvPr>
            <p:ph idx="1"/>
          </p:nvPr>
        </p:nvSpPr>
        <p:spPr>
          <a:xfrm>
            <a:off x="403743" y="1234401"/>
            <a:ext cx="9629020" cy="4747714"/>
          </a:xfrm>
        </p:spPr>
        <p:txBody>
          <a:bodyPr/>
          <a:lstStyle/>
          <a:p>
            <a:r>
              <a:rPr lang="en-US" altLang="en-US" dirty="0"/>
              <a:t>The Intelligence Scales are based on CHC (Cattell-Horn-Carroll) theory, which involves:</a:t>
            </a:r>
          </a:p>
          <a:p>
            <a:pPr marL="1076325" indent="0" algn="just">
              <a:buNone/>
            </a:pPr>
            <a:r>
              <a:rPr lang="en-US" altLang="en-US" dirty="0"/>
              <a:t>10 factors: fluid intelligence, crystallized intelligence, quantitative knowledge, reading/writing, short term memory, visual processing, auditory processing, long term memory, processing speed and reaction/decision speed (the IDS2 measures six of these)</a:t>
            </a:r>
          </a:p>
          <a:p>
            <a:pPr marL="1076325" indent="0" algn="just">
              <a:buNone/>
            </a:pPr>
            <a:r>
              <a:rPr lang="en-US" altLang="en-US" dirty="0"/>
              <a:t>But….is not based on the concept of </a:t>
            </a:r>
            <a:r>
              <a:rPr lang="en-US" altLang="en-US" i="1" dirty="0"/>
              <a:t>g (</a:t>
            </a:r>
            <a:r>
              <a:rPr lang="en-US" altLang="en-US" dirty="0"/>
              <a:t>however </a:t>
            </a:r>
            <a:r>
              <a:rPr lang="en-US" altLang="en-US" i="1" dirty="0"/>
              <a:t>g</a:t>
            </a:r>
            <a:r>
              <a:rPr lang="en-US" altLang="en-US" dirty="0"/>
              <a:t> does feature in Carroll’s theory</a:t>
            </a:r>
            <a:r>
              <a:rPr lang="en-US" altLang="en-US" i="1" dirty="0"/>
              <a:t>)</a:t>
            </a:r>
          </a:p>
          <a:p>
            <a:pPr marL="1076325" indent="0" algn="just">
              <a:buNone/>
            </a:pPr>
            <a:r>
              <a:rPr lang="en-US" altLang="en-US" dirty="0"/>
              <a:t>Static model of intelligence</a:t>
            </a:r>
          </a:p>
          <a:p>
            <a:pPr marL="371475" indent="-285750"/>
            <a:r>
              <a:rPr lang="en-US" altLang="en-US" dirty="0"/>
              <a:t>Three process components of developmental psychology: universal, differential and individual </a:t>
            </a:r>
          </a:p>
          <a:p>
            <a:pPr marL="371475" indent="-285750"/>
            <a:r>
              <a:rPr lang="en-US" altLang="en-US" dirty="0"/>
              <a:t>Constructivist view of development</a:t>
            </a:r>
          </a:p>
          <a:p>
            <a:r>
              <a:rPr lang="en-US" altLang="en-US" dirty="0"/>
              <a:t>Executive Function scales reflect some underlying theory of key elements of EF (self regulation, working memory, cognitive flexibility)</a:t>
            </a:r>
          </a:p>
        </p:txBody>
      </p:sp>
      <p:pic>
        <p:nvPicPr>
          <p:cNvPr id="7172" name="Picture 3" descr="A blue and black logo&#10;&#10;Description automatically generated">
            <a:extLst>
              <a:ext uri="{FF2B5EF4-FFF2-40B4-BE49-F238E27FC236}">
                <a16:creationId xmlns:a16="http://schemas.microsoft.com/office/drawing/2014/main" id="{C827CDFB-FD65-7F7A-0078-8B4DC4F99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1007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2F6EA869-CF7E-C348-AA45-71194C2BCD40}"/>
              </a:ext>
            </a:extLst>
          </p:cNvPr>
          <p:cNvSpPr>
            <a:spLocks noGrp="1" noChangeArrowheads="1"/>
          </p:cNvSpPr>
          <p:nvPr>
            <p:ph type="title"/>
          </p:nvPr>
        </p:nvSpPr>
        <p:spPr>
          <a:xfrm>
            <a:off x="574275" y="0"/>
            <a:ext cx="8596312" cy="1089926"/>
          </a:xfrm>
        </p:spPr>
        <p:txBody>
          <a:bodyPr/>
          <a:lstStyle/>
          <a:p>
            <a:pPr algn="ctr" eaLnBrk="1" hangingPunct="1"/>
            <a:r>
              <a:rPr lang="en-US" altLang="en-US" sz="3200" dirty="0"/>
              <a:t>General development domain: underlying theory/concepts</a:t>
            </a:r>
          </a:p>
        </p:txBody>
      </p:sp>
      <p:sp>
        <p:nvSpPr>
          <p:cNvPr id="9219" name="Content Placeholder 2">
            <a:extLst>
              <a:ext uri="{FF2B5EF4-FFF2-40B4-BE49-F238E27FC236}">
                <a16:creationId xmlns:a16="http://schemas.microsoft.com/office/drawing/2014/main" id="{638F49C8-F3D9-71FE-C9B3-92D8A56BEF2C}"/>
              </a:ext>
            </a:extLst>
          </p:cNvPr>
          <p:cNvSpPr>
            <a:spLocks noGrp="1" noChangeArrowheads="1"/>
          </p:cNvSpPr>
          <p:nvPr>
            <p:ph idx="1"/>
          </p:nvPr>
        </p:nvSpPr>
        <p:spPr>
          <a:xfrm>
            <a:off x="471726" y="1043672"/>
            <a:ext cx="9851594" cy="4871652"/>
          </a:xfrm>
        </p:spPr>
        <p:txBody>
          <a:bodyPr/>
          <a:lstStyle/>
          <a:p>
            <a:pPr marL="0" indent="0" defTabSz="179388">
              <a:buNone/>
            </a:pPr>
            <a:r>
              <a:rPr lang="en-US" altLang="en-US" dirty="0"/>
              <a:t>Psychomotor skills</a:t>
            </a:r>
          </a:p>
          <a:p>
            <a:pPr defTabSz="179388"/>
            <a:r>
              <a:rPr lang="en-US" altLang="en-US" dirty="0"/>
              <a:t>Gross and fine motor as discrete elements of motor skills, recognises the visual and perceptual elements</a:t>
            </a:r>
          </a:p>
          <a:p>
            <a:pPr marL="0" indent="0" defTabSz="179388">
              <a:buNone/>
            </a:pPr>
            <a:r>
              <a:rPr lang="en-US" altLang="en-US" dirty="0"/>
              <a:t>Social emotional skills</a:t>
            </a:r>
          </a:p>
          <a:p>
            <a:pPr defTabSz="179388"/>
            <a:r>
              <a:rPr lang="en-US" altLang="en-US" dirty="0"/>
              <a:t>Draws on constructs of social and emotional competence</a:t>
            </a:r>
          </a:p>
          <a:p>
            <a:pPr marL="0" indent="0" defTabSz="179388">
              <a:buNone/>
            </a:pPr>
            <a:r>
              <a:rPr lang="en-US" altLang="en-US" dirty="0"/>
              <a:t>Scholastic skills</a:t>
            </a:r>
          </a:p>
          <a:p>
            <a:pPr defTabSz="179388"/>
            <a:r>
              <a:rPr lang="en-US" altLang="en-US" dirty="0"/>
              <a:t>Logical mathematical reasoning reflects concepts included in DfE programmes of study, and reflects working memory model</a:t>
            </a:r>
          </a:p>
          <a:p>
            <a:pPr marL="0" indent="0" defTabSz="179388">
              <a:buNone/>
            </a:pPr>
            <a:r>
              <a:rPr lang="en-US" altLang="en-US" dirty="0"/>
              <a:t>Language</a:t>
            </a:r>
          </a:p>
          <a:p>
            <a:pPr defTabSz="179388"/>
            <a:r>
              <a:rPr lang="en-US" altLang="en-US" dirty="0"/>
              <a:t>Two models of language acquisition are mentioned. Phonological awareness identified as a key skill</a:t>
            </a:r>
          </a:p>
          <a:p>
            <a:pPr marL="0" indent="0" defTabSz="179388">
              <a:buNone/>
            </a:pPr>
            <a:r>
              <a:rPr lang="en-US" altLang="en-US" dirty="0"/>
              <a:t>Reading</a:t>
            </a:r>
          </a:p>
          <a:p>
            <a:pPr defTabSz="179388"/>
            <a:r>
              <a:rPr lang="en-US" altLang="en-US" dirty="0"/>
              <a:t>Gough and </a:t>
            </a:r>
            <a:r>
              <a:rPr lang="en-US" altLang="en-US" dirty="0" err="1"/>
              <a:t>Tumners</a:t>
            </a:r>
            <a:r>
              <a:rPr lang="en-US" altLang="en-US" dirty="0"/>
              <a:t> Simple View</a:t>
            </a:r>
          </a:p>
          <a:p>
            <a:pPr marL="0" indent="0" defTabSz="179388">
              <a:buNone/>
            </a:pPr>
            <a:endParaRPr lang="en-US" altLang="en-US" dirty="0"/>
          </a:p>
        </p:txBody>
      </p:sp>
      <p:pic>
        <p:nvPicPr>
          <p:cNvPr id="9220" name="Picture 3" descr="A blue and black logo&#10;&#10;Description automatically generated">
            <a:extLst>
              <a:ext uri="{FF2B5EF4-FFF2-40B4-BE49-F238E27FC236}">
                <a16:creationId xmlns:a16="http://schemas.microsoft.com/office/drawing/2014/main" id="{29B1F1DA-756C-AEAD-98E3-B07D5BD272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895" y="5911124"/>
            <a:ext cx="2365887"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6974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Simple View of Reading with associated patterns of performance in... |  Download Scientific Diagram">
            <a:extLst>
              <a:ext uri="{FF2B5EF4-FFF2-40B4-BE49-F238E27FC236}">
                <a16:creationId xmlns:a16="http://schemas.microsoft.com/office/drawing/2014/main" id="{3B30834A-91B8-940B-62C9-4517321E5D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541" y="375615"/>
            <a:ext cx="8913645" cy="5820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68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FA9AE11-D7EF-20A0-B6AB-19F521482B9A}"/>
              </a:ext>
            </a:extLst>
          </p:cNvPr>
          <p:cNvSpPr>
            <a:spLocks noGrp="1" noChangeArrowheads="1"/>
          </p:cNvSpPr>
          <p:nvPr>
            <p:ph type="title"/>
          </p:nvPr>
        </p:nvSpPr>
        <p:spPr>
          <a:xfrm>
            <a:off x="446088" y="331788"/>
            <a:ext cx="8596312" cy="1248817"/>
          </a:xfrm>
        </p:spPr>
        <p:txBody>
          <a:bodyPr/>
          <a:lstStyle/>
          <a:p>
            <a:pPr algn="ctr" eaLnBrk="1" hangingPunct="1"/>
            <a:r>
              <a:rPr lang="en-US" altLang="en-US" dirty="0"/>
              <a:t>IDS-2 Cognitive Development domain: intelligence scales</a:t>
            </a:r>
          </a:p>
        </p:txBody>
      </p:sp>
      <p:sp>
        <p:nvSpPr>
          <p:cNvPr id="10243" name="Content Placeholder 2">
            <a:extLst>
              <a:ext uri="{FF2B5EF4-FFF2-40B4-BE49-F238E27FC236}">
                <a16:creationId xmlns:a16="http://schemas.microsoft.com/office/drawing/2014/main" id="{1D9F85FB-BCB6-6AE3-B82B-7E0E222E1F29}"/>
              </a:ext>
            </a:extLst>
          </p:cNvPr>
          <p:cNvSpPr>
            <a:spLocks noGrp="1" noChangeArrowheads="1"/>
          </p:cNvSpPr>
          <p:nvPr>
            <p:ph idx="1"/>
          </p:nvPr>
        </p:nvSpPr>
        <p:spPr>
          <a:xfrm>
            <a:off x="380774" y="1580604"/>
            <a:ext cx="9017952" cy="4029893"/>
          </a:xfrm>
        </p:spPr>
        <p:txBody>
          <a:bodyPr/>
          <a:lstStyle/>
          <a:p>
            <a:pPr marL="0" indent="0" eaLnBrk="1" hangingPunct="1">
              <a:buNone/>
            </a:pPr>
            <a:r>
              <a:rPr lang="en-US" altLang="en-US" dirty="0"/>
              <a:t>The intelligence scales consist of 14 subtests that examine the following seven factors of intelligence:</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Visual processing</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Long-term memory</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Processing Speed</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Auditory short-term memory</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Visual-spatial short-term memory</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Abstract Reasoning</a:t>
            </a:r>
          </a:p>
          <a:p>
            <a:pPr algn="just">
              <a:lnSpc>
                <a:spcPct val="115000"/>
              </a:lnSpc>
              <a:spcBef>
                <a:spcPts val="600"/>
              </a:spcBef>
              <a:spcAft>
                <a:spcPts val="800"/>
              </a:spcAft>
            </a:pPr>
            <a:r>
              <a:rPr lang="en-GB" sz="1800" dirty="0">
                <a:effectLst/>
                <a:ea typeface="Calibri" panose="020F0502020204030204" pitchFamily="34" charset="0"/>
                <a:cs typeface="Times New Roman" panose="02020603050405020304" pitchFamily="18" charset="0"/>
              </a:rPr>
              <a:t>Verbal Reasoning</a:t>
            </a:r>
          </a:p>
          <a:p>
            <a:pPr marL="0" indent="0" eaLnBrk="1" hangingPunct="1">
              <a:buNone/>
            </a:pPr>
            <a:endParaRPr lang="en-US" altLang="en-US" dirty="0"/>
          </a:p>
        </p:txBody>
      </p:sp>
      <p:pic>
        <p:nvPicPr>
          <p:cNvPr id="10244" name="Picture 3" descr="A blue and black logo&#10;&#10;Description automatically generated">
            <a:extLst>
              <a:ext uri="{FF2B5EF4-FFF2-40B4-BE49-F238E27FC236}">
                <a16:creationId xmlns:a16="http://schemas.microsoft.com/office/drawing/2014/main" id="{2EB78AA5-8AE2-12E8-6BA5-2E5768299D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ASC CAS PPT  -  Compatibility Mode" id="{EB578CAE-A6F7-48DB-9085-ECBF17FF23F6}" vid="{FDA434DD-65B6-43BA-B070-43BEF488B4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SASC IDS PPT</Template>
  <TotalTime>1306</TotalTime>
  <Words>2199</Words>
  <Application>Microsoft Office PowerPoint</Application>
  <PresentationFormat>Widescreen</PresentationFormat>
  <Paragraphs>212</Paragraphs>
  <Slides>25</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Aptos</vt:lpstr>
      <vt:lpstr>Arial</vt:lpstr>
      <vt:lpstr>Calibri</vt:lpstr>
      <vt:lpstr>Symbol</vt:lpstr>
      <vt:lpstr>Times New Roman</vt:lpstr>
      <vt:lpstr>Trebuchet MS</vt:lpstr>
      <vt:lpstr>Wingdings</vt:lpstr>
      <vt:lpstr>Wingdings 3</vt:lpstr>
      <vt:lpstr>Facet</vt:lpstr>
      <vt:lpstr>The Intelligence and Development Scales-second edition (IDS-2)</vt:lpstr>
      <vt:lpstr>IDS-2 basic information</vt:lpstr>
      <vt:lpstr>Who can use the IDS-2?</vt:lpstr>
      <vt:lpstr>Structure of the IDS-2</vt:lpstr>
      <vt:lpstr>What’s in the suitcase?</vt:lpstr>
      <vt:lpstr>Cognitive domain: underlying theory/concepts</vt:lpstr>
      <vt:lpstr>General development domain: underlying theory/concepts</vt:lpstr>
      <vt:lpstr>PowerPoint Presentation</vt:lpstr>
      <vt:lpstr>IDS-2 Cognitive Development domain: intelligence scales</vt:lpstr>
      <vt:lpstr>IDS-2 Cognitive Development domain: intelligence scales subtests</vt:lpstr>
      <vt:lpstr>IDS-2 Cognitive Development domain: administration of Intelligence Scales</vt:lpstr>
      <vt:lpstr>IDS-2 Cognitive Development domain: Executive Function scales</vt:lpstr>
      <vt:lpstr>IDS-2 General Development domain overview</vt:lpstr>
      <vt:lpstr>Unravelling the Scholastic scales</vt:lpstr>
      <vt:lpstr>Administration</vt:lpstr>
      <vt:lpstr>Scoring</vt:lpstr>
      <vt:lpstr>Reliability and validity</vt:lpstr>
      <vt:lpstr>IDS-2 and the cognitive profile element of a diagnostic report [1]</vt:lpstr>
      <vt:lpstr>IDS-2 and the achievement profile element of a diagnostic report [2]</vt:lpstr>
      <vt:lpstr>IDS-2 and the achievement profile element of a diagnostic report [1]</vt:lpstr>
      <vt:lpstr>IDS-2 and the achievement profile element of a diagnostic report [2]</vt:lpstr>
      <vt:lpstr>Strengths</vt:lpstr>
      <vt:lpstr>Issues for examiners to consider</vt:lpstr>
      <vt:lpstr>Finally……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Intelligence and Development Scales (IDS)</dc:title>
  <dc:creator>jane yeomans</dc:creator>
  <cp:lastModifiedBy>jane yeomans</cp:lastModifiedBy>
  <cp:revision>13</cp:revision>
  <dcterms:created xsi:type="dcterms:W3CDTF">2024-04-21T20:46:33Z</dcterms:created>
  <dcterms:modified xsi:type="dcterms:W3CDTF">2024-05-02T17:21:24Z</dcterms:modified>
</cp:coreProperties>
</file>